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37"/>
  </p:notesMasterIdLst>
  <p:sldIdLst>
    <p:sldId id="256" r:id="rId2"/>
    <p:sldId id="301" r:id="rId3"/>
    <p:sldId id="279" r:id="rId4"/>
    <p:sldId id="370" r:id="rId5"/>
    <p:sldId id="335" r:id="rId6"/>
    <p:sldId id="334" r:id="rId7"/>
    <p:sldId id="332" r:id="rId8"/>
    <p:sldId id="333" r:id="rId9"/>
    <p:sldId id="336" r:id="rId10"/>
    <p:sldId id="337" r:id="rId11"/>
    <p:sldId id="340" r:id="rId12"/>
    <p:sldId id="341" r:id="rId13"/>
    <p:sldId id="343" r:id="rId14"/>
    <p:sldId id="342" r:id="rId15"/>
    <p:sldId id="344" r:id="rId16"/>
    <p:sldId id="315" r:id="rId17"/>
    <p:sldId id="345" r:id="rId18"/>
    <p:sldId id="346" r:id="rId19"/>
    <p:sldId id="347" r:id="rId20"/>
    <p:sldId id="297" r:id="rId21"/>
    <p:sldId id="348" r:id="rId22"/>
    <p:sldId id="349" r:id="rId23"/>
    <p:sldId id="311" r:id="rId24"/>
    <p:sldId id="299" r:id="rId25"/>
    <p:sldId id="313" r:id="rId26"/>
    <p:sldId id="363" r:id="rId27"/>
    <p:sldId id="375" r:id="rId28"/>
    <p:sldId id="329" r:id="rId29"/>
    <p:sldId id="373" r:id="rId30"/>
    <p:sldId id="374" r:id="rId31"/>
    <p:sldId id="377" r:id="rId32"/>
    <p:sldId id="326" r:id="rId33"/>
    <p:sldId id="331" r:id="rId34"/>
    <p:sldId id="376" r:id="rId35"/>
    <p:sldId id="378" r:id="rId36"/>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E75"/>
    <a:srgbClr val="FFC000"/>
    <a:srgbClr val="C0E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41"/>
    <p:restoredTop sz="80838" autoAdjust="0"/>
  </p:normalViewPr>
  <p:slideViewPr>
    <p:cSldViewPr>
      <p:cViewPr>
        <p:scale>
          <a:sx n="120" d="100"/>
          <a:sy n="120" d="100"/>
        </p:scale>
        <p:origin x="1672" y="-952"/>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A40EBA7-2384-435F-9A3C-DD827A7BCFAF}" type="datetimeFigureOut">
              <a:rPr lang="nl-NL"/>
              <a:pPr>
                <a:defRPr/>
              </a:pPr>
              <a:t>28-04-2025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84EA20E-9838-494E-B9DD-2C988F7E650A}" type="slidenum">
              <a:rPr lang="en-US"/>
              <a:pPr>
                <a:defRPr/>
              </a:pPr>
              <a:t>‹#›</a:t>
            </a:fld>
            <a:endParaRPr lang="en-US"/>
          </a:p>
        </p:txBody>
      </p:sp>
    </p:spTree>
    <p:extLst>
      <p:ext uri="{BB962C8B-B14F-4D97-AF65-F5344CB8AC3E}">
        <p14:creationId xmlns:p14="http://schemas.microsoft.com/office/powerpoint/2010/main" val="1175170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 name="Slide Number Placeholder 3"/>
          <p:cNvSpPr>
            <a:spLocks noGrp="1"/>
          </p:cNvSpPr>
          <p:nvPr>
            <p:ph type="sldNum" sz="quarter" idx="5"/>
          </p:nvPr>
        </p:nvSpPr>
        <p:spPr/>
        <p:txBody>
          <a:bodyPr/>
          <a:lstStyle/>
          <a:p>
            <a:pPr>
              <a:defRPr/>
            </a:pPr>
            <a:fld id="{B006AA53-7036-4194-BFF2-E269EE76685D}" type="slidenum">
              <a:rPr lang="en-US" smtClean="0"/>
              <a:pPr>
                <a:defRPr/>
              </a:pPr>
              <a:t>3</a:t>
            </a:fld>
            <a:endParaRPr lang="en-US"/>
          </a:p>
        </p:txBody>
      </p:sp>
    </p:spTree>
    <p:extLst>
      <p:ext uri="{BB962C8B-B14F-4D97-AF65-F5344CB8AC3E}">
        <p14:creationId xmlns:p14="http://schemas.microsoft.com/office/powerpoint/2010/main" val="2106331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k is the number of characteristics.</a:t>
            </a:r>
            <a:br>
              <a:rPr lang="en-US" dirty="0"/>
            </a:br>
            <a:r>
              <a:rPr lang="en-US" dirty="0"/>
              <a:t>* </a:t>
            </a:r>
            <a:r>
              <a:rPr lang="en-US" dirty="0" err="1"/>
              <a:t>B_i</a:t>
            </a:r>
            <a:r>
              <a:rPr lang="en-US" dirty="0"/>
              <a:t> is the number of blocks in characteristic </a:t>
            </a:r>
            <a:r>
              <a:rPr lang="en-US" dirty="0" err="1"/>
              <a:t>i</a:t>
            </a:r>
            <a:r>
              <a:rPr lang="en-US" dirty="0"/>
              <a:t>.</a:t>
            </a:r>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15</a:t>
            </a:fld>
            <a:endParaRPr lang="en-US"/>
          </a:p>
        </p:txBody>
      </p:sp>
    </p:spTree>
    <p:extLst>
      <p:ext uri="{BB962C8B-B14F-4D97-AF65-F5344CB8AC3E}">
        <p14:creationId xmlns:p14="http://schemas.microsoft.com/office/powerpoint/2010/main" val="4163794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Stats:</a:t>
            </a:r>
          </a:p>
          <a:p>
            <a:r>
              <a:rPr lang="en-US" dirty="0"/>
              <a:t>#</a:t>
            </a:r>
            <a:r>
              <a:rPr lang="en-US" baseline="0" dirty="0"/>
              <a:t> blocks = 8</a:t>
            </a:r>
          </a:p>
          <a:p>
            <a:r>
              <a:rPr lang="en-US" baseline="0" dirty="0"/>
              <a:t># combs = 2^4 = 16</a:t>
            </a:r>
            <a:br>
              <a:rPr lang="en-US" baseline="0" dirty="0"/>
            </a:br>
            <a:r>
              <a:rPr lang="en-US" baseline="0" dirty="0"/>
              <a:t># pairs = 4* (3 + 2 + 1) = 24</a:t>
            </a:r>
            <a:endParaRPr lang="en-US" dirty="0"/>
          </a:p>
        </p:txBody>
      </p:sp>
      <p:sp>
        <p:nvSpPr>
          <p:cNvPr id="4" name="Slide Number Placeholder 3"/>
          <p:cNvSpPr>
            <a:spLocks noGrp="1"/>
          </p:cNvSpPr>
          <p:nvPr>
            <p:ph type="sldNum" sz="quarter" idx="10"/>
          </p:nvPr>
        </p:nvSpPr>
        <p:spPr/>
        <p:txBody>
          <a:bodyPr/>
          <a:lstStyle/>
          <a:p>
            <a:pPr>
              <a:defRPr/>
            </a:pPr>
            <a:fld id="{F84EA20E-9838-494E-B9DD-2C988F7E650A}" type="slidenum">
              <a:rPr lang="en-US" smtClean="0"/>
              <a:pPr>
                <a:defRPr/>
              </a:pPr>
              <a:t>16</a:t>
            </a:fld>
            <a:endParaRPr lang="en-US"/>
          </a:p>
        </p:txBody>
      </p:sp>
    </p:spTree>
    <p:extLst>
      <p:ext uri="{BB962C8B-B14F-4D97-AF65-F5344CB8AC3E}">
        <p14:creationId xmlns:p14="http://schemas.microsoft.com/office/powerpoint/2010/main" val="873028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k is the number of characteristics.</a:t>
            </a:r>
            <a:br>
              <a:rPr lang="en-US" dirty="0"/>
            </a:br>
            <a:r>
              <a:rPr lang="en-US" dirty="0"/>
              <a:t>* </a:t>
            </a:r>
            <a:r>
              <a:rPr lang="en-US" dirty="0" err="1"/>
              <a:t>B_i</a:t>
            </a:r>
            <a:r>
              <a:rPr lang="en-US" dirty="0"/>
              <a:t> is the number of blocks in characteristic </a:t>
            </a:r>
            <a:r>
              <a:rPr lang="en-US" dirty="0" err="1"/>
              <a:t>i</a:t>
            </a:r>
            <a:r>
              <a:rPr lang="en-US" dirty="0"/>
              <a:t>.</a:t>
            </a:r>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17</a:t>
            </a:fld>
            <a:endParaRPr lang="en-US"/>
          </a:p>
        </p:txBody>
      </p:sp>
    </p:spTree>
    <p:extLst>
      <p:ext uri="{BB962C8B-B14F-4D97-AF65-F5344CB8AC3E}">
        <p14:creationId xmlns:p14="http://schemas.microsoft.com/office/powerpoint/2010/main" val="108035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18</a:t>
            </a:fld>
            <a:endParaRPr lang="en-US"/>
          </a:p>
        </p:txBody>
      </p:sp>
    </p:spTree>
    <p:extLst>
      <p:ext uri="{BB962C8B-B14F-4D97-AF65-F5344CB8AC3E}">
        <p14:creationId xmlns:p14="http://schemas.microsoft.com/office/powerpoint/2010/main" val="3093780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 name="Slide Number Placeholder 3"/>
          <p:cNvSpPr>
            <a:spLocks noGrp="1"/>
          </p:cNvSpPr>
          <p:nvPr>
            <p:ph type="sldNum" sz="quarter" idx="5"/>
          </p:nvPr>
        </p:nvSpPr>
        <p:spPr/>
        <p:txBody>
          <a:bodyPr/>
          <a:lstStyle/>
          <a:p>
            <a:pPr>
              <a:defRPr/>
            </a:pPr>
            <a:fld id="{94537074-A59E-484F-93E0-11A1E1E3F624}" type="slidenum">
              <a:rPr lang="en-US" smtClean="0"/>
              <a:pPr>
                <a:defRPr/>
              </a:pPr>
              <a:t>23</a:t>
            </a:fld>
            <a:endParaRPr lang="en-US"/>
          </a:p>
        </p:txBody>
      </p:sp>
    </p:spTree>
    <p:extLst>
      <p:ext uri="{BB962C8B-B14F-4D97-AF65-F5344CB8AC3E}">
        <p14:creationId xmlns:p14="http://schemas.microsoft.com/office/powerpoint/2010/main" val="24872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25</a:t>
            </a:fld>
            <a:endParaRPr lang="en-US"/>
          </a:p>
        </p:txBody>
      </p:sp>
    </p:spTree>
    <p:extLst>
      <p:ext uri="{BB962C8B-B14F-4D97-AF65-F5344CB8AC3E}">
        <p14:creationId xmlns:p14="http://schemas.microsoft.com/office/powerpoint/2010/main" val="1977231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26</a:t>
            </a:fld>
            <a:endParaRPr lang="en-US"/>
          </a:p>
        </p:txBody>
      </p:sp>
    </p:spTree>
    <p:extLst>
      <p:ext uri="{BB962C8B-B14F-4D97-AF65-F5344CB8AC3E}">
        <p14:creationId xmlns:p14="http://schemas.microsoft.com/office/powerpoint/2010/main" val="3313674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27</a:t>
            </a:fld>
            <a:endParaRPr lang="en-US"/>
          </a:p>
        </p:txBody>
      </p:sp>
    </p:spTree>
    <p:extLst>
      <p:ext uri="{BB962C8B-B14F-4D97-AF65-F5344CB8AC3E}">
        <p14:creationId xmlns:p14="http://schemas.microsoft.com/office/powerpoint/2010/main" val="25835019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28</a:t>
            </a:fld>
            <a:endParaRPr lang="en-US"/>
          </a:p>
        </p:txBody>
      </p:sp>
    </p:spTree>
    <p:extLst>
      <p:ext uri="{BB962C8B-B14F-4D97-AF65-F5344CB8AC3E}">
        <p14:creationId xmlns:p14="http://schemas.microsoft.com/office/powerpoint/2010/main" val="13254822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30</a:t>
            </a:fld>
            <a:endParaRPr lang="en-US"/>
          </a:p>
        </p:txBody>
      </p:sp>
    </p:spTree>
    <p:extLst>
      <p:ext uri="{BB962C8B-B14F-4D97-AF65-F5344CB8AC3E}">
        <p14:creationId xmlns:p14="http://schemas.microsoft.com/office/powerpoint/2010/main" val="2131441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 name="Slide Number Placeholder 3"/>
          <p:cNvSpPr>
            <a:spLocks noGrp="1"/>
          </p:cNvSpPr>
          <p:nvPr>
            <p:ph type="sldNum" sz="quarter" idx="5"/>
          </p:nvPr>
        </p:nvSpPr>
        <p:spPr/>
        <p:txBody>
          <a:bodyPr/>
          <a:lstStyle/>
          <a:p>
            <a:pPr>
              <a:defRPr/>
            </a:pPr>
            <a:fld id="{B006AA53-7036-4194-BFF2-E269EE76685D}" type="slidenum">
              <a:rPr lang="en-US" smtClean="0"/>
              <a:pPr>
                <a:defRPr/>
              </a:pPr>
              <a:t>4</a:t>
            </a:fld>
            <a:endParaRPr lang="en-US"/>
          </a:p>
        </p:txBody>
      </p:sp>
    </p:spTree>
    <p:extLst>
      <p:ext uri="{BB962C8B-B14F-4D97-AF65-F5344CB8AC3E}">
        <p14:creationId xmlns:p14="http://schemas.microsoft.com/office/powerpoint/2010/main" val="26120422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31</a:t>
            </a:fld>
            <a:endParaRPr lang="en-US"/>
          </a:p>
        </p:txBody>
      </p:sp>
    </p:spTree>
    <p:extLst>
      <p:ext uri="{BB962C8B-B14F-4D97-AF65-F5344CB8AC3E}">
        <p14:creationId xmlns:p14="http://schemas.microsoft.com/office/powerpoint/2010/main" val="37839793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32</a:t>
            </a:fld>
            <a:endParaRPr lang="en-US"/>
          </a:p>
        </p:txBody>
      </p:sp>
    </p:spTree>
    <p:extLst>
      <p:ext uri="{BB962C8B-B14F-4D97-AF65-F5344CB8AC3E}">
        <p14:creationId xmlns:p14="http://schemas.microsoft.com/office/powerpoint/2010/main" val="20381850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33</a:t>
            </a:fld>
            <a:endParaRPr lang="en-US"/>
          </a:p>
        </p:txBody>
      </p:sp>
    </p:spTree>
    <p:extLst>
      <p:ext uri="{BB962C8B-B14F-4D97-AF65-F5344CB8AC3E}">
        <p14:creationId xmlns:p14="http://schemas.microsoft.com/office/powerpoint/2010/main" val="3028318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34</a:t>
            </a:fld>
            <a:endParaRPr lang="en-US"/>
          </a:p>
        </p:txBody>
      </p:sp>
    </p:spTree>
    <p:extLst>
      <p:ext uri="{BB962C8B-B14F-4D97-AF65-F5344CB8AC3E}">
        <p14:creationId xmlns:p14="http://schemas.microsoft.com/office/powerpoint/2010/main" val="23071770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35</a:t>
            </a:fld>
            <a:endParaRPr lang="en-US"/>
          </a:p>
        </p:txBody>
      </p:sp>
    </p:spTree>
    <p:extLst>
      <p:ext uri="{BB962C8B-B14F-4D97-AF65-F5344CB8AC3E}">
        <p14:creationId xmlns:p14="http://schemas.microsoft.com/office/powerpoint/2010/main" val="559857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1C5823-AB28-3C4F-B66C-AA115B03562B}" type="slidenum">
              <a:rPr lang="en-US" smtClean="0"/>
              <a:t>5</a:t>
            </a:fld>
            <a:endParaRPr lang="en-US"/>
          </a:p>
        </p:txBody>
      </p:sp>
    </p:spTree>
    <p:extLst>
      <p:ext uri="{BB962C8B-B14F-4D97-AF65-F5344CB8AC3E}">
        <p14:creationId xmlns:p14="http://schemas.microsoft.com/office/powerpoint/2010/main" val="4012836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1C5823-AB28-3C4F-B66C-AA115B03562B}" type="slidenum">
              <a:rPr lang="en-US" smtClean="0"/>
              <a:t>7</a:t>
            </a:fld>
            <a:endParaRPr lang="en-US"/>
          </a:p>
        </p:txBody>
      </p:sp>
    </p:spTree>
    <p:extLst>
      <p:ext uri="{BB962C8B-B14F-4D97-AF65-F5344CB8AC3E}">
        <p14:creationId xmlns:p14="http://schemas.microsoft.com/office/powerpoint/2010/main" val="2266801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triangle(1,2,2 – epsilon) for some small epsilon. This is on the border of being scalene and </a:t>
            </a:r>
            <a:r>
              <a:rPr lang="en-US" dirty="0" err="1"/>
              <a:t>isoleces</a:t>
            </a:r>
            <a:endParaRPr lang="en-US" dirty="0"/>
          </a:p>
        </p:txBody>
      </p:sp>
      <p:sp>
        <p:nvSpPr>
          <p:cNvPr id="4" name="Slide Number Placeholder 3"/>
          <p:cNvSpPr>
            <a:spLocks noGrp="1"/>
          </p:cNvSpPr>
          <p:nvPr>
            <p:ph type="sldNum" sz="quarter" idx="5"/>
          </p:nvPr>
        </p:nvSpPr>
        <p:spPr/>
        <p:txBody>
          <a:bodyPr/>
          <a:lstStyle/>
          <a:p>
            <a:fld id="{D31C5823-AB28-3C4F-B66C-AA115B03562B}" type="slidenum">
              <a:rPr lang="en-US" smtClean="0"/>
              <a:t>8</a:t>
            </a:fld>
            <a:endParaRPr lang="en-US"/>
          </a:p>
        </p:txBody>
      </p:sp>
    </p:spTree>
    <p:extLst>
      <p:ext uri="{BB962C8B-B14F-4D97-AF65-F5344CB8AC3E}">
        <p14:creationId xmlns:p14="http://schemas.microsoft.com/office/powerpoint/2010/main" val="2766522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baseline="0" dirty="0"/>
              <a:t> The program triangle has multiple parameters that naturally form a single domain.</a:t>
            </a:r>
            <a:endParaRPr lang="en-US" dirty="0"/>
          </a:p>
          <a:p>
            <a:r>
              <a:rPr lang="en-US" dirty="0"/>
              <a:t>* In contrast,</a:t>
            </a:r>
            <a:r>
              <a:rPr lang="en-US" baseline="0" dirty="0"/>
              <a:t> "fit" has m</a:t>
            </a:r>
            <a:r>
              <a:rPr lang="en-US" dirty="0"/>
              <a:t>ultiple parameters each</a:t>
            </a:r>
            <a:r>
              <a:rPr lang="en-US" baseline="0" dirty="0"/>
              <a:t> arguably form its own </a:t>
            </a:r>
            <a:r>
              <a:rPr lang="en-US" dirty="0"/>
              <a:t>domain.</a:t>
            </a:r>
          </a:p>
        </p:txBody>
      </p:sp>
      <p:sp>
        <p:nvSpPr>
          <p:cNvPr id="4" name="Slide Number Placeholder 3"/>
          <p:cNvSpPr>
            <a:spLocks noGrp="1"/>
          </p:cNvSpPr>
          <p:nvPr>
            <p:ph type="sldNum" sz="quarter" idx="10"/>
          </p:nvPr>
        </p:nvSpPr>
        <p:spPr/>
        <p:txBody>
          <a:bodyPr/>
          <a:lstStyle/>
          <a:p>
            <a:fld id="{D31C5823-AB28-3C4F-B66C-AA115B03562B}" type="slidenum">
              <a:rPr lang="en-US" smtClean="0"/>
              <a:t>9</a:t>
            </a:fld>
            <a:endParaRPr lang="en-US"/>
          </a:p>
        </p:txBody>
      </p:sp>
    </p:spTree>
    <p:extLst>
      <p:ext uri="{BB962C8B-B14F-4D97-AF65-F5344CB8AC3E}">
        <p14:creationId xmlns:p14="http://schemas.microsoft.com/office/powerpoint/2010/main" val="3521100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k is the number of characteristics.</a:t>
            </a:r>
            <a:br>
              <a:rPr lang="en-US" dirty="0"/>
            </a:br>
            <a:r>
              <a:rPr lang="en-US" dirty="0"/>
              <a:t>* </a:t>
            </a:r>
            <a:r>
              <a:rPr lang="en-US" dirty="0" err="1"/>
              <a:t>B_i</a:t>
            </a:r>
            <a:r>
              <a:rPr lang="en-US" dirty="0"/>
              <a:t> is the number of blocks in characteristic </a:t>
            </a:r>
            <a:r>
              <a:rPr lang="en-US" dirty="0" err="1"/>
              <a:t>i</a:t>
            </a:r>
            <a:r>
              <a:rPr lang="en-US" dirty="0"/>
              <a:t>.</a:t>
            </a:r>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12</a:t>
            </a:fld>
            <a:endParaRPr lang="en-US"/>
          </a:p>
        </p:txBody>
      </p:sp>
    </p:spTree>
    <p:extLst>
      <p:ext uri="{BB962C8B-B14F-4D97-AF65-F5344CB8AC3E}">
        <p14:creationId xmlns:p14="http://schemas.microsoft.com/office/powerpoint/2010/main" val="2249182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13</a:t>
            </a:fld>
            <a:endParaRPr lang="en-US"/>
          </a:p>
        </p:txBody>
      </p:sp>
    </p:spTree>
    <p:extLst>
      <p:ext uri="{BB962C8B-B14F-4D97-AF65-F5344CB8AC3E}">
        <p14:creationId xmlns:p14="http://schemas.microsoft.com/office/powerpoint/2010/main" val="1756727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Suppose we have N parameters, each has B blocks.</a:t>
            </a:r>
            <a:br>
              <a:rPr lang="en-US" baseline="0" dirty="0"/>
            </a:br>
            <a:r>
              <a:rPr lang="en-US" baseline="0" dirty="0"/>
              <a:t>Total number of blocks = B*N</a:t>
            </a:r>
            <a:br>
              <a:rPr lang="en-US" baseline="0" dirty="0"/>
            </a:br>
            <a:r>
              <a:rPr lang="en-US" baseline="0" dirty="0"/>
              <a:t>Total number of full combinations = B^N</a:t>
            </a:r>
            <a:br>
              <a:rPr lang="en-US" baseline="0" dirty="0"/>
            </a:br>
            <a:r>
              <a:rPr lang="en-US" baseline="0" dirty="0"/>
              <a:t>Total number of pairs = (B^2) * (N above 2)   ....         N above 2 = N! / (2!(N-2)!)</a:t>
            </a:r>
          </a:p>
          <a:p>
            <a:endParaRPr lang="en-US" baseline="0" dirty="0"/>
          </a:p>
          <a:p>
            <a:r>
              <a:rPr lang="en-US" baseline="0" dirty="0"/>
              <a:t>So, if N=4 and B=3, the number of pairs to cover = (3^2) * (4 above 2) = 9 * 6 = 54</a:t>
            </a:r>
            <a:br>
              <a:rPr lang="en-US" baseline="0" dirty="0"/>
            </a:br>
            <a:endParaRPr lang="en-US" dirty="0"/>
          </a:p>
          <a:p>
            <a:r>
              <a:rPr lang="en-US" dirty="0"/>
              <a:t>If all</a:t>
            </a:r>
            <a:r>
              <a:rPr lang="en-US" baseline="0" dirty="0"/>
              <a:t> categories have B blocks. </a:t>
            </a:r>
            <a:r>
              <a:rPr lang="en-US" b="1" baseline="0" dirty="0"/>
              <a:t>At leas</a:t>
            </a:r>
            <a:r>
              <a:rPr lang="en-US" baseline="0" dirty="0"/>
              <a:t>t</a:t>
            </a:r>
            <a:r>
              <a:rPr lang="en-US" dirty="0"/>
              <a:t> B^2 is needed to get</a:t>
            </a:r>
            <a:r>
              <a:rPr lang="en-US" baseline="0" dirty="0"/>
              <a:t> full pair-wise coverage, and at least </a:t>
            </a:r>
            <a:r>
              <a:rPr lang="en-US" baseline="0" dirty="0" err="1"/>
              <a:t>B^t</a:t>
            </a:r>
            <a:r>
              <a:rPr lang="en-US" baseline="0" dirty="0"/>
              <a:t> is needed to get full t-wise coverage.  We may need more.</a:t>
            </a:r>
            <a:endParaRPr lang="en-US" dirty="0"/>
          </a:p>
        </p:txBody>
      </p:sp>
      <p:sp>
        <p:nvSpPr>
          <p:cNvPr id="4" name="Slide Number Placeholder 3"/>
          <p:cNvSpPr>
            <a:spLocks noGrp="1"/>
          </p:cNvSpPr>
          <p:nvPr>
            <p:ph type="sldNum" sz="quarter" idx="5"/>
          </p:nvPr>
        </p:nvSpPr>
        <p:spPr/>
        <p:txBody>
          <a:bodyPr/>
          <a:lstStyle/>
          <a:p>
            <a:pPr>
              <a:defRPr/>
            </a:pPr>
            <a:fld id="{F84EA20E-9838-494E-B9DD-2C988F7E650A}" type="slidenum">
              <a:rPr lang="en-US" smtClean="0"/>
              <a:pPr>
                <a:defRPr/>
              </a:pPr>
              <a:t>14</a:t>
            </a:fld>
            <a:endParaRPr lang="en-US"/>
          </a:p>
        </p:txBody>
      </p:sp>
    </p:spTree>
    <p:extLst>
      <p:ext uri="{BB962C8B-B14F-4D97-AF65-F5344CB8AC3E}">
        <p14:creationId xmlns:p14="http://schemas.microsoft.com/office/powerpoint/2010/main" val="914009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00174"/>
            <a:ext cx="7772400" cy="2357454"/>
          </a:xfrm>
          <a:noFill/>
          <a:ln w="12700">
            <a:solidFill>
              <a:schemeClr val="accent1"/>
            </a:solidFill>
          </a:ln>
        </p:spPr>
        <p:txBody>
          <a:bodyPr/>
          <a:lstStyle/>
          <a:p>
            <a:r>
              <a:rPr lang="en-US"/>
              <a:t>Click to edit Master title style</a:t>
            </a:r>
          </a:p>
        </p:txBody>
      </p:sp>
      <p:sp>
        <p:nvSpPr>
          <p:cNvPr id="3" name="Subtitle 2"/>
          <p:cNvSpPr>
            <a:spLocks noGrp="1"/>
          </p:cNvSpPr>
          <p:nvPr>
            <p:ph type="subTitle" idx="1"/>
          </p:nvPr>
        </p:nvSpPr>
        <p:spPr>
          <a:xfrm>
            <a:off x="1371600" y="4071942"/>
            <a:ext cx="6400800" cy="1785950"/>
          </a:xfrm>
        </p:spPr>
        <p:txBody>
          <a:bodyPr/>
          <a:lstStyle>
            <a:lvl1pPr marL="0" indent="0" algn="ctr">
              <a:buNone/>
              <a:defRPr i="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53879DAE-1573-4A9F-82ED-75F6503B463B}" type="datetime1">
              <a:rPr lang="nl-NL"/>
              <a:pPr>
                <a:defRPr/>
              </a:pPr>
              <a:t>28-04-2025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736A5D1-1A3C-4350-888E-D411BAFCE70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6033684-4B06-40A7-9821-24C9113DCFE3}" type="datetime1">
              <a:rPr lang="nl-NL"/>
              <a:pPr>
                <a:defRPr/>
              </a:pPr>
              <a:t>28-04-2025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D91FCA-608F-41A6-B32C-22EADC54729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12F62FE-A8FC-4D24-9DF2-F642D37A788C}" type="datetime1">
              <a:rPr lang="nl-NL"/>
              <a:pPr>
                <a:defRPr/>
              </a:pPr>
              <a:t>28-04-2025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FDAD7F-7EC2-43D4-88E9-55E3AF21FF0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12700">
            <a:solidFill>
              <a:schemeClr val="accent1"/>
            </a:solidFill>
          </a:ln>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BAF45CF-9CE3-4630-B53E-CF172BFE62F8}" type="datetime1">
              <a:rPr lang="nl-NL"/>
              <a:pPr>
                <a:defRPr/>
              </a:pPr>
              <a:t>28-04-2025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E6CD0C-1625-4B59-866D-32083D4A500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3945C18-3059-4EC2-9CC8-EB6AE04FFE6E}" type="datetime1">
              <a:rPr lang="nl-NL"/>
              <a:pPr>
                <a:defRPr/>
              </a:pPr>
              <a:t>28-04-2025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554EDA-DF7D-46D8-98F8-780DAD52D42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79B2FC2-CBD6-4865-9453-BEED5F25D572}" type="datetime1">
              <a:rPr lang="nl-NL"/>
              <a:pPr>
                <a:defRPr/>
              </a:pPr>
              <a:t>28-04-2025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8E270F6-954C-46C1-B9CD-483DD915BD3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305B4D0-705E-43D2-8DFC-14878A60A335}" type="datetime1">
              <a:rPr lang="nl-NL"/>
              <a:pPr>
                <a:defRPr/>
              </a:pPr>
              <a:t>28-04-2025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32D27A2-DA30-4B07-AF01-F835F3570AC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D8CBF82-2373-4CCD-8B8D-A4514DE08A39}" type="datetime1">
              <a:rPr lang="nl-NL"/>
              <a:pPr>
                <a:defRPr/>
              </a:pPr>
              <a:t>28-04-2025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1F090B6-7D1E-4FF3-A46A-5AEE5FF4A6A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0F17D95-E9FF-4A8F-89D9-FFF32BC31C0F}" type="datetime1">
              <a:rPr lang="nl-NL"/>
              <a:pPr>
                <a:defRPr/>
              </a:pPr>
              <a:t>28-04-2025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3565ABB-3563-4CA9-B2FF-6852FB256AF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2FB7FDB-2744-44B6-BB45-DA6FA6854C1D}" type="datetime1">
              <a:rPr lang="nl-NL"/>
              <a:pPr>
                <a:defRPr/>
              </a:pPr>
              <a:t>28-04-2025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13B86D6-1C0D-43B8-924F-FB054892AF9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1C965F-F033-4137-BF11-61F8C96A46B0}" type="datetime1">
              <a:rPr lang="nl-NL"/>
              <a:pPr>
                <a:defRPr/>
              </a:pPr>
              <a:t>28-04-2025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4C7183E-0AAD-44FF-B01E-6AC92D80D06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C1DBE67-505B-4F1F-8FBE-1F9207514C8E}" type="datetime1">
              <a:rPr lang="nl-NL"/>
              <a:pPr>
                <a:defRPr/>
              </a:pPr>
              <a:t>28-04-2025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DDB10FB-3D77-488A-8A09-B8D2593DEDA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sciencedirect.com/science/book/9780123725011"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500188"/>
            <a:ext cx="7772400" cy="2357437"/>
          </a:xfrm>
        </p:spPr>
        <p:txBody>
          <a:bodyPr/>
          <a:lstStyle/>
          <a:p>
            <a:pPr eaLnBrk="1" hangingPunct="1"/>
            <a:r>
              <a:rPr lang="en-US" dirty="0"/>
              <a:t>Black Box Testing</a:t>
            </a:r>
            <a:br>
              <a:rPr lang="en-US" dirty="0"/>
            </a:br>
            <a:r>
              <a:rPr lang="en-US" dirty="0"/>
              <a:t>(A&amp;O Ch. 4)</a:t>
            </a:r>
            <a:br>
              <a:rPr lang="en-US" dirty="0"/>
            </a:br>
            <a:r>
              <a:rPr lang="en-US" sz="2400" dirty="0"/>
              <a:t>(2</a:t>
            </a:r>
            <a:r>
              <a:rPr lang="en-US" sz="2400" baseline="30000" dirty="0"/>
              <a:t>nd</a:t>
            </a:r>
            <a:r>
              <a:rPr lang="en-US" sz="2400" dirty="0"/>
              <a:t> Ed. Ch. 6)</a:t>
            </a:r>
            <a:endParaRPr lang="en-US" sz="3600" dirty="0"/>
          </a:p>
        </p:txBody>
      </p:sp>
      <p:sp>
        <p:nvSpPr>
          <p:cNvPr id="3" name="Subtitle 2"/>
          <p:cNvSpPr>
            <a:spLocks noGrp="1"/>
          </p:cNvSpPr>
          <p:nvPr>
            <p:ph type="subTitle" idx="1"/>
          </p:nvPr>
        </p:nvSpPr>
        <p:spPr>
          <a:xfrm>
            <a:off x="1371600" y="4071938"/>
            <a:ext cx="6400800" cy="1785937"/>
          </a:xfrm>
        </p:spPr>
        <p:txBody>
          <a:bodyPr rtlCol="0">
            <a:normAutofit fontScale="92500"/>
          </a:bodyPr>
          <a:lstStyle/>
          <a:p>
            <a:pPr eaLnBrk="1" fontAlgn="auto" hangingPunct="1">
              <a:spcAft>
                <a:spcPts val="0"/>
              </a:spcAft>
              <a:buFont typeface="Arial" pitchFamily="34" charset="0"/>
              <a:buNone/>
              <a:defRPr/>
            </a:pPr>
            <a:r>
              <a:rPr lang="en-US" dirty="0"/>
              <a:t>Course Software Testing &amp; Verification</a:t>
            </a:r>
          </a:p>
          <a:p>
            <a:pPr eaLnBrk="1" fontAlgn="auto" hangingPunct="1">
              <a:spcAft>
                <a:spcPts val="0"/>
              </a:spcAft>
              <a:buFont typeface="Arial" pitchFamily="34" charset="0"/>
              <a:buNone/>
              <a:defRPr/>
            </a:pPr>
            <a:r>
              <a:rPr lang="en-US" dirty="0"/>
              <a:t>2024/25</a:t>
            </a:r>
          </a:p>
          <a:p>
            <a:pPr eaLnBrk="1" fontAlgn="auto" hangingPunct="1">
              <a:spcAft>
                <a:spcPts val="0"/>
              </a:spcAft>
              <a:buFont typeface="Arial" pitchFamily="34" charset="0"/>
              <a:buNone/>
              <a:defRPr/>
            </a:pPr>
            <a:r>
              <a:rPr lang="en-US" sz="2600" dirty="0" err="1"/>
              <a:t>Wishnu</a:t>
            </a:r>
            <a:r>
              <a:rPr lang="en-US" sz="2600" dirty="0"/>
              <a:t> </a:t>
            </a:r>
            <a:r>
              <a:rPr lang="en-US" sz="2600" dirty="0" err="1"/>
              <a:t>Prasetya</a:t>
            </a:r>
            <a:r>
              <a:rPr lang="en-US" sz="2600" dirty="0"/>
              <a:t> &amp; Gabriele Keller</a:t>
            </a:r>
          </a:p>
          <a:p>
            <a:pPr eaLnBrk="1" fontAlgn="auto" hangingPunct="1">
              <a:spcAft>
                <a:spcPts val="0"/>
              </a:spcAft>
              <a:buFont typeface="Arial" pitchFamily="34" charset="0"/>
              <a:buNone/>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871" y="319673"/>
            <a:ext cx="7200900" cy="867789"/>
          </a:xfrm>
        </p:spPr>
        <p:txBody>
          <a:bodyPr>
            <a:normAutofit/>
          </a:bodyPr>
          <a:lstStyle/>
          <a:p>
            <a:r>
              <a:rPr lang="en-US" sz="3600" dirty="0"/>
              <a:t>Consider the following partitioning</a:t>
            </a:r>
          </a:p>
        </p:txBody>
      </p:sp>
      <p:sp>
        <p:nvSpPr>
          <p:cNvPr id="3" name="Content Placeholder 2"/>
          <p:cNvSpPr>
            <a:spLocks noGrp="1"/>
          </p:cNvSpPr>
          <p:nvPr>
            <p:ph idx="1"/>
          </p:nvPr>
        </p:nvSpPr>
        <p:spPr>
          <a:xfrm>
            <a:off x="539552" y="4364704"/>
            <a:ext cx="8280920" cy="2254730"/>
          </a:xfrm>
        </p:spPr>
        <p:txBody>
          <a:bodyPr>
            <a:normAutofit fontScale="77500" lnSpcReduction="20000"/>
          </a:bodyPr>
          <a:lstStyle/>
          <a:p>
            <a:r>
              <a:rPr lang="en-US" sz="2400" dirty="0">
                <a:sym typeface="Wingdings"/>
              </a:rPr>
              <a:t>As before, we can try to come up with test cases that would cover every partition.</a:t>
            </a:r>
          </a:p>
          <a:p>
            <a:r>
              <a:rPr lang="en-US" sz="2400" dirty="0">
                <a:sym typeface="Wingdings"/>
              </a:rPr>
              <a:t>Note that just 3 test cases can cover all partitions! </a:t>
            </a:r>
            <a:br>
              <a:rPr lang="en-US" sz="2400" dirty="0">
                <a:sym typeface="Wingdings"/>
              </a:rPr>
            </a:br>
            <a:br>
              <a:rPr lang="en-US" sz="2400" dirty="0">
                <a:sym typeface="Wingdings"/>
              </a:rPr>
            </a:br>
            <a:r>
              <a:rPr lang="en-US" sz="2400" dirty="0">
                <a:sym typeface="Wingdings" pitchFamily="2" charset="2"/>
              </a:rPr>
              <a:t></a:t>
            </a:r>
            <a:r>
              <a:rPr lang="en-US" sz="2400" dirty="0">
                <a:sym typeface="Wingdings"/>
              </a:rPr>
              <a:t> does not feel very strong. This is because the approach ignores that different parameters may ”interact”. E.g. normally when the age&lt;18 the person will not be taxed. However, the combination of income≥50k and age&lt;18 will trigger its own behavior, namely that the person will be taxed anyway.</a:t>
            </a:r>
          </a:p>
        </p:txBody>
      </p:sp>
      <p:sp>
        <p:nvSpPr>
          <p:cNvPr id="4" name="Slide Number Placeholder 3"/>
          <p:cNvSpPr>
            <a:spLocks noGrp="1"/>
          </p:cNvSpPr>
          <p:nvPr>
            <p:ph type="sldNum" sz="quarter" idx="12"/>
          </p:nvPr>
        </p:nvSpPr>
        <p:spPr/>
        <p:txBody>
          <a:bodyPr/>
          <a:lstStyle/>
          <a:p>
            <a:fld id="{69E57DC2-970A-4B3E-BB1C-7A09969E49DF}" type="slidenum">
              <a:rPr lang="en-US" smtClean="0"/>
              <a:t>10</a:t>
            </a:fld>
            <a:endParaRPr lang="en-US" dirty="0"/>
          </a:p>
        </p:txBody>
      </p:sp>
      <p:sp>
        <p:nvSpPr>
          <p:cNvPr id="5" name="Oval 4"/>
          <p:cNvSpPr/>
          <p:nvPr/>
        </p:nvSpPr>
        <p:spPr>
          <a:xfrm>
            <a:off x="1473200" y="1819288"/>
            <a:ext cx="1384300" cy="1841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V="1">
            <a:off x="1308100" y="2251088"/>
            <a:ext cx="1676400" cy="88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283580" y="3000219"/>
            <a:ext cx="1612900" cy="8890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848658" y="1926206"/>
            <a:ext cx="635110" cy="338554"/>
          </a:xfrm>
          <a:prstGeom prst="rect">
            <a:avLst/>
          </a:prstGeom>
          <a:noFill/>
        </p:spPr>
        <p:txBody>
          <a:bodyPr wrap="none" rtlCol="0">
            <a:spAutoFit/>
          </a:bodyPr>
          <a:lstStyle/>
          <a:p>
            <a:r>
              <a:rPr lang="en-US" sz="1600" dirty="0"/>
              <a:t>&lt;10k</a:t>
            </a:r>
          </a:p>
        </p:txBody>
      </p:sp>
      <p:sp>
        <p:nvSpPr>
          <p:cNvPr id="16" name="TextBox 15"/>
          <p:cNvSpPr txBox="1"/>
          <p:nvPr/>
        </p:nvSpPr>
        <p:spPr>
          <a:xfrm>
            <a:off x="1613007" y="2539808"/>
            <a:ext cx="1087157" cy="338554"/>
          </a:xfrm>
          <a:prstGeom prst="rect">
            <a:avLst/>
          </a:prstGeom>
          <a:noFill/>
        </p:spPr>
        <p:txBody>
          <a:bodyPr wrap="none" rtlCol="0">
            <a:spAutoFit/>
          </a:bodyPr>
          <a:lstStyle/>
          <a:p>
            <a:r>
              <a:rPr lang="en-US" sz="1600" dirty="0"/>
              <a:t>[10k..50k)</a:t>
            </a:r>
          </a:p>
        </p:txBody>
      </p:sp>
      <p:sp>
        <p:nvSpPr>
          <p:cNvPr id="17" name="TextBox 16"/>
          <p:cNvSpPr txBox="1"/>
          <p:nvPr/>
        </p:nvSpPr>
        <p:spPr>
          <a:xfrm>
            <a:off x="1830162" y="3178059"/>
            <a:ext cx="627095" cy="338554"/>
          </a:xfrm>
          <a:prstGeom prst="rect">
            <a:avLst/>
          </a:prstGeom>
          <a:noFill/>
        </p:spPr>
        <p:txBody>
          <a:bodyPr wrap="none" rtlCol="0">
            <a:spAutoFit/>
          </a:bodyPr>
          <a:lstStyle/>
          <a:p>
            <a:r>
              <a:rPr lang="en-US" sz="1600" dirty="0"/>
              <a:t>≥50k</a:t>
            </a:r>
          </a:p>
        </p:txBody>
      </p:sp>
      <p:sp>
        <p:nvSpPr>
          <p:cNvPr id="18" name="Oval 17"/>
          <p:cNvSpPr/>
          <p:nvPr/>
        </p:nvSpPr>
        <p:spPr>
          <a:xfrm>
            <a:off x="3907178" y="1819288"/>
            <a:ext cx="1384300" cy="1841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flipV="1">
            <a:off x="3742078" y="2251088"/>
            <a:ext cx="1676400" cy="88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742078" y="2936888"/>
            <a:ext cx="1612900" cy="8890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309530" y="1939011"/>
            <a:ext cx="532518" cy="338554"/>
          </a:xfrm>
          <a:prstGeom prst="rect">
            <a:avLst/>
          </a:prstGeom>
          <a:noFill/>
        </p:spPr>
        <p:txBody>
          <a:bodyPr wrap="none" rtlCol="0">
            <a:spAutoFit/>
          </a:bodyPr>
          <a:lstStyle/>
          <a:p>
            <a:r>
              <a:rPr lang="en-US" sz="1600" i="1" dirty="0"/>
              <a:t>&lt;18</a:t>
            </a:r>
          </a:p>
        </p:txBody>
      </p:sp>
      <p:sp>
        <p:nvSpPr>
          <p:cNvPr id="22" name="TextBox 21"/>
          <p:cNvSpPr txBox="1"/>
          <p:nvPr/>
        </p:nvSpPr>
        <p:spPr>
          <a:xfrm>
            <a:off x="4139952" y="2436493"/>
            <a:ext cx="870751" cy="338554"/>
          </a:xfrm>
          <a:prstGeom prst="rect">
            <a:avLst/>
          </a:prstGeom>
          <a:noFill/>
        </p:spPr>
        <p:txBody>
          <a:bodyPr wrap="none" rtlCol="0">
            <a:spAutoFit/>
          </a:bodyPr>
          <a:lstStyle/>
          <a:p>
            <a:r>
              <a:rPr lang="en-US" sz="1600" dirty="0"/>
              <a:t>[18..70]</a:t>
            </a:r>
          </a:p>
        </p:txBody>
      </p:sp>
      <p:sp>
        <p:nvSpPr>
          <p:cNvPr id="23" name="TextBox 22"/>
          <p:cNvSpPr txBox="1"/>
          <p:nvPr/>
        </p:nvSpPr>
        <p:spPr>
          <a:xfrm>
            <a:off x="4368950" y="3100861"/>
            <a:ext cx="532518" cy="338554"/>
          </a:xfrm>
          <a:prstGeom prst="rect">
            <a:avLst/>
          </a:prstGeom>
          <a:noFill/>
        </p:spPr>
        <p:txBody>
          <a:bodyPr wrap="none" rtlCol="0">
            <a:spAutoFit/>
          </a:bodyPr>
          <a:lstStyle/>
          <a:p>
            <a:r>
              <a:rPr lang="en-US" sz="1600" dirty="0"/>
              <a:t>&gt;70</a:t>
            </a:r>
          </a:p>
        </p:txBody>
      </p:sp>
      <p:sp>
        <p:nvSpPr>
          <p:cNvPr id="24" name="TextBox 23"/>
          <p:cNvSpPr txBox="1"/>
          <p:nvPr/>
        </p:nvSpPr>
        <p:spPr>
          <a:xfrm>
            <a:off x="1627317" y="3660788"/>
            <a:ext cx="928459" cy="369332"/>
          </a:xfrm>
          <a:prstGeom prst="rect">
            <a:avLst/>
          </a:prstGeom>
          <a:noFill/>
        </p:spPr>
        <p:txBody>
          <a:bodyPr wrap="none" rtlCol="0">
            <a:spAutoFit/>
          </a:bodyPr>
          <a:lstStyle/>
          <a:p>
            <a:r>
              <a:rPr lang="en-US" dirty="0"/>
              <a:t>income</a:t>
            </a:r>
            <a:endParaRPr lang="en-US" i="1" dirty="0"/>
          </a:p>
        </p:txBody>
      </p:sp>
      <p:sp>
        <p:nvSpPr>
          <p:cNvPr id="25" name="TextBox 24"/>
          <p:cNvSpPr txBox="1"/>
          <p:nvPr/>
        </p:nvSpPr>
        <p:spPr>
          <a:xfrm>
            <a:off x="4362653" y="3637884"/>
            <a:ext cx="569387" cy="369332"/>
          </a:xfrm>
          <a:prstGeom prst="rect">
            <a:avLst/>
          </a:prstGeom>
          <a:noFill/>
        </p:spPr>
        <p:txBody>
          <a:bodyPr wrap="none" rtlCol="0">
            <a:spAutoFit/>
          </a:bodyPr>
          <a:lstStyle/>
          <a:p>
            <a:r>
              <a:rPr lang="en-US" dirty="0"/>
              <a:t>age</a:t>
            </a:r>
          </a:p>
        </p:txBody>
      </p:sp>
      <p:sp>
        <p:nvSpPr>
          <p:cNvPr id="26" name="TextBox 25"/>
          <p:cNvSpPr txBox="1"/>
          <p:nvPr/>
        </p:nvSpPr>
        <p:spPr>
          <a:xfrm>
            <a:off x="3161503" y="2347022"/>
            <a:ext cx="425116" cy="646331"/>
          </a:xfrm>
          <a:prstGeom prst="rect">
            <a:avLst/>
          </a:prstGeom>
          <a:noFill/>
        </p:spPr>
        <p:txBody>
          <a:bodyPr wrap="none" rtlCol="0">
            <a:spAutoFit/>
          </a:bodyPr>
          <a:lstStyle/>
          <a:p>
            <a:r>
              <a:rPr lang="en-US" sz="3600" dirty="0"/>
              <a:t>X</a:t>
            </a:r>
          </a:p>
        </p:txBody>
      </p:sp>
      <p:sp>
        <p:nvSpPr>
          <p:cNvPr id="27" name="TextBox 26"/>
          <p:cNvSpPr txBox="1"/>
          <p:nvPr/>
        </p:nvSpPr>
        <p:spPr>
          <a:xfrm>
            <a:off x="2709883" y="1340768"/>
            <a:ext cx="3677289" cy="369332"/>
          </a:xfrm>
          <a:prstGeom prst="rect">
            <a:avLst/>
          </a:prstGeom>
          <a:noFill/>
        </p:spPr>
        <p:txBody>
          <a:bodyPr wrap="none" rtlCol="0">
            <a:spAutoFit/>
          </a:bodyPr>
          <a:lstStyle/>
          <a:p>
            <a:r>
              <a:rPr lang="en-US" dirty="0"/>
              <a:t>The input domain of </a:t>
            </a:r>
            <a:r>
              <a:rPr lang="en-US" i="1" dirty="0" err="1"/>
              <a:t>incomeTax</a:t>
            </a:r>
            <a:r>
              <a:rPr lang="en-US" i="1" dirty="0"/>
              <a:t>(..)</a:t>
            </a:r>
          </a:p>
        </p:txBody>
      </p:sp>
      <p:sp>
        <p:nvSpPr>
          <p:cNvPr id="28" name="Oval 27"/>
          <p:cNvSpPr/>
          <p:nvPr/>
        </p:nvSpPr>
        <p:spPr>
          <a:xfrm>
            <a:off x="6090587" y="1778043"/>
            <a:ext cx="1384300" cy="1841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p:cNvCxnSpPr/>
          <p:nvPr/>
        </p:nvCxnSpPr>
        <p:spPr>
          <a:xfrm>
            <a:off x="5988987" y="2673804"/>
            <a:ext cx="1612900" cy="88900"/>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660654" y="2108288"/>
            <a:ext cx="431626" cy="338554"/>
          </a:xfrm>
          <a:prstGeom prst="rect">
            <a:avLst/>
          </a:prstGeom>
          <a:noFill/>
        </p:spPr>
        <p:txBody>
          <a:bodyPr wrap="square" rtlCol="0">
            <a:spAutoFit/>
          </a:bodyPr>
          <a:lstStyle/>
          <a:p>
            <a:pPr algn="ctr"/>
            <a:r>
              <a:rPr lang="en-US" sz="1600" i="1" dirty="0"/>
              <a:t>0</a:t>
            </a:r>
          </a:p>
        </p:txBody>
      </p:sp>
      <p:sp>
        <p:nvSpPr>
          <p:cNvPr id="32" name="TextBox 31"/>
          <p:cNvSpPr txBox="1"/>
          <p:nvPr/>
        </p:nvSpPr>
        <p:spPr>
          <a:xfrm>
            <a:off x="6129567" y="3039204"/>
            <a:ext cx="1297898" cy="338554"/>
          </a:xfrm>
          <a:prstGeom prst="rect">
            <a:avLst/>
          </a:prstGeom>
          <a:noFill/>
        </p:spPr>
        <p:txBody>
          <a:bodyPr wrap="square" rtlCol="0">
            <a:spAutoFit/>
          </a:bodyPr>
          <a:lstStyle/>
          <a:p>
            <a:pPr algn="ctr"/>
            <a:r>
              <a:rPr lang="en-US" sz="1600" i="1" dirty="0"/>
              <a:t>&gt;0</a:t>
            </a:r>
          </a:p>
        </p:txBody>
      </p:sp>
      <p:sp>
        <p:nvSpPr>
          <p:cNvPr id="34" name="TextBox 33"/>
          <p:cNvSpPr txBox="1"/>
          <p:nvPr/>
        </p:nvSpPr>
        <p:spPr>
          <a:xfrm>
            <a:off x="5486539" y="2332859"/>
            <a:ext cx="425116" cy="646331"/>
          </a:xfrm>
          <a:prstGeom prst="rect">
            <a:avLst/>
          </a:prstGeom>
          <a:noFill/>
        </p:spPr>
        <p:txBody>
          <a:bodyPr wrap="none" rtlCol="0">
            <a:spAutoFit/>
          </a:bodyPr>
          <a:lstStyle/>
          <a:p>
            <a:r>
              <a:rPr lang="en-US" sz="3600"/>
              <a:t>X</a:t>
            </a:r>
          </a:p>
        </p:txBody>
      </p:sp>
      <p:sp>
        <p:nvSpPr>
          <p:cNvPr id="35" name="TextBox 34"/>
          <p:cNvSpPr txBox="1"/>
          <p:nvPr/>
        </p:nvSpPr>
        <p:spPr>
          <a:xfrm>
            <a:off x="6259492" y="3651337"/>
            <a:ext cx="1120820" cy="369332"/>
          </a:xfrm>
          <a:prstGeom prst="rect">
            <a:avLst/>
          </a:prstGeom>
          <a:noFill/>
        </p:spPr>
        <p:txBody>
          <a:bodyPr wrap="none" rtlCol="0">
            <a:spAutoFit/>
          </a:bodyPr>
          <a:lstStyle/>
          <a:p>
            <a:r>
              <a:rPr lang="en-US" dirty="0"/>
              <a:t>#children</a:t>
            </a:r>
            <a:endParaRPr lang="en-US" i="1" dirty="0"/>
          </a:p>
        </p:txBody>
      </p:sp>
    </p:spTree>
    <p:extLst>
      <p:ext uri="{BB962C8B-B14F-4D97-AF65-F5344CB8AC3E}">
        <p14:creationId xmlns:p14="http://schemas.microsoft.com/office/powerpoint/2010/main" val="1931064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871" y="319673"/>
            <a:ext cx="7200900" cy="867789"/>
          </a:xfrm>
        </p:spPr>
        <p:txBody>
          <a:bodyPr>
            <a:normAutofit/>
          </a:bodyPr>
          <a:lstStyle/>
          <a:p>
            <a:r>
              <a:rPr lang="en-US" sz="3600" dirty="0"/>
              <a:t>Combinatoric testing</a:t>
            </a:r>
          </a:p>
        </p:txBody>
      </p:sp>
      <p:sp>
        <p:nvSpPr>
          <p:cNvPr id="3" name="Content Placeholder 2"/>
          <p:cNvSpPr>
            <a:spLocks noGrp="1"/>
          </p:cNvSpPr>
          <p:nvPr>
            <p:ph idx="1"/>
          </p:nvPr>
        </p:nvSpPr>
        <p:spPr>
          <a:xfrm>
            <a:off x="539552" y="5001567"/>
            <a:ext cx="8280920" cy="1617867"/>
          </a:xfrm>
        </p:spPr>
        <p:txBody>
          <a:bodyPr>
            <a:normAutofit fontScale="92500" lnSpcReduction="20000"/>
          </a:bodyPr>
          <a:lstStyle/>
          <a:p>
            <a:r>
              <a:rPr lang="en-US" sz="2400" dirty="0">
                <a:sym typeface="Wingdings"/>
              </a:rPr>
              <a:t>In this example the input domain is spanned by 3 characteristics, and there are in total 8 blocks.</a:t>
            </a:r>
          </a:p>
          <a:p>
            <a:r>
              <a:rPr lang="en-US" sz="2400" dirty="0">
                <a:sym typeface="Wingdings"/>
              </a:rPr>
              <a:t>A block combination over the characteristics, e.g. (&lt;10k,&lt;18,0) abstractly specifies a test case.</a:t>
            </a:r>
          </a:p>
          <a:p>
            <a:r>
              <a:rPr lang="en-US" sz="2400" dirty="0">
                <a:sym typeface="Wingdings"/>
              </a:rPr>
              <a:t>There are in total 3x3x2 = 18 such combinations of blocks.</a:t>
            </a:r>
          </a:p>
        </p:txBody>
      </p:sp>
      <p:sp>
        <p:nvSpPr>
          <p:cNvPr id="4" name="Slide Number Placeholder 3"/>
          <p:cNvSpPr>
            <a:spLocks noGrp="1"/>
          </p:cNvSpPr>
          <p:nvPr>
            <p:ph type="sldNum" sz="quarter" idx="12"/>
          </p:nvPr>
        </p:nvSpPr>
        <p:spPr/>
        <p:txBody>
          <a:bodyPr/>
          <a:lstStyle/>
          <a:p>
            <a:fld id="{69E57DC2-970A-4B3E-BB1C-7A09969E49DF}" type="slidenum">
              <a:rPr lang="en-US" smtClean="0"/>
              <a:t>11</a:t>
            </a:fld>
            <a:endParaRPr lang="en-US" dirty="0"/>
          </a:p>
        </p:txBody>
      </p:sp>
      <p:sp>
        <p:nvSpPr>
          <p:cNvPr id="5" name="Oval 4"/>
          <p:cNvSpPr/>
          <p:nvPr/>
        </p:nvSpPr>
        <p:spPr>
          <a:xfrm>
            <a:off x="1593268" y="2102093"/>
            <a:ext cx="1384300" cy="1841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V="1">
            <a:off x="1428168" y="2533893"/>
            <a:ext cx="1676400" cy="88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403648" y="3283024"/>
            <a:ext cx="1612900" cy="8890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968726" y="2209011"/>
            <a:ext cx="635110" cy="338554"/>
          </a:xfrm>
          <a:prstGeom prst="rect">
            <a:avLst/>
          </a:prstGeom>
          <a:noFill/>
        </p:spPr>
        <p:txBody>
          <a:bodyPr wrap="none" rtlCol="0">
            <a:spAutoFit/>
          </a:bodyPr>
          <a:lstStyle/>
          <a:p>
            <a:r>
              <a:rPr lang="en-US" sz="1600" dirty="0"/>
              <a:t>&lt;10k</a:t>
            </a:r>
          </a:p>
        </p:txBody>
      </p:sp>
      <p:sp>
        <p:nvSpPr>
          <p:cNvPr id="16" name="TextBox 15"/>
          <p:cNvSpPr txBox="1"/>
          <p:nvPr/>
        </p:nvSpPr>
        <p:spPr>
          <a:xfrm>
            <a:off x="1733075" y="2822613"/>
            <a:ext cx="1087157" cy="338554"/>
          </a:xfrm>
          <a:prstGeom prst="rect">
            <a:avLst/>
          </a:prstGeom>
          <a:noFill/>
        </p:spPr>
        <p:txBody>
          <a:bodyPr wrap="none" rtlCol="0">
            <a:spAutoFit/>
          </a:bodyPr>
          <a:lstStyle/>
          <a:p>
            <a:r>
              <a:rPr lang="en-US" sz="1600" dirty="0"/>
              <a:t>[10k..50k)</a:t>
            </a:r>
          </a:p>
        </p:txBody>
      </p:sp>
      <p:sp>
        <p:nvSpPr>
          <p:cNvPr id="17" name="TextBox 16"/>
          <p:cNvSpPr txBox="1"/>
          <p:nvPr/>
        </p:nvSpPr>
        <p:spPr>
          <a:xfrm>
            <a:off x="1950230" y="3460864"/>
            <a:ext cx="627095" cy="338554"/>
          </a:xfrm>
          <a:prstGeom prst="rect">
            <a:avLst/>
          </a:prstGeom>
          <a:noFill/>
        </p:spPr>
        <p:txBody>
          <a:bodyPr wrap="none" rtlCol="0">
            <a:spAutoFit/>
          </a:bodyPr>
          <a:lstStyle/>
          <a:p>
            <a:r>
              <a:rPr lang="en-US" sz="1600" dirty="0"/>
              <a:t>≥50k</a:t>
            </a:r>
          </a:p>
        </p:txBody>
      </p:sp>
      <p:sp>
        <p:nvSpPr>
          <p:cNvPr id="18" name="Oval 17"/>
          <p:cNvSpPr/>
          <p:nvPr/>
        </p:nvSpPr>
        <p:spPr>
          <a:xfrm>
            <a:off x="4027246" y="2102093"/>
            <a:ext cx="1384300" cy="1841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flipV="1">
            <a:off x="3862146" y="2533893"/>
            <a:ext cx="1676400" cy="88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862146" y="3219693"/>
            <a:ext cx="1612900" cy="8890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429598" y="2221816"/>
            <a:ext cx="532518" cy="338554"/>
          </a:xfrm>
          <a:prstGeom prst="rect">
            <a:avLst/>
          </a:prstGeom>
          <a:noFill/>
        </p:spPr>
        <p:txBody>
          <a:bodyPr wrap="none" rtlCol="0">
            <a:spAutoFit/>
          </a:bodyPr>
          <a:lstStyle/>
          <a:p>
            <a:r>
              <a:rPr lang="en-US" sz="1600" i="1" dirty="0"/>
              <a:t>&lt;18</a:t>
            </a:r>
          </a:p>
        </p:txBody>
      </p:sp>
      <p:sp>
        <p:nvSpPr>
          <p:cNvPr id="22" name="TextBox 21"/>
          <p:cNvSpPr txBox="1"/>
          <p:nvPr/>
        </p:nvSpPr>
        <p:spPr>
          <a:xfrm>
            <a:off x="4260020" y="2719298"/>
            <a:ext cx="870751" cy="338554"/>
          </a:xfrm>
          <a:prstGeom prst="rect">
            <a:avLst/>
          </a:prstGeom>
          <a:noFill/>
        </p:spPr>
        <p:txBody>
          <a:bodyPr wrap="none" rtlCol="0">
            <a:spAutoFit/>
          </a:bodyPr>
          <a:lstStyle/>
          <a:p>
            <a:r>
              <a:rPr lang="en-US" sz="1600" dirty="0"/>
              <a:t>[18..70]</a:t>
            </a:r>
          </a:p>
        </p:txBody>
      </p:sp>
      <p:sp>
        <p:nvSpPr>
          <p:cNvPr id="23" name="TextBox 22"/>
          <p:cNvSpPr txBox="1"/>
          <p:nvPr/>
        </p:nvSpPr>
        <p:spPr>
          <a:xfrm>
            <a:off x="4489018" y="3383666"/>
            <a:ext cx="532518" cy="338554"/>
          </a:xfrm>
          <a:prstGeom prst="rect">
            <a:avLst/>
          </a:prstGeom>
          <a:noFill/>
        </p:spPr>
        <p:txBody>
          <a:bodyPr wrap="none" rtlCol="0">
            <a:spAutoFit/>
          </a:bodyPr>
          <a:lstStyle/>
          <a:p>
            <a:r>
              <a:rPr lang="en-US" sz="1600" dirty="0"/>
              <a:t>&gt;70</a:t>
            </a:r>
          </a:p>
        </p:txBody>
      </p:sp>
      <p:sp>
        <p:nvSpPr>
          <p:cNvPr id="24" name="TextBox 23"/>
          <p:cNvSpPr txBox="1"/>
          <p:nvPr/>
        </p:nvSpPr>
        <p:spPr>
          <a:xfrm>
            <a:off x="1747385" y="3943593"/>
            <a:ext cx="928459" cy="369332"/>
          </a:xfrm>
          <a:prstGeom prst="rect">
            <a:avLst/>
          </a:prstGeom>
          <a:noFill/>
        </p:spPr>
        <p:txBody>
          <a:bodyPr wrap="none" rtlCol="0">
            <a:spAutoFit/>
          </a:bodyPr>
          <a:lstStyle/>
          <a:p>
            <a:r>
              <a:rPr lang="en-US" dirty="0"/>
              <a:t>income</a:t>
            </a:r>
            <a:endParaRPr lang="en-US" i="1" dirty="0"/>
          </a:p>
        </p:txBody>
      </p:sp>
      <p:sp>
        <p:nvSpPr>
          <p:cNvPr id="25" name="TextBox 24"/>
          <p:cNvSpPr txBox="1"/>
          <p:nvPr/>
        </p:nvSpPr>
        <p:spPr>
          <a:xfrm>
            <a:off x="4482721" y="3920689"/>
            <a:ext cx="569387" cy="369332"/>
          </a:xfrm>
          <a:prstGeom prst="rect">
            <a:avLst/>
          </a:prstGeom>
          <a:noFill/>
        </p:spPr>
        <p:txBody>
          <a:bodyPr wrap="none" rtlCol="0">
            <a:spAutoFit/>
          </a:bodyPr>
          <a:lstStyle/>
          <a:p>
            <a:r>
              <a:rPr lang="en-US" dirty="0"/>
              <a:t>age</a:t>
            </a:r>
          </a:p>
        </p:txBody>
      </p:sp>
      <p:sp>
        <p:nvSpPr>
          <p:cNvPr id="26" name="TextBox 25"/>
          <p:cNvSpPr txBox="1"/>
          <p:nvPr/>
        </p:nvSpPr>
        <p:spPr>
          <a:xfrm>
            <a:off x="3281571" y="2629827"/>
            <a:ext cx="425116" cy="646331"/>
          </a:xfrm>
          <a:prstGeom prst="rect">
            <a:avLst/>
          </a:prstGeom>
          <a:noFill/>
        </p:spPr>
        <p:txBody>
          <a:bodyPr wrap="none" rtlCol="0">
            <a:spAutoFit/>
          </a:bodyPr>
          <a:lstStyle/>
          <a:p>
            <a:r>
              <a:rPr lang="en-US" sz="3600" dirty="0"/>
              <a:t>X</a:t>
            </a:r>
          </a:p>
        </p:txBody>
      </p:sp>
      <p:sp>
        <p:nvSpPr>
          <p:cNvPr id="27" name="TextBox 26"/>
          <p:cNvSpPr txBox="1"/>
          <p:nvPr/>
        </p:nvSpPr>
        <p:spPr>
          <a:xfrm>
            <a:off x="2675844" y="1525150"/>
            <a:ext cx="3638817" cy="369332"/>
          </a:xfrm>
          <a:prstGeom prst="rect">
            <a:avLst/>
          </a:prstGeom>
          <a:noFill/>
        </p:spPr>
        <p:txBody>
          <a:bodyPr wrap="none" rtlCol="0">
            <a:spAutoFit/>
          </a:bodyPr>
          <a:lstStyle/>
          <a:p>
            <a:r>
              <a:rPr lang="en-US" i="1" dirty="0" err="1"/>
              <a:t>incomeTax</a:t>
            </a:r>
            <a:r>
              <a:rPr lang="en-US" i="1" dirty="0"/>
              <a:t>(</a:t>
            </a:r>
            <a:r>
              <a:rPr lang="en-US" i="1" dirty="0" err="1"/>
              <a:t>income,age,#children</a:t>
            </a:r>
            <a:r>
              <a:rPr lang="en-US" i="1" dirty="0"/>
              <a:t>)</a:t>
            </a:r>
          </a:p>
        </p:txBody>
      </p:sp>
      <p:sp>
        <p:nvSpPr>
          <p:cNvPr id="28" name="Oval 27"/>
          <p:cNvSpPr/>
          <p:nvPr/>
        </p:nvSpPr>
        <p:spPr>
          <a:xfrm>
            <a:off x="6210655" y="2060848"/>
            <a:ext cx="1384300" cy="1841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p:cNvCxnSpPr/>
          <p:nvPr/>
        </p:nvCxnSpPr>
        <p:spPr>
          <a:xfrm>
            <a:off x="6109055" y="2956609"/>
            <a:ext cx="1612900" cy="88900"/>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780722" y="2391093"/>
            <a:ext cx="431626" cy="338554"/>
          </a:xfrm>
          <a:prstGeom prst="rect">
            <a:avLst/>
          </a:prstGeom>
          <a:noFill/>
        </p:spPr>
        <p:txBody>
          <a:bodyPr wrap="square" rtlCol="0">
            <a:spAutoFit/>
          </a:bodyPr>
          <a:lstStyle/>
          <a:p>
            <a:pPr algn="ctr"/>
            <a:r>
              <a:rPr lang="en-US" sz="1600" i="1" dirty="0"/>
              <a:t>0</a:t>
            </a:r>
          </a:p>
        </p:txBody>
      </p:sp>
      <p:sp>
        <p:nvSpPr>
          <p:cNvPr id="32" name="TextBox 31"/>
          <p:cNvSpPr txBox="1"/>
          <p:nvPr/>
        </p:nvSpPr>
        <p:spPr>
          <a:xfrm>
            <a:off x="6249635" y="3322009"/>
            <a:ext cx="1297898" cy="338554"/>
          </a:xfrm>
          <a:prstGeom prst="rect">
            <a:avLst/>
          </a:prstGeom>
          <a:noFill/>
        </p:spPr>
        <p:txBody>
          <a:bodyPr wrap="square" rtlCol="0">
            <a:spAutoFit/>
          </a:bodyPr>
          <a:lstStyle/>
          <a:p>
            <a:pPr algn="ctr"/>
            <a:r>
              <a:rPr lang="en-US" sz="1600" i="1" dirty="0"/>
              <a:t>&gt;0</a:t>
            </a:r>
          </a:p>
        </p:txBody>
      </p:sp>
      <p:sp>
        <p:nvSpPr>
          <p:cNvPr id="34" name="TextBox 33"/>
          <p:cNvSpPr txBox="1"/>
          <p:nvPr/>
        </p:nvSpPr>
        <p:spPr>
          <a:xfrm>
            <a:off x="5606607" y="2615664"/>
            <a:ext cx="425116" cy="646331"/>
          </a:xfrm>
          <a:prstGeom prst="rect">
            <a:avLst/>
          </a:prstGeom>
          <a:noFill/>
        </p:spPr>
        <p:txBody>
          <a:bodyPr wrap="none" rtlCol="0">
            <a:spAutoFit/>
          </a:bodyPr>
          <a:lstStyle/>
          <a:p>
            <a:r>
              <a:rPr lang="en-US" sz="3600"/>
              <a:t>X</a:t>
            </a:r>
          </a:p>
        </p:txBody>
      </p:sp>
      <p:sp>
        <p:nvSpPr>
          <p:cNvPr id="35" name="TextBox 34"/>
          <p:cNvSpPr txBox="1"/>
          <p:nvPr/>
        </p:nvSpPr>
        <p:spPr>
          <a:xfrm>
            <a:off x="6379560" y="3934142"/>
            <a:ext cx="1120820" cy="369332"/>
          </a:xfrm>
          <a:prstGeom prst="rect">
            <a:avLst/>
          </a:prstGeom>
          <a:noFill/>
        </p:spPr>
        <p:txBody>
          <a:bodyPr wrap="none" rtlCol="0">
            <a:spAutoFit/>
          </a:bodyPr>
          <a:lstStyle/>
          <a:p>
            <a:r>
              <a:rPr lang="en-US" dirty="0"/>
              <a:t>#children</a:t>
            </a:r>
            <a:endParaRPr lang="en-US" i="1" dirty="0"/>
          </a:p>
        </p:txBody>
      </p:sp>
      <p:sp>
        <p:nvSpPr>
          <p:cNvPr id="6" name="TextBox 5">
            <a:extLst>
              <a:ext uri="{FF2B5EF4-FFF2-40B4-BE49-F238E27FC236}">
                <a16:creationId xmlns:a16="http://schemas.microsoft.com/office/drawing/2014/main" id="{AA35BD94-B0B1-364A-9123-A0CC5541B054}"/>
              </a:ext>
            </a:extLst>
          </p:cNvPr>
          <p:cNvSpPr txBox="1"/>
          <p:nvPr/>
        </p:nvSpPr>
        <p:spPr>
          <a:xfrm>
            <a:off x="3923928" y="4537306"/>
            <a:ext cx="1682679" cy="307777"/>
          </a:xfrm>
          <a:prstGeom prst="rect">
            <a:avLst/>
          </a:prstGeom>
          <a:noFill/>
        </p:spPr>
        <p:txBody>
          <a:bodyPr wrap="square" rtlCol="0">
            <a:spAutoFit/>
          </a:bodyPr>
          <a:lstStyle/>
          <a:p>
            <a:pPr algn="ctr"/>
            <a:r>
              <a:rPr lang="en-US" sz="1400" i="1" dirty="0">
                <a:solidFill>
                  <a:schemeClr val="accent6">
                    <a:lumMod val="60000"/>
                    <a:lumOff val="40000"/>
                  </a:schemeClr>
                </a:solidFill>
              </a:rPr>
              <a:t>characteristics</a:t>
            </a:r>
          </a:p>
        </p:txBody>
      </p:sp>
      <p:cxnSp>
        <p:nvCxnSpPr>
          <p:cNvPr id="8" name="Straight Arrow Connector 7">
            <a:extLst>
              <a:ext uri="{FF2B5EF4-FFF2-40B4-BE49-F238E27FC236}">
                <a16:creationId xmlns:a16="http://schemas.microsoft.com/office/drawing/2014/main" id="{4B49D014-C542-CC44-8A45-2ACB6E3EC8C1}"/>
              </a:ext>
            </a:extLst>
          </p:cNvPr>
          <p:cNvCxnSpPr>
            <a:cxnSpLocks/>
            <a:stCxn id="6" idx="0"/>
            <a:endCxn id="25" idx="2"/>
          </p:cNvCxnSpPr>
          <p:nvPr/>
        </p:nvCxnSpPr>
        <p:spPr>
          <a:xfrm flipV="1">
            <a:off x="4765268" y="4290021"/>
            <a:ext cx="2147" cy="247285"/>
          </a:xfrm>
          <a:prstGeom prst="straightConnector1">
            <a:avLst/>
          </a:prstGeom>
          <a:ln>
            <a:solidFill>
              <a:schemeClr val="accent5">
                <a:lumMod val="60000"/>
                <a:lumOff val="4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BDBAC8F9-B7FB-414C-BE05-E691880B6C2E}"/>
              </a:ext>
            </a:extLst>
          </p:cNvPr>
          <p:cNvCxnSpPr>
            <a:cxnSpLocks/>
            <a:stCxn id="6" idx="0"/>
            <a:endCxn id="35" idx="1"/>
          </p:cNvCxnSpPr>
          <p:nvPr/>
        </p:nvCxnSpPr>
        <p:spPr>
          <a:xfrm flipV="1">
            <a:off x="4765268" y="4118808"/>
            <a:ext cx="1614292" cy="418498"/>
          </a:xfrm>
          <a:prstGeom prst="straightConnector1">
            <a:avLst/>
          </a:prstGeom>
          <a:ln>
            <a:solidFill>
              <a:schemeClr val="accent5">
                <a:lumMod val="60000"/>
                <a:lumOff val="4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8372C8B8-BDC1-194F-AB01-E76AA733BD28}"/>
              </a:ext>
            </a:extLst>
          </p:cNvPr>
          <p:cNvCxnSpPr>
            <a:cxnSpLocks/>
            <a:stCxn id="6" idx="0"/>
            <a:endCxn id="24" idx="3"/>
          </p:cNvCxnSpPr>
          <p:nvPr/>
        </p:nvCxnSpPr>
        <p:spPr>
          <a:xfrm flipH="1" flipV="1">
            <a:off x="2675844" y="4128259"/>
            <a:ext cx="2089424" cy="409047"/>
          </a:xfrm>
          <a:prstGeom prst="straightConnector1">
            <a:avLst/>
          </a:prstGeom>
          <a:ln>
            <a:solidFill>
              <a:schemeClr val="accent5">
                <a:lumMod val="60000"/>
                <a:lumOff val="4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7313DB82-E8BE-A843-8D29-8473F6BEFB84}"/>
              </a:ext>
            </a:extLst>
          </p:cNvPr>
          <p:cNvSpPr txBox="1"/>
          <p:nvPr/>
        </p:nvSpPr>
        <p:spPr>
          <a:xfrm>
            <a:off x="107504" y="2819194"/>
            <a:ext cx="793968" cy="307777"/>
          </a:xfrm>
          <a:prstGeom prst="rect">
            <a:avLst/>
          </a:prstGeom>
          <a:noFill/>
        </p:spPr>
        <p:txBody>
          <a:bodyPr wrap="square" rtlCol="0">
            <a:spAutoFit/>
          </a:bodyPr>
          <a:lstStyle/>
          <a:p>
            <a:pPr algn="ctr"/>
            <a:r>
              <a:rPr lang="en-US" sz="1400" i="1" dirty="0">
                <a:solidFill>
                  <a:schemeClr val="accent6">
                    <a:lumMod val="60000"/>
                    <a:lumOff val="40000"/>
                  </a:schemeClr>
                </a:solidFill>
              </a:rPr>
              <a:t>blocks</a:t>
            </a:r>
          </a:p>
        </p:txBody>
      </p:sp>
      <p:cxnSp>
        <p:nvCxnSpPr>
          <p:cNvPr id="38" name="Straight Arrow Connector 37">
            <a:extLst>
              <a:ext uri="{FF2B5EF4-FFF2-40B4-BE49-F238E27FC236}">
                <a16:creationId xmlns:a16="http://schemas.microsoft.com/office/drawing/2014/main" id="{7236A324-BFF9-9946-8582-B38F3FCE9BC6}"/>
              </a:ext>
            </a:extLst>
          </p:cNvPr>
          <p:cNvCxnSpPr>
            <a:cxnSpLocks/>
            <a:stCxn id="37" idx="3"/>
            <a:endCxn id="16" idx="1"/>
          </p:cNvCxnSpPr>
          <p:nvPr/>
        </p:nvCxnSpPr>
        <p:spPr>
          <a:xfrm>
            <a:off x="901472" y="2973083"/>
            <a:ext cx="831603" cy="18807"/>
          </a:xfrm>
          <a:prstGeom prst="straightConnector1">
            <a:avLst/>
          </a:prstGeom>
          <a:ln>
            <a:solidFill>
              <a:schemeClr val="accent5">
                <a:lumMod val="60000"/>
                <a:lumOff val="4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A975A13E-8240-4543-9021-9967F185999D}"/>
              </a:ext>
            </a:extLst>
          </p:cNvPr>
          <p:cNvCxnSpPr>
            <a:cxnSpLocks/>
            <a:stCxn id="37" idx="3"/>
            <a:endCxn id="15" idx="1"/>
          </p:cNvCxnSpPr>
          <p:nvPr/>
        </p:nvCxnSpPr>
        <p:spPr>
          <a:xfrm flipV="1">
            <a:off x="901472" y="2378288"/>
            <a:ext cx="1067254" cy="594795"/>
          </a:xfrm>
          <a:prstGeom prst="straightConnector1">
            <a:avLst/>
          </a:prstGeom>
          <a:ln>
            <a:solidFill>
              <a:schemeClr val="accent5">
                <a:lumMod val="60000"/>
                <a:lumOff val="4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CCCDD3CF-A414-424D-AC24-A5E2D346BBF9}"/>
              </a:ext>
            </a:extLst>
          </p:cNvPr>
          <p:cNvCxnSpPr>
            <a:cxnSpLocks/>
            <a:stCxn id="37" idx="3"/>
            <a:endCxn id="17" idx="1"/>
          </p:cNvCxnSpPr>
          <p:nvPr/>
        </p:nvCxnSpPr>
        <p:spPr>
          <a:xfrm>
            <a:off x="901472" y="2973083"/>
            <a:ext cx="1048758" cy="657058"/>
          </a:xfrm>
          <a:prstGeom prst="straightConnector1">
            <a:avLst/>
          </a:prstGeom>
          <a:ln>
            <a:solidFill>
              <a:schemeClr val="accent5">
                <a:lumMod val="60000"/>
                <a:lumOff val="4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164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871" y="319673"/>
            <a:ext cx="7200900" cy="867789"/>
          </a:xfrm>
        </p:spPr>
        <p:txBody>
          <a:bodyPr>
            <a:normAutofit/>
          </a:bodyPr>
          <a:lstStyle/>
          <a:p>
            <a:r>
              <a:rPr lang="en-US" sz="3600" dirty="0"/>
              <a:t>Combinatoric testing</a:t>
            </a:r>
          </a:p>
        </p:txBody>
      </p:sp>
      <p:sp>
        <p:nvSpPr>
          <p:cNvPr id="3" name="Content Placeholder 2"/>
          <p:cNvSpPr>
            <a:spLocks noGrp="1"/>
          </p:cNvSpPr>
          <p:nvPr>
            <p:ph idx="1"/>
          </p:nvPr>
        </p:nvSpPr>
        <p:spPr>
          <a:xfrm>
            <a:off x="560861" y="3640302"/>
            <a:ext cx="8280920" cy="2885041"/>
          </a:xfrm>
        </p:spPr>
        <p:txBody>
          <a:bodyPr>
            <a:normAutofit/>
          </a:bodyPr>
          <a:lstStyle/>
          <a:p>
            <a:r>
              <a:rPr lang="en-US" sz="2400" dirty="0">
                <a:sym typeface="Wingdings"/>
              </a:rPr>
              <a:t>Stats: 8 blocks, 18 combinations.</a:t>
            </a:r>
          </a:p>
          <a:p>
            <a:r>
              <a:rPr lang="en-US" sz="2400" dirty="0">
                <a:sym typeface="Symbol" pitchFamily="18" charset="2"/>
              </a:rPr>
              <a:t>(C4.24/2</a:t>
            </a:r>
            <a:r>
              <a:rPr lang="en-US" sz="2400" baseline="30000" dirty="0">
                <a:sym typeface="Symbol" pitchFamily="18" charset="2"/>
              </a:rPr>
              <a:t>nd</a:t>
            </a:r>
            <a:r>
              <a:rPr lang="en-US" sz="2400" dirty="0">
                <a:sym typeface="Symbol" pitchFamily="18" charset="2"/>
              </a:rPr>
              <a:t> Ed. C6.2, </a:t>
            </a:r>
            <a:r>
              <a:rPr lang="en-US" sz="2400" b="1" dirty="0">
                <a:solidFill>
                  <a:srgbClr val="0070C0"/>
                </a:solidFill>
                <a:sym typeface="Symbol" pitchFamily="18" charset="2"/>
              </a:rPr>
              <a:t>EACH CHOICE </a:t>
            </a:r>
            <a:r>
              <a:rPr lang="en-US" sz="2400" dirty="0">
                <a:sym typeface="Symbol" pitchFamily="18" charset="2"/>
              </a:rPr>
              <a:t>coverage) Each block must be tested. </a:t>
            </a:r>
            <a:br>
              <a:rPr lang="en-US" sz="2400" dirty="0">
                <a:sym typeface="Symbol" pitchFamily="18" charset="2"/>
              </a:rPr>
            </a:br>
            <a:r>
              <a:rPr lang="en-US" sz="2400" dirty="0">
                <a:sym typeface="Symbol" pitchFamily="18" charset="2"/>
              </a:rPr>
              <a:t>|T| = (</a:t>
            </a:r>
            <a:r>
              <a:rPr lang="en-US" sz="2400" b="1" dirty="0">
                <a:sym typeface="Symbol" pitchFamily="18" charset="2"/>
              </a:rPr>
              <a:t>max</a:t>
            </a:r>
            <a:r>
              <a:rPr lang="en-US" sz="2400" dirty="0">
                <a:sym typeface="Symbol" pitchFamily="18" charset="2"/>
              </a:rPr>
              <a:t> </a:t>
            </a:r>
            <a:r>
              <a:rPr lang="en-US" sz="2400" i="1" dirty="0" err="1">
                <a:sym typeface="Symbol" pitchFamily="18" charset="2"/>
              </a:rPr>
              <a:t>i</a:t>
            </a:r>
            <a:r>
              <a:rPr lang="en-US" sz="2400" dirty="0">
                <a:sym typeface="Symbol" pitchFamily="18" charset="2"/>
              </a:rPr>
              <a:t>: 0</a:t>
            </a:r>
            <a:r>
              <a:rPr lang="en-US" sz="2400" i="1" dirty="0">
                <a:sym typeface="Symbol" pitchFamily="18" charset="2"/>
              </a:rPr>
              <a:t>i</a:t>
            </a:r>
            <a:r>
              <a:rPr lang="en-US" sz="2400" dirty="0">
                <a:sym typeface="Symbol" pitchFamily="18" charset="2"/>
              </a:rPr>
              <a:t>&lt;</a:t>
            </a:r>
            <a:r>
              <a:rPr lang="en-US" sz="2400" i="1" dirty="0">
                <a:sym typeface="Symbol" pitchFamily="18" charset="2"/>
              </a:rPr>
              <a:t>k</a:t>
            </a:r>
            <a:r>
              <a:rPr lang="en-US" sz="2400" dirty="0">
                <a:sym typeface="Symbol" pitchFamily="18" charset="2"/>
              </a:rPr>
              <a:t>: </a:t>
            </a:r>
            <a:r>
              <a:rPr lang="en-US" sz="2400" i="1" dirty="0">
                <a:sym typeface="Symbol" pitchFamily="18" charset="2"/>
              </a:rPr>
              <a:t>B</a:t>
            </a:r>
            <a:r>
              <a:rPr lang="en-US" sz="2400" baseline="-25000" dirty="0">
                <a:sym typeface="Symbol" pitchFamily="18" charset="2"/>
              </a:rPr>
              <a:t>i</a:t>
            </a:r>
            <a:r>
              <a:rPr lang="en-US" sz="2400" dirty="0">
                <a:sym typeface="Symbol" pitchFamily="18" charset="2"/>
              </a:rPr>
              <a:t>)  ;  usually too weak.</a:t>
            </a:r>
            <a:endParaRPr lang="en-US" sz="2400" dirty="0"/>
          </a:p>
          <a:p>
            <a:r>
              <a:rPr lang="en-US" sz="2400" dirty="0"/>
              <a:t>(C4.23/2</a:t>
            </a:r>
            <a:r>
              <a:rPr lang="en-US" sz="2400" baseline="30000" dirty="0"/>
              <a:t>nd</a:t>
            </a:r>
            <a:r>
              <a:rPr lang="en-US" sz="2400" dirty="0"/>
              <a:t> Ed. C6.1, </a:t>
            </a:r>
            <a:r>
              <a:rPr lang="en-US" sz="2400" b="1" dirty="0">
                <a:solidFill>
                  <a:srgbClr val="0070C0"/>
                </a:solidFill>
              </a:rPr>
              <a:t>ALL</a:t>
            </a:r>
            <a:r>
              <a:rPr lang="en-US" sz="2400" dirty="0"/>
              <a:t> coverage) All combinations must be tested. </a:t>
            </a:r>
            <a:br>
              <a:rPr lang="en-US" sz="2400" dirty="0"/>
            </a:br>
            <a:r>
              <a:rPr lang="en-US" sz="2400" dirty="0"/>
              <a:t>|</a:t>
            </a:r>
            <a:r>
              <a:rPr lang="en-US" sz="2400" i="1" dirty="0"/>
              <a:t>T</a:t>
            </a:r>
            <a:r>
              <a:rPr lang="en-US" sz="2400" dirty="0"/>
              <a:t>| = (</a:t>
            </a:r>
            <a:r>
              <a:rPr lang="en-US" sz="2400" dirty="0">
                <a:sym typeface="Symbol" pitchFamily="18" charset="2"/>
              </a:rPr>
              <a:t> </a:t>
            </a:r>
            <a:r>
              <a:rPr lang="en-US" sz="2400" i="1" dirty="0" err="1">
                <a:sym typeface="Symbol" pitchFamily="18" charset="2"/>
              </a:rPr>
              <a:t>i</a:t>
            </a:r>
            <a:r>
              <a:rPr lang="en-US" sz="2400" dirty="0">
                <a:sym typeface="Symbol" pitchFamily="18" charset="2"/>
              </a:rPr>
              <a:t>: 0</a:t>
            </a:r>
            <a:r>
              <a:rPr lang="en-US" sz="2400" i="1" dirty="0">
                <a:sym typeface="Symbol" pitchFamily="18" charset="2"/>
              </a:rPr>
              <a:t>i</a:t>
            </a:r>
            <a:r>
              <a:rPr lang="en-US" sz="2400" dirty="0">
                <a:sym typeface="Symbol" pitchFamily="18" charset="2"/>
              </a:rPr>
              <a:t>&lt;</a:t>
            </a:r>
            <a:r>
              <a:rPr lang="en-US" sz="2400" i="1" dirty="0">
                <a:sym typeface="Symbol" pitchFamily="18" charset="2"/>
              </a:rPr>
              <a:t>k</a:t>
            </a:r>
            <a:r>
              <a:rPr lang="en-US" sz="2400" dirty="0">
                <a:sym typeface="Symbol" pitchFamily="18" charset="2"/>
              </a:rPr>
              <a:t>: </a:t>
            </a:r>
            <a:r>
              <a:rPr lang="en-US" sz="2400" i="1" dirty="0">
                <a:sym typeface="Symbol" pitchFamily="18" charset="2"/>
              </a:rPr>
              <a:t>B</a:t>
            </a:r>
            <a:r>
              <a:rPr lang="en-US" sz="2400" baseline="-25000" dirty="0">
                <a:sym typeface="Symbol" pitchFamily="18" charset="2"/>
              </a:rPr>
              <a:t>i</a:t>
            </a:r>
            <a:r>
              <a:rPr lang="en-US" sz="2400" dirty="0">
                <a:sym typeface="Symbol" pitchFamily="18" charset="2"/>
              </a:rPr>
              <a:t>)  ; does not scale up.</a:t>
            </a:r>
          </a:p>
          <a:p>
            <a:endParaRPr lang="en-US" sz="2400" dirty="0">
              <a:sym typeface="Symbol" pitchFamily="18" charset="2"/>
            </a:endParaRPr>
          </a:p>
          <a:p>
            <a:endParaRPr lang="en-US" sz="2400" dirty="0">
              <a:sym typeface="Wingdings"/>
            </a:endParaRPr>
          </a:p>
        </p:txBody>
      </p:sp>
      <p:sp>
        <p:nvSpPr>
          <p:cNvPr id="4" name="Slide Number Placeholder 3"/>
          <p:cNvSpPr>
            <a:spLocks noGrp="1"/>
          </p:cNvSpPr>
          <p:nvPr>
            <p:ph type="sldNum" sz="quarter" idx="12"/>
          </p:nvPr>
        </p:nvSpPr>
        <p:spPr/>
        <p:txBody>
          <a:bodyPr/>
          <a:lstStyle/>
          <a:p>
            <a:fld id="{69E57DC2-970A-4B3E-BB1C-7A09969E49DF}" type="slidenum">
              <a:rPr lang="en-US" smtClean="0"/>
              <a:t>12</a:t>
            </a:fld>
            <a:endParaRPr lang="en-US" dirty="0"/>
          </a:p>
        </p:txBody>
      </p:sp>
      <p:sp>
        <p:nvSpPr>
          <p:cNvPr id="5" name="Oval 4"/>
          <p:cNvSpPr/>
          <p:nvPr/>
        </p:nvSpPr>
        <p:spPr>
          <a:xfrm>
            <a:off x="3110258" y="1563598"/>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cxnSpLocks/>
          </p:cNvCxnSpPr>
          <p:nvPr/>
        </p:nvCxnSpPr>
        <p:spPr>
          <a:xfrm flipV="1">
            <a:off x="2971793" y="1972343"/>
            <a:ext cx="983456" cy="65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p:nvCxnSpPr>
        <p:spPr>
          <a:xfrm>
            <a:off x="3065549" y="2462564"/>
            <a:ext cx="958602"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319474" y="1644138"/>
            <a:ext cx="320922" cy="338554"/>
          </a:xfrm>
          <a:prstGeom prst="rect">
            <a:avLst/>
          </a:prstGeom>
          <a:noFill/>
        </p:spPr>
        <p:txBody>
          <a:bodyPr wrap="none" rtlCol="0">
            <a:spAutoFit/>
          </a:bodyPr>
          <a:lstStyle/>
          <a:p>
            <a:r>
              <a:rPr lang="en-US" sz="1600" dirty="0"/>
              <a:t>A</a:t>
            </a:r>
          </a:p>
        </p:txBody>
      </p:sp>
      <p:sp>
        <p:nvSpPr>
          <p:cNvPr id="16" name="TextBox 15"/>
          <p:cNvSpPr txBox="1"/>
          <p:nvPr/>
        </p:nvSpPr>
        <p:spPr>
          <a:xfrm flipH="1">
            <a:off x="3319474" y="2087772"/>
            <a:ext cx="259560" cy="339904"/>
          </a:xfrm>
          <a:prstGeom prst="rect">
            <a:avLst/>
          </a:prstGeom>
          <a:noFill/>
        </p:spPr>
        <p:txBody>
          <a:bodyPr wrap="square" rtlCol="0">
            <a:spAutoFit/>
          </a:bodyPr>
          <a:lstStyle/>
          <a:p>
            <a:r>
              <a:rPr lang="en-US" sz="1600" dirty="0"/>
              <a:t>B</a:t>
            </a:r>
          </a:p>
        </p:txBody>
      </p:sp>
      <p:sp>
        <p:nvSpPr>
          <p:cNvPr id="17" name="TextBox 16"/>
          <p:cNvSpPr txBox="1"/>
          <p:nvPr/>
        </p:nvSpPr>
        <p:spPr>
          <a:xfrm>
            <a:off x="3304792" y="2506617"/>
            <a:ext cx="332142" cy="338554"/>
          </a:xfrm>
          <a:prstGeom prst="rect">
            <a:avLst/>
          </a:prstGeom>
          <a:noFill/>
        </p:spPr>
        <p:txBody>
          <a:bodyPr wrap="none" rtlCol="0">
            <a:spAutoFit/>
          </a:bodyPr>
          <a:lstStyle/>
          <a:p>
            <a:r>
              <a:rPr lang="en-US" sz="1600" dirty="0"/>
              <a:t>C</a:t>
            </a:r>
          </a:p>
        </p:txBody>
      </p:sp>
      <p:sp>
        <p:nvSpPr>
          <p:cNvPr id="24" name="TextBox 23"/>
          <p:cNvSpPr txBox="1"/>
          <p:nvPr/>
        </p:nvSpPr>
        <p:spPr>
          <a:xfrm>
            <a:off x="3080620" y="2814393"/>
            <a:ext cx="928459" cy="369332"/>
          </a:xfrm>
          <a:prstGeom prst="rect">
            <a:avLst/>
          </a:prstGeom>
          <a:noFill/>
        </p:spPr>
        <p:txBody>
          <a:bodyPr wrap="none" rtlCol="0">
            <a:spAutoFit/>
          </a:bodyPr>
          <a:lstStyle/>
          <a:p>
            <a:r>
              <a:rPr lang="en-US" dirty="0"/>
              <a:t>income</a:t>
            </a:r>
            <a:endParaRPr lang="en-US" i="1" dirty="0"/>
          </a:p>
        </p:txBody>
      </p:sp>
      <p:sp>
        <p:nvSpPr>
          <p:cNvPr id="25" name="TextBox 24"/>
          <p:cNvSpPr txBox="1"/>
          <p:nvPr/>
        </p:nvSpPr>
        <p:spPr>
          <a:xfrm>
            <a:off x="4597564" y="2849571"/>
            <a:ext cx="569387" cy="369332"/>
          </a:xfrm>
          <a:prstGeom prst="rect">
            <a:avLst/>
          </a:prstGeom>
          <a:noFill/>
        </p:spPr>
        <p:txBody>
          <a:bodyPr wrap="none" rtlCol="0">
            <a:spAutoFit/>
          </a:bodyPr>
          <a:lstStyle/>
          <a:p>
            <a:r>
              <a:rPr lang="en-US" dirty="0"/>
              <a:t>age</a:t>
            </a:r>
          </a:p>
        </p:txBody>
      </p:sp>
      <p:sp>
        <p:nvSpPr>
          <p:cNvPr id="26" name="TextBox 25"/>
          <p:cNvSpPr txBox="1"/>
          <p:nvPr/>
        </p:nvSpPr>
        <p:spPr>
          <a:xfrm>
            <a:off x="3966840" y="1916313"/>
            <a:ext cx="425116" cy="646331"/>
          </a:xfrm>
          <a:prstGeom prst="rect">
            <a:avLst/>
          </a:prstGeom>
          <a:noFill/>
        </p:spPr>
        <p:txBody>
          <a:bodyPr wrap="none" rtlCol="0">
            <a:spAutoFit/>
          </a:bodyPr>
          <a:lstStyle/>
          <a:p>
            <a:r>
              <a:rPr lang="en-US" sz="3600" dirty="0"/>
              <a:t>X</a:t>
            </a:r>
          </a:p>
        </p:txBody>
      </p:sp>
      <p:sp>
        <p:nvSpPr>
          <p:cNvPr id="34" name="TextBox 33"/>
          <p:cNvSpPr txBox="1"/>
          <p:nvPr/>
        </p:nvSpPr>
        <p:spPr>
          <a:xfrm>
            <a:off x="5375324" y="1916312"/>
            <a:ext cx="425116" cy="646331"/>
          </a:xfrm>
          <a:prstGeom prst="rect">
            <a:avLst/>
          </a:prstGeom>
          <a:noFill/>
        </p:spPr>
        <p:txBody>
          <a:bodyPr wrap="none" rtlCol="0">
            <a:spAutoFit/>
          </a:bodyPr>
          <a:lstStyle/>
          <a:p>
            <a:r>
              <a:rPr lang="en-US" sz="3600" dirty="0"/>
              <a:t>X</a:t>
            </a:r>
          </a:p>
        </p:txBody>
      </p:sp>
      <p:sp>
        <p:nvSpPr>
          <p:cNvPr id="35" name="TextBox 34"/>
          <p:cNvSpPr txBox="1"/>
          <p:nvPr/>
        </p:nvSpPr>
        <p:spPr>
          <a:xfrm>
            <a:off x="5755436" y="2865039"/>
            <a:ext cx="1120820" cy="369332"/>
          </a:xfrm>
          <a:prstGeom prst="rect">
            <a:avLst/>
          </a:prstGeom>
          <a:noFill/>
        </p:spPr>
        <p:txBody>
          <a:bodyPr wrap="none" rtlCol="0">
            <a:spAutoFit/>
          </a:bodyPr>
          <a:lstStyle/>
          <a:p>
            <a:r>
              <a:rPr lang="en-US" dirty="0"/>
              <a:t>#children</a:t>
            </a:r>
            <a:endParaRPr lang="en-US" i="1" dirty="0"/>
          </a:p>
        </p:txBody>
      </p:sp>
      <p:sp>
        <p:nvSpPr>
          <p:cNvPr id="7" name="TextBox 6">
            <a:extLst>
              <a:ext uri="{FF2B5EF4-FFF2-40B4-BE49-F238E27FC236}">
                <a16:creationId xmlns:a16="http://schemas.microsoft.com/office/drawing/2014/main" id="{78831C80-692D-DB45-B647-2236FAD05DAD}"/>
              </a:ext>
            </a:extLst>
          </p:cNvPr>
          <p:cNvSpPr txBox="1"/>
          <p:nvPr/>
        </p:nvSpPr>
        <p:spPr>
          <a:xfrm>
            <a:off x="240204" y="1538553"/>
            <a:ext cx="2458627" cy="584775"/>
          </a:xfrm>
          <a:prstGeom prst="rect">
            <a:avLst/>
          </a:prstGeom>
          <a:noFill/>
        </p:spPr>
        <p:txBody>
          <a:bodyPr wrap="square" rtlCol="0">
            <a:spAutoFit/>
          </a:bodyPr>
          <a:lstStyle/>
          <a:p>
            <a:pPr algn="r"/>
            <a:r>
              <a:rPr lang="en-US" sz="1600" dirty="0"/>
              <a:t>Let’s name the blocks for convenience:</a:t>
            </a:r>
          </a:p>
        </p:txBody>
      </p:sp>
      <p:sp>
        <p:nvSpPr>
          <p:cNvPr id="39" name="Oval 38">
            <a:extLst>
              <a:ext uri="{FF2B5EF4-FFF2-40B4-BE49-F238E27FC236}">
                <a16:creationId xmlns:a16="http://schemas.microsoft.com/office/drawing/2014/main" id="{B23AEFF4-8087-CD41-B370-8DD8BE757CDB}"/>
              </a:ext>
            </a:extLst>
          </p:cNvPr>
          <p:cNvSpPr/>
          <p:nvPr/>
        </p:nvSpPr>
        <p:spPr>
          <a:xfrm>
            <a:off x="4512581" y="1556792"/>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a:extLst>
              <a:ext uri="{FF2B5EF4-FFF2-40B4-BE49-F238E27FC236}">
                <a16:creationId xmlns:a16="http://schemas.microsoft.com/office/drawing/2014/main" id="{9E183639-EBF7-9240-8618-15AA72D08933}"/>
              </a:ext>
            </a:extLst>
          </p:cNvPr>
          <p:cNvCxnSpPr>
            <a:cxnSpLocks/>
          </p:cNvCxnSpPr>
          <p:nvPr/>
        </p:nvCxnSpPr>
        <p:spPr>
          <a:xfrm flipV="1">
            <a:off x="4374116" y="1965537"/>
            <a:ext cx="983456" cy="65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A7D1881-D4CA-6641-B803-AA236B7E4483}"/>
              </a:ext>
            </a:extLst>
          </p:cNvPr>
          <p:cNvCxnSpPr>
            <a:cxnSpLocks/>
          </p:cNvCxnSpPr>
          <p:nvPr/>
        </p:nvCxnSpPr>
        <p:spPr>
          <a:xfrm>
            <a:off x="4467872" y="2455758"/>
            <a:ext cx="958602" cy="0"/>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57D2F636-41B5-814C-85B8-2156E4AFB075}"/>
              </a:ext>
            </a:extLst>
          </p:cNvPr>
          <p:cNvSpPr txBox="1"/>
          <p:nvPr/>
        </p:nvSpPr>
        <p:spPr>
          <a:xfrm>
            <a:off x="4721797" y="1637332"/>
            <a:ext cx="320922" cy="338554"/>
          </a:xfrm>
          <a:prstGeom prst="rect">
            <a:avLst/>
          </a:prstGeom>
          <a:noFill/>
        </p:spPr>
        <p:txBody>
          <a:bodyPr wrap="none" rtlCol="0">
            <a:spAutoFit/>
          </a:bodyPr>
          <a:lstStyle/>
          <a:p>
            <a:r>
              <a:rPr lang="en-US" sz="1600" dirty="0"/>
              <a:t>A</a:t>
            </a:r>
          </a:p>
        </p:txBody>
      </p:sp>
      <p:sp>
        <p:nvSpPr>
          <p:cNvPr id="44" name="TextBox 43">
            <a:extLst>
              <a:ext uri="{FF2B5EF4-FFF2-40B4-BE49-F238E27FC236}">
                <a16:creationId xmlns:a16="http://schemas.microsoft.com/office/drawing/2014/main" id="{467101CB-C389-614A-B3F6-2C8F03633F61}"/>
              </a:ext>
            </a:extLst>
          </p:cNvPr>
          <p:cNvSpPr txBox="1"/>
          <p:nvPr/>
        </p:nvSpPr>
        <p:spPr>
          <a:xfrm flipH="1">
            <a:off x="4721797" y="2080966"/>
            <a:ext cx="259560" cy="339904"/>
          </a:xfrm>
          <a:prstGeom prst="rect">
            <a:avLst/>
          </a:prstGeom>
          <a:noFill/>
        </p:spPr>
        <p:txBody>
          <a:bodyPr wrap="square" rtlCol="0">
            <a:spAutoFit/>
          </a:bodyPr>
          <a:lstStyle/>
          <a:p>
            <a:r>
              <a:rPr lang="en-US" sz="1600" dirty="0"/>
              <a:t>B</a:t>
            </a:r>
          </a:p>
        </p:txBody>
      </p:sp>
      <p:sp>
        <p:nvSpPr>
          <p:cNvPr id="46" name="TextBox 45">
            <a:extLst>
              <a:ext uri="{FF2B5EF4-FFF2-40B4-BE49-F238E27FC236}">
                <a16:creationId xmlns:a16="http://schemas.microsoft.com/office/drawing/2014/main" id="{09781A2E-A826-944B-A723-20F5E0890856}"/>
              </a:ext>
            </a:extLst>
          </p:cNvPr>
          <p:cNvSpPr txBox="1"/>
          <p:nvPr/>
        </p:nvSpPr>
        <p:spPr>
          <a:xfrm>
            <a:off x="4707115" y="2499811"/>
            <a:ext cx="332142" cy="338554"/>
          </a:xfrm>
          <a:prstGeom prst="rect">
            <a:avLst/>
          </a:prstGeom>
          <a:noFill/>
        </p:spPr>
        <p:txBody>
          <a:bodyPr wrap="none" rtlCol="0">
            <a:spAutoFit/>
          </a:bodyPr>
          <a:lstStyle/>
          <a:p>
            <a:r>
              <a:rPr lang="en-US" sz="1600" dirty="0"/>
              <a:t>C</a:t>
            </a:r>
          </a:p>
        </p:txBody>
      </p:sp>
      <p:sp>
        <p:nvSpPr>
          <p:cNvPr id="47" name="Oval 46">
            <a:extLst>
              <a:ext uri="{FF2B5EF4-FFF2-40B4-BE49-F238E27FC236}">
                <a16:creationId xmlns:a16="http://schemas.microsoft.com/office/drawing/2014/main" id="{A6673D88-6C48-7B43-A4FA-E056AF2469A0}"/>
              </a:ext>
            </a:extLst>
          </p:cNvPr>
          <p:cNvSpPr/>
          <p:nvPr/>
        </p:nvSpPr>
        <p:spPr>
          <a:xfrm>
            <a:off x="5924979" y="1556792"/>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FCA7EA30-1D0F-4D4F-ABBD-AF47C71EE5E3}"/>
              </a:ext>
            </a:extLst>
          </p:cNvPr>
          <p:cNvCxnSpPr>
            <a:cxnSpLocks/>
          </p:cNvCxnSpPr>
          <p:nvPr/>
        </p:nvCxnSpPr>
        <p:spPr>
          <a:xfrm flipV="1">
            <a:off x="5784802" y="2150825"/>
            <a:ext cx="983456" cy="65757"/>
          </a:xfrm>
          <a:prstGeom prst="line">
            <a:avLst/>
          </a:prstGeom>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17194CDD-7A3A-7246-A97D-D532CE8F1452}"/>
              </a:ext>
            </a:extLst>
          </p:cNvPr>
          <p:cNvSpPr txBox="1"/>
          <p:nvPr/>
        </p:nvSpPr>
        <p:spPr>
          <a:xfrm>
            <a:off x="6156864" y="1728835"/>
            <a:ext cx="320922" cy="338554"/>
          </a:xfrm>
          <a:prstGeom prst="rect">
            <a:avLst/>
          </a:prstGeom>
          <a:noFill/>
        </p:spPr>
        <p:txBody>
          <a:bodyPr wrap="none" rtlCol="0">
            <a:spAutoFit/>
          </a:bodyPr>
          <a:lstStyle/>
          <a:p>
            <a:r>
              <a:rPr lang="en-US" sz="1600" dirty="0"/>
              <a:t>A</a:t>
            </a:r>
          </a:p>
        </p:txBody>
      </p:sp>
      <p:sp>
        <p:nvSpPr>
          <p:cNvPr id="51" name="TextBox 50">
            <a:extLst>
              <a:ext uri="{FF2B5EF4-FFF2-40B4-BE49-F238E27FC236}">
                <a16:creationId xmlns:a16="http://schemas.microsoft.com/office/drawing/2014/main" id="{D762FBDE-3D36-0B4D-B35B-1D4C29160B29}"/>
              </a:ext>
            </a:extLst>
          </p:cNvPr>
          <p:cNvSpPr txBox="1"/>
          <p:nvPr/>
        </p:nvSpPr>
        <p:spPr>
          <a:xfrm flipH="1">
            <a:off x="6164876" y="2288917"/>
            <a:ext cx="259560" cy="339904"/>
          </a:xfrm>
          <a:prstGeom prst="rect">
            <a:avLst/>
          </a:prstGeom>
          <a:noFill/>
        </p:spPr>
        <p:txBody>
          <a:bodyPr wrap="square" rtlCol="0">
            <a:spAutoFit/>
          </a:bodyPr>
          <a:lstStyle/>
          <a:p>
            <a:r>
              <a:rPr lang="en-US" sz="1600" dirty="0"/>
              <a:t>B</a:t>
            </a:r>
          </a:p>
        </p:txBody>
      </p:sp>
    </p:spTree>
    <p:extLst>
      <p:ext uri="{BB962C8B-B14F-4D97-AF65-F5344CB8AC3E}">
        <p14:creationId xmlns:p14="http://schemas.microsoft.com/office/powerpoint/2010/main" val="683590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871" y="319673"/>
            <a:ext cx="7200900" cy="867789"/>
          </a:xfrm>
        </p:spPr>
        <p:txBody>
          <a:bodyPr>
            <a:normAutofit/>
          </a:bodyPr>
          <a:lstStyle/>
          <a:p>
            <a:r>
              <a:rPr lang="en-US" sz="3600" dirty="0"/>
              <a:t>How about to just cover all pairs?</a:t>
            </a:r>
          </a:p>
        </p:txBody>
      </p:sp>
      <p:sp>
        <p:nvSpPr>
          <p:cNvPr id="3" name="Content Placeholder 2"/>
          <p:cNvSpPr>
            <a:spLocks noGrp="1"/>
          </p:cNvSpPr>
          <p:nvPr>
            <p:ph idx="1"/>
          </p:nvPr>
        </p:nvSpPr>
        <p:spPr>
          <a:xfrm>
            <a:off x="560861" y="3640302"/>
            <a:ext cx="8280920" cy="2700579"/>
          </a:xfrm>
        </p:spPr>
        <p:txBody>
          <a:bodyPr>
            <a:normAutofit/>
          </a:bodyPr>
          <a:lstStyle/>
          <a:p>
            <a:r>
              <a:rPr lang="en-US" sz="2400" dirty="0">
                <a:sym typeface="Symbol" pitchFamily="18" charset="2"/>
              </a:rPr>
              <a:t>Premise: most of the times, only </a:t>
            </a:r>
            <a:r>
              <a:rPr lang="en-US" sz="2400" i="1" dirty="0">
                <a:sym typeface="Symbol" pitchFamily="18" charset="2"/>
              </a:rPr>
              <a:t>t</a:t>
            </a:r>
            <a:r>
              <a:rPr lang="en-US" sz="2400" dirty="0">
                <a:sym typeface="Symbol" pitchFamily="18" charset="2"/>
              </a:rPr>
              <a:t> out of </a:t>
            </a:r>
            <a:r>
              <a:rPr lang="en-US" sz="2400" i="1" dirty="0">
                <a:sym typeface="Symbol" pitchFamily="18" charset="2"/>
              </a:rPr>
              <a:t>N</a:t>
            </a:r>
            <a:r>
              <a:rPr lang="en-US" sz="2400" dirty="0">
                <a:sym typeface="Symbol" pitchFamily="18" charset="2"/>
              </a:rPr>
              <a:t> parameters actually influence the behavior. </a:t>
            </a:r>
            <a:r>
              <a:rPr lang="en-US" sz="2400" dirty="0" err="1">
                <a:sym typeface="Symbol" pitchFamily="18" charset="2"/>
              </a:rPr>
              <a:t>E.g</a:t>
            </a:r>
            <a:r>
              <a:rPr lang="en-US" sz="2400" dirty="0">
                <a:sym typeface="Symbol" pitchFamily="18" charset="2"/>
              </a:rPr>
              <a:t>:</a:t>
            </a:r>
          </a:p>
          <a:p>
            <a:pPr lvl="1"/>
            <a:r>
              <a:rPr lang="en-US" sz="2000" dirty="0">
                <a:sym typeface="Symbol" pitchFamily="18" charset="2"/>
              </a:rPr>
              <a:t>when the income is less than 10k, there will be no tax, regardless the age and #children.</a:t>
            </a:r>
          </a:p>
          <a:p>
            <a:pPr lvl="1"/>
            <a:r>
              <a:rPr lang="en-US" sz="2000" dirty="0">
                <a:sym typeface="Symbol" pitchFamily="18" charset="2"/>
              </a:rPr>
              <a:t>When the income is </a:t>
            </a:r>
            <a:r>
              <a:rPr lang="en-US" sz="2000" dirty="0"/>
              <a:t>≥</a:t>
            </a:r>
            <a:r>
              <a:rPr lang="en-US" sz="2000" dirty="0">
                <a:sym typeface="Symbol" pitchFamily="18" charset="2"/>
              </a:rPr>
              <a:t>50k, there will be tax, regardless the age.</a:t>
            </a:r>
            <a:endParaRPr lang="en-US" sz="2400" dirty="0">
              <a:sym typeface="Symbol" pitchFamily="18" charset="2"/>
            </a:endParaRPr>
          </a:p>
          <a:p>
            <a:r>
              <a:rPr lang="en-US" sz="2400" dirty="0">
                <a:sym typeface="Symbol" pitchFamily="18" charset="2"/>
              </a:rPr>
              <a:t>If we speculate on </a:t>
            </a:r>
            <a:r>
              <a:rPr lang="en-US" sz="2400" i="1" dirty="0">
                <a:sym typeface="Symbol" pitchFamily="18" charset="2"/>
              </a:rPr>
              <a:t>t</a:t>
            </a:r>
            <a:r>
              <a:rPr lang="en-US" sz="2400" dirty="0">
                <a:sym typeface="Symbol" pitchFamily="18" charset="2"/>
              </a:rPr>
              <a:t>=2, this leads to “pair-wise” testing: to cover all block-pairs over different characteristics.</a:t>
            </a:r>
          </a:p>
          <a:p>
            <a:endParaRPr lang="en-US" sz="2400" dirty="0">
              <a:sym typeface="Wingdings"/>
            </a:endParaRPr>
          </a:p>
        </p:txBody>
      </p:sp>
      <p:sp>
        <p:nvSpPr>
          <p:cNvPr id="4" name="Slide Number Placeholder 3"/>
          <p:cNvSpPr>
            <a:spLocks noGrp="1"/>
          </p:cNvSpPr>
          <p:nvPr>
            <p:ph type="sldNum" sz="quarter" idx="12"/>
          </p:nvPr>
        </p:nvSpPr>
        <p:spPr/>
        <p:txBody>
          <a:bodyPr/>
          <a:lstStyle/>
          <a:p>
            <a:fld id="{69E57DC2-970A-4B3E-BB1C-7A09969E49DF}" type="slidenum">
              <a:rPr lang="en-US" smtClean="0"/>
              <a:t>13</a:t>
            </a:fld>
            <a:endParaRPr lang="en-US" dirty="0"/>
          </a:p>
        </p:txBody>
      </p:sp>
      <p:sp>
        <p:nvSpPr>
          <p:cNvPr id="5" name="Oval 4"/>
          <p:cNvSpPr/>
          <p:nvPr/>
        </p:nvSpPr>
        <p:spPr>
          <a:xfrm>
            <a:off x="3110258" y="1563598"/>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cxnSpLocks/>
          </p:cNvCxnSpPr>
          <p:nvPr/>
        </p:nvCxnSpPr>
        <p:spPr>
          <a:xfrm flipV="1">
            <a:off x="2971793" y="1972343"/>
            <a:ext cx="983456" cy="65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p:nvCxnSpPr>
        <p:spPr>
          <a:xfrm>
            <a:off x="3065549" y="2462564"/>
            <a:ext cx="958602"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319474" y="1644138"/>
            <a:ext cx="320922" cy="338554"/>
          </a:xfrm>
          <a:prstGeom prst="rect">
            <a:avLst/>
          </a:prstGeom>
          <a:noFill/>
        </p:spPr>
        <p:txBody>
          <a:bodyPr wrap="none" rtlCol="0">
            <a:spAutoFit/>
          </a:bodyPr>
          <a:lstStyle/>
          <a:p>
            <a:r>
              <a:rPr lang="en-US" sz="1600" dirty="0"/>
              <a:t>A</a:t>
            </a:r>
          </a:p>
        </p:txBody>
      </p:sp>
      <p:sp>
        <p:nvSpPr>
          <p:cNvPr id="16" name="TextBox 15"/>
          <p:cNvSpPr txBox="1"/>
          <p:nvPr/>
        </p:nvSpPr>
        <p:spPr>
          <a:xfrm flipH="1">
            <a:off x="3319474" y="2087772"/>
            <a:ext cx="259560" cy="339904"/>
          </a:xfrm>
          <a:prstGeom prst="rect">
            <a:avLst/>
          </a:prstGeom>
          <a:noFill/>
        </p:spPr>
        <p:txBody>
          <a:bodyPr wrap="square" rtlCol="0">
            <a:spAutoFit/>
          </a:bodyPr>
          <a:lstStyle/>
          <a:p>
            <a:r>
              <a:rPr lang="en-US" sz="1600" dirty="0"/>
              <a:t>B</a:t>
            </a:r>
          </a:p>
        </p:txBody>
      </p:sp>
      <p:sp>
        <p:nvSpPr>
          <p:cNvPr id="17" name="TextBox 16"/>
          <p:cNvSpPr txBox="1"/>
          <p:nvPr/>
        </p:nvSpPr>
        <p:spPr>
          <a:xfrm>
            <a:off x="3304792" y="2506617"/>
            <a:ext cx="332142" cy="338554"/>
          </a:xfrm>
          <a:prstGeom prst="rect">
            <a:avLst/>
          </a:prstGeom>
          <a:noFill/>
        </p:spPr>
        <p:txBody>
          <a:bodyPr wrap="none" rtlCol="0">
            <a:spAutoFit/>
          </a:bodyPr>
          <a:lstStyle/>
          <a:p>
            <a:r>
              <a:rPr lang="en-US" sz="1600" dirty="0"/>
              <a:t>C</a:t>
            </a:r>
          </a:p>
        </p:txBody>
      </p:sp>
      <p:sp>
        <p:nvSpPr>
          <p:cNvPr id="24" name="TextBox 23"/>
          <p:cNvSpPr txBox="1"/>
          <p:nvPr/>
        </p:nvSpPr>
        <p:spPr>
          <a:xfrm>
            <a:off x="3080620" y="2814393"/>
            <a:ext cx="928459" cy="369332"/>
          </a:xfrm>
          <a:prstGeom prst="rect">
            <a:avLst/>
          </a:prstGeom>
          <a:noFill/>
        </p:spPr>
        <p:txBody>
          <a:bodyPr wrap="none" rtlCol="0">
            <a:spAutoFit/>
          </a:bodyPr>
          <a:lstStyle/>
          <a:p>
            <a:r>
              <a:rPr lang="en-US" dirty="0"/>
              <a:t>income</a:t>
            </a:r>
            <a:endParaRPr lang="en-US" i="1" dirty="0"/>
          </a:p>
        </p:txBody>
      </p:sp>
      <p:sp>
        <p:nvSpPr>
          <p:cNvPr id="25" name="TextBox 24"/>
          <p:cNvSpPr txBox="1"/>
          <p:nvPr/>
        </p:nvSpPr>
        <p:spPr>
          <a:xfrm>
            <a:off x="4597564" y="2849571"/>
            <a:ext cx="569387" cy="369332"/>
          </a:xfrm>
          <a:prstGeom prst="rect">
            <a:avLst/>
          </a:prstGeom>
          <a:noFill/>
        </p:spPr>
        <p:txBody>
          <a:bodyPr wrap="none" rtlCol="0">
            <a:spAutoFit/>
          </a:bodyPr>
          <a:lstStyle/>
          <a:p>
            <a:r>
              <a:rPr lang="en-US" dirty="0"/>
              <a:t>age</a:t>
            </a:r>
          </a:p>
        </p:txBody>
      </p:sp>
      <p:sp>
        <p:nvSpPr>
          <p:cNvPr id="26" name="TextBox 25"/>
          <p:cNvSpPr txBox="1"/>
          <p:nvPr/>
        </p:nvSpPr>
        <p:spPr>
          <a:xfrm>
            <a:off x="3966840" y="1916313"/>
            <a:ext cx="425116" cy="646331"/>
          </a:xfrm>
          <a:prstGeom prst="rect">
            <a:avLst/>
          </a:prstGeom>
          <a:noFill/>
        </p:spPr>
        <p:txBody>
          <a:bodyPr wrap="none" rtlCol="0">
            <a:spAutoFit/>
          </a:bodyPr>
          <a:lstStyle/>
          <a:p>
            <a:r>
              <a:rPr lang="en-US" sz="3600" dirty="0"/>
              <a:t>X</a:t>
            </a:r>
          </a:p>
        </p:txBody>
      </p:sp>
      <p:sp>
        <p:nvSpPr>
          <p:cNvPr id="34" name="TextBox 33"/>
          <p:cNvSpPr txBox="1"/>
          <p:nvPr/>
        </p:nvSpPr>
        <p:spPr>
          <a:xfrm>
            <a:off x="5375324" y="1916312"/>
            <a:ext cx="425116" cy="646331"/>
          </a:xfrm>
          <a:prstGeom prst="rect">
            <a:avLst/>
          </a:prstGeom>
          <a:noFill/>
        </p:spPr>
        <p:txBody>
          <a:bodyPr wrap="none" rtlCol="0">
            <a:spAutoFit/>
          </a:bodyPr>
          <a:lstStyle/>
          <a:p>
            <a:r>
              <a:rPr lang="en-US" sz="3600" dirty="0"/>
              <a:t>X</a:t>
            </a:r>
          </a:p>
        </p:txBody>
      </p:sp>
      <p:sp>
        <p:nvSpPr>
          <p:cNvPr id="35" name="TextBox 34"/>
          <p:cNvSpPr txBox="1"/>
          <p:nvPr/>
        </p:nvSpPr>
        <p:spPr>
          <a:xfrm>
            <a:off x="5755436" y="2865039"/>
            <a:ext cx="1120820" cy="369332"/>
          </a:xfrm>
          <a:prstGeom prst="rect">
            <a:avLst/>
          </a:prstGeom>
          <a:noFill/>
        </p:spPr>
        <p:txBody>
          <a:bodyPr wrap="none" rtlCol="0">
            <a:spAutoFit/>
          </a:bodyPr>
          <a:lstStyle/>
          <a:p>
            <a:r>
              <a:rPr lang="en-US" dirty="0"/>
              <a:t>#children</a:t>
            </a:r>
            <a:endParaRPr lang="en-US" i="1" dirty="0"/>
          </a:p>
        </p:txBody>
      </p:sp>
      <p:sp>
        <p:nvSpPr>
          <p:cNvPr id="39" name="Oval 38">
            <a:extLst>
              <a:ext uri="{FF2B5EF4-FFF2-40B4-BE49-F238E27FC236}">
                <a16:creationId xmlns:a16="http://schemas.microsoft.com/office/drawing/2014/main" id="{B23AEFF4-8087-CD41-B370-8DD8BE757CDB}"/>
              </a:ext>
            </a:extLst>
          </p:cNvPr>
          <p:cNvSpPr/>
          <p:nvPr/>
        </p:nvSpPr>
        <p:spPr>
          <a:xfrm>
            <a:off x="4512581" y="1556792"/>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a:extLst>
              <a:ext uri="{FF2B5EF4-FFF2-40B4-BE49-F238E27FC236}">
                <a16:creationId xmlns:a16="http://schemas.microsoft.com/office/drawing/2014/main" id="{9E183639-EBF7-9240-8618-15AA72D08933}"/>
              </a:ext>
            </a:extLst>
          </p:cNvPr>
          <p:cNvCxnSpPr>
            <a:cxnSpLocks/>
          </p:cNvCxnSpPr>
          <p:nvPr/>
        </p:nvCxnSpPr>
        <p:spPr>
          <a:xfrm flipV="1">
            <a:off x="4374116" y="1965537"/>
            <a:ext cx="983456" cy="65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A7D1881-D4CA-6641-B803-AA236B7E4483}"/>
              </a:ext>
            </a:extLst>
          </p:cNvPr>
          <p:cNvCxnSpPr>
            <a:cxnSpLocks/>
          </p:cNvCxnSpPr>
          <p:nvPr/>
        </p:nvCxnSpPr>
        <p:spPr>
          <a:xfrm>
            <a:off x="4467872" y="2455758"/>
            <a:ext cx="958602" cy="0"/>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57D2F636-41B5-814C-85B8-2156E4AFB075}"/>
              </a:ext>
            </a:extLst>
          </p:cNvPr>
          <p:cNvSpPr txBox="1"/>
          <p:nvPr/>
        </p:nvSpPr>
        <p:spPr>
          <a:xfrm>
            <a:off x="4721797" y="1637332"/>
            <a:ext cx="320922" cy="338554"/>
          </a:xfrm>
          <a:prstGeom prst="rect">
            <a:avLst/>
          </a:prstGeom>
          <a:noFill/>
        </p:spPr>
        <p:txBody>
          <a:bodyPr wrap="none" rtlCol="0">
            <a:spAutoFit/>
          </a:bodyPr>
          <a:lstStyle/>
          <a:p>
            <a:r>
              <a:rPr lang="en-US" sz="1600" dirty="0"/>
              <a:t>A</a:t>
            </a:r>
          </a:p>
        </p:txBody>
      </p:sp>
      <p:sp>
        <p:nvSpPr>
          <p:cNvPr id="44" name="TextBox 43">
            <a:extLst>
              <a:ext uri="{FF2B5EF4-FFF2-40B4-BE49-F238E27FC236}">
                <a16:creationId xmlns:a16="http://schemas.microsoft.com/office/drawing/2014/main" id="{467101CB-C389-614A-B3F6-2C8F03633F61}"/>
              </a:ext>
            </a:extLst>
          </p:cNvPr>
          <p:cNvSpPr txBox="1"/>
          <p:nvPr/>
        </p:nvSpPr>
        <p:spPr>
          <a:xfrm flipH="1">
            <a:off x="4721797" y="2080966"/>
            <a:ext cx="259560" cy="339904"/>
          </a:xfrm>
          <a:prstGeom prst="rect">
            <a:avLst/>
          </a:prstGeom>
          <a:noFill/>
        </p:spPr>
        <p:txBody>
          <a:bodyPr wrap="square" rtlCol="0">
            <a:spAutoFit/>
          </a:bodyPr>
          <a:lstStyle/>
          <a:p>
            <a:r>
              <a:rPr lang="en-US" sz="1600" dirty="0"/>
              <a:t>B</a:t>
            </a:r>
          </a:p>
        </p:txBody>
      </p:sp>
      <p:sp>
        <p:nvSpPr>
          <p:cNvPr id="46" name="TextBox 45">
            <a:extLst>
              <a:ext uri="{FF2B5EF4-FFF2-40B4-BE49-F238E27FC236}">
                <a16:creationId xmlns:a16="http://schemas.microsoft.com/office/drawing/2014/main" id="{09781A2E-A826-944B-A723-20F5E0890856}"/>
              </a:ext>
            </a:extLst>
          </p:cNvPr>
          <p:cNvSpPr txBox="1"/>
          <p:nvPr/>
        </p:nvSpPr>
        <p:spPr>
          <a:xfrm>
            <a:off x="4707115" y="2499811"/>
            <a:ext cx="332142" cy="338554"/>
          </a:xfrm>
          <a:prstGeom prst="rect">
            <a:avLst/>
          </a:prstGeom>
          <a:noFill/>
        </p:spPr>
        <p:txBody>
          <a:bodyPr wrap="none" rtlCol="0">
            <a:spAutoFit/>
          </a:bodyPr>
          <a:lstStyle/>
          <a:p>
            <a:r>
              <a:rPr lang="en-US" sz="1600" dirty="0"/>
              <a:t>C</a:t>
            </a:r>
          </a:p>
        </p:txBody>
      </p:sp>
      <p:sp>
        <p:nvSpPr>
          <p:cNvPr id="47" name="Oval 46">
            <a:extLst>
              <a:ext uri="{FF2B5EF4-FFF2-40B4-BE49-F238E27FC236}">
                <a16:creationId xmlns:a16="http://schemas.microsoft.com/office/drawing/2014/main" id="{A6673D88-6C48-7B43-A4FA-E056AF2469A0}"/>
              </a:ext>
            </a:extLst>
          </p:cNvPr>
          <p:cNvSpPr/>
          <p:nvPr/>
        </p:nvSpPr>
        <p:spPr>
          <a:xfrm>
            <a:off x="5924979" y="1556792"/>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FCA7EA30-1D0F-4D4F-ABBD-AF47C71EE5E3}"/>
              </a:ext>
            </a:extLst>
          </p:cNvPr>
          <p:cNvCxnSpPr>
            <a:cxnSpLocks/>
          </p:cNvCxnSpPr>
          <p:nvPr/>
        </p:nvCxnSpPr>
        <p:spPr>
          <a:xfrm flipV="1">
            <a:off x="5784802" y="2150825"/>
            <a:ext cx="983456" cy="65757"/>
          </a:xfrm>
          <a:prstGeom prst="line">
            <a:avLst/>
          </a:prstGeom>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17194CDD-7A3A-7246-A97D-D532CE8F1452}"/>
              </a:ext>
            </a:extLst>
          </p:cNvPr>
          <p:cNvSpPr txBox="1"/>
          <p:nvPr/>
        </p:nvSpPr>
        <p:spPr>
          <a:xfrm>
            <a:off x="6156864" y="1728835"/>
            <a:ext cx="320922" cy="338554"/>
          </a:xfrm>
          <a:prstGeom prst="rect">
            <a:avLst/>
          </a:prstGeom>
          <a:noFill/>
        </p:spPr>
        <p:txBody>
          <a:bodyPr wrap="none" rtlCol="0">
            <a:spAutoFit/>
          </a:bodyPr>
          <a:lstStyle/>
          <a:p>
            <a:r>
              <a:rPr lang="en-US" sz="1600" dirty="0"/>
              <a:t>A</a:t>
            </a:r>
          </a:p>
        </p:txBody>
      </p:sp>
      <p:sp>
        <p:nvSpPr>
          <p:cNvPr id="51" name="TextBox 50">
            <a:extLst>
              <a:ext uri="{FF2B5EF4-FFF2-40B4-BE49-F238E27FC236}">
                <a16:creationId xmlns:a16="http://schemas.microsoft.com/office/drawing/2014/main" id="{D762FBDE-3D36-0B4D-B35B-1D4C29160B29}"/>
              </a:ext>
            </a:extLst>
          </p:cNvPr>
          <p:cNvSpPr txBox="1"/>
          <p:nvPr/>
        </p:nvSpPr>
        <p:spPr>
          <a:xfrm flipH="1">
            <a:off x="6164876" y="2288917"/>
            <a:ext cx="259560" cy="339904"/>
          </a:xfrm>
          <a:prstGeom prst="rect">
            <a:avLst/>
          </a:prstGeom>
          <a:noFill/>
        </p:spPr>
        <p:txBody>
          <a:bodyPr wrap="square" rtlCol="0">
            <a:spAutoFit/>
          </a:bodyPr>
          <a:lstStyle/>
          <a:p>
            <a:r>
              <a:rPr lang="en-US" sz="1600" dirty="0"/>
              <a:t>B</a:t>
            </a:r>
          </a:p>
        </p:txBody>
      </p:sp>
    </p:spTree>
    <p:extLst>
      <p:ext uri="{BB962C8B-B14F-4D97-AF65-F5344CB8AC3E}">
        <p14:creationId xmlns:p14="http://schemas.microsoft.com/office/powerpoint/2010/main" val="3945419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871" y="319673"/>
            <a:ext cx="7200900" cy="867789"/>
          </a:xfrm>
        </p:spPr>
        <p:txBody>
          <a:bodyPr>
            <a:normAutofit/>
          </a:bodyPr>
          <a:lstStyle/>
          <a:p>
            <a:r>
              <a:rPr lang="en-US" sz="3600" dirty="0"/>
              <a:t>Pair-wise and t-wise testing</a:t>
            </a:r>
          </a:p>
        </p:txBody>
      </p:sp>
      <p:sp>
        <p:nvSpPr>
          <p:cNvPr id="3" name="Content Placeholder 2"/>
          <p:cNvSpPr>
            <a:spLocks noGrp="1"/>
          </p:cNvSpPr>
          <p:nvPr>
            <p:ph idx="1"/>
          </p:nvPr>
        </p:nvSpPr>
        <p:spPr>
          <a:xfrm>
            <a:off x="560861" y="3640302"/>
            <a:ext cx="8280920" cy="2885042"/>
          </a:xfrm>
        </p:spPr>
        <p:txBody>
          <a:bodyPr>
            <a:normAutofit fontScale="92500"/>
          </a:bodyPr>
          <a:lstStyle/>
          <a:p>
            <a:r>
              <a:rPr lang="en-US" sz="2400" dirty="0"/>
              <a:t>(C4.25/2</a:t>
            </a:r>
            <a:r>
              <a:rPr lang="en-US" sz="2400" baseline="30000" dirty="0"/>
              <a:t>nd</a:t>
            </a:r>
            <a:r>
              <a:rPr lang="en-US" sz="2400" dirty="0"/>
              <a:t> Ed. C6.3, </a:t>
            </a:r>
            <a:r>
              <a:rPr lang="en-US" sz="2400" b="1" dirty="0">
                <a:solidFill>
                  <a:srgbClr val="0070C0"/>
                </a:solidFill>
              </a:rPr>
              <a:t>pair-wise coverage</a:t>
            </a:r>
            <a:r>
              <a:rPr lang="en-US" sz="2400" dirty="0"/>
              <a:t>). Each pair of blocks (from different characteristics) must be tested.</a:t>
            </a:r>
          </a:p>
          <a:p>
            <a:r>
              <a:rPr lang="en-US" sz="2400" dirty="0"/>
              <a:t>There are 9+6+6 = 21 pairs to cover. But we can cover them with just 9 test cases.</a:t>
            </a:r>
          </a:p>
          <a:p>
            <a:r>
              <a:rPr lang="en-US" sz="2400" dirty="0"/>
              <a:t>Pair-wise coverage is stronger than EACH CHOICE, and still scalable. </a:t>
            </a:r>
          </a:p>
          <a:p>
            <a:r>
              <a:rPr lang="en-US" sz="2400" dirty="0"/>
              <a:t>(C4.26/2</a:t>
            </a:r>
            <a:r>
              <a:rPr lang="en-US" sz="2400" baseline="30000" dirty="0"/>
              <a:t>nd</a:t>
            </a:r>
            <a:r>
              <a:rPr lang="en-US" sz="2400" dirty="0"/>
              <a:t> Ed. C6.4, </a:t>
            </a:r>
            <a:r>
              <a:rPr lang="en-US" sz="2400" b="1" dirty="0">
                <a:solidFill>
                  <a:srgbClr val="0070C0"/>
                </a:solidFill>
              </a:rPr>
              <a:t>t-wise coverage</a:t>
            </a:r>
            <a:r>
              <a:rPr lang="en-US" sz="2400" dirty="0"/>
              <a:t>). Generalization of pair-wise.</a:t>
            </a:r>
          </a:p>
        </p:txBody>
      </p:sp>
      <p:sp>
        <p:nvSpPr>
          <p:cNvPr id="4" name="Slide Number Placeholder 3"/>
          <p:cNvSpPr>
            <a:spLocks noGrp="1"/>
          </p:cNvSpPr>
          <p:nvPr>
            <p:ph type="sldNum" sz="quarter" idx="12"/>
          </p:nvPr>
        </p:nvSpPr>
        <p:spPr/>
        <p:txBody>
          <a:bodyPr/>
          <a:lstStyle/>
          <a:p>
            <a:fld id="{69E57DC2-970A-4B3E-BB1C-7A09969E49DF}" type="slidenum">
              <a:rPr lang="en-US" smtClean="0"/>
              <a:t>14</a:t>
            </a:fld>
            <a:endParaRPr lang="en-US" dirty="0"/>
          </a:p>
        </p:txBody>
      </p:sp>
      <p:sp>
        <p:nvSpPr>
          <p:cNvPr id="5" name="Oval 4"/>
          <p:cNvSpPr/>
          <p:nvPr/>
        </p:nvSpPr>
        <p:spPr>
          <a:xfrm>
            <a:off x="3110258" y="1563598"/>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cxnSpLocks/>
          </p:cNvCxnSpPr>
          <p:nvPr/>
        </p:nvCxnSpPr>
        <p:spPr>
          <a:xfrm flipV="1">
            <a:off x="2971793" y="1972343"/>
            <a:ext cx="983456" cy="65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p:nvCxnSpPr>
        <p:spPr>
          <a:xfrm>
            <a:off x="3065549" y="2462564"/>
            <a:ext cx="958602"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319474" y="1644138"/>
            <a:ext cx="320922" cy="338554"/>
          </a:xfrm>
          <a:prstGeom prst="rect">
            <a:avLst/>
          </a:prstGeom>
          <a:noFill/>
        </p:spPr>
        <p:txBody>
          <a:bodyPr wrap="none" rtlCol="0">
            <a:spAutoFit/>
          </a:bodyPr>
          <a:lstStyle/>
          <a:p>
            <a:r>
              <a:rPr lang="en-US" sz="1600" dirty="0"/>
              <a:t>A</a:t>
            </a:r>
          </a:p>
        </p:txBody>
      </p:sp>
      <p:sp>
        <p:nvSpPr>
          <p:cNvPr id="16" name="TextBox 15"/>
          <p:cNvSpPr txBox="1"/>
          <p:nvPr/>
        </p:nvSpPr>
        <p:spPr>
          <a:xfrm flipH="1">
            <a:off x="3319474" y="2087772"/>
            <a:ext cx="259560" cy="339904"/>
          </a:xfrm>
          <a:prstGeom prst="rect">
            <a:avLst/>
          </a:prstGeom>
          <a:noFill/>
        </p:spPr>
        <p:txBody>
          <a:bodyPr wrap="square" rtlCol="0">
            <a:spAutoFit/>
          </a:bodyPr>
          <a:lstStyle/>
          <a:p>
            <a:r>
              <a:rPr lang="en-US" sz="1600" dirty="0"/>
              <a:t>B</a:t>
            </a:r>
          </a:p>
        </p:txBody>
      </p:sp>
      <p:sp>
        <p:nvSpPr>
          <p:cNvPr id="17" name="TextBox 16"/>
          <p:cNvSpPr txBox="1"/>
          <p:nvPr/>
        </p:nvSpPr>
        <p:spPr>
          <a:xfrm>
            <a:off x="3304792" y="2506617"/>
            <a:ext cx="332142" cy="338554"/>
          </a:xfrm>
          <a:prstGeom prst="rect">
            <a:avLst/>
          </a:prstGeom>
          <a:noFill/>
        </p:spPr>
        <p:txBody>
          <a:bodyPr wrap="none" rtlCol="0">
            <a:spAutoFit/>
          </a:bodyPr>
          <a:lstStyle/>
          <a:p>
            <a:r>
              <a:rPr lang="en-US" sz="1600" dirty="0"/>
              <a:t>C</a:t>
            </a:r>
          </a:p>
        </p:txBody>
      </p:sp>
      <p:sp>
        <p:nvSpPr>
          <p:cNvPr id="24" name="TextBox 23"/>
          <p:cNvSpPr txBox="1"/>
          <p:nvPr/>
        </p:nvSpPr>
        <p:spPr>
          <a:xfrm>
            <a:off x="3080620" y="2814393"/>
            <a:ext cx="928459" cy="369332"/>
          </a:xfrm>
          <a:prstGeom prst="rect">
            <a:avLst/>
          </a:prstGeom>
          <a:noFill/>
        </p:spPr>
        <p:txBody>
          <a:bodyPr wrap="none" rtlCol="0">
            <a:spAutoFit/>
          </a:bodyPr>
          <a:lstStyle/>
          <a:p>
            <a:r>
              <a:rPr lang="en-US" dirty="0"/>
              <a:t>income</a:t>
            </a:r>
            <a:endParaRPr lang="en-US" i="1" dirty="0"/>
          </a:p>
        </p:txBody>
      </p:sp>
      <p:sp>
        <p:nvSpPr>
          <p:cNvPr id="25" name="TextBox 24"/>
          <p:cNvSpPr txBox="1"/>
          <p:nvPr/>
        </p:nvSpPr>
        <p:spPr>
          <a:xfrm>
            <a:off x="4597564" y="2849571"/>
            <a:ext cx="569387" cy="369332"/>
          </a:xfrm>
          <a:prstGeom prst="rect">
            <a:avLst/>
          </a:prstGeom>
          <a:noFill/>
        </p:spPr>
        <p:txBody>
          <a:bodyPr wrap="none" rtlCol="0">
            <a:spAutoFit/>
          </a:bodyPr>
          <a:lstStyle/>
          <a:p>
            <a:r>
              <a:rPr lang="en-US" dirty="0"/>
              <a:t>age</a:t>
            </a:r>
          </a:p>
        </p:txBody>
      </p:sp>
      <p:sp>
        <p:nvSpPr>
          <p:cNvPr id="26" name="TextBox 25"/>
          <p:cNvSpPr txBox="1"/>
          <p:nvPr/>
        </p:nvSpPr>
        <p:spPr>
          <a:xfrm>
            <a:off x="3966840" y="1916313"/>
            <a:ext cx="425116" cy="646331"/>
          </a:xfrm>
          <a:prstGeom prst="rect">
            <a:avLst/>
          </a:prstGeom>
          <a:noFill/>
        </p:spPr>
        <p:txBody>
          <a:bodyPr wrap="none" rtlCol="0">
            <a:spAutoFit/>
          </a:bodyPr>
          <a:lstStyle/>
          <a:p>
            <a:r>
              <a:rPr lang="en-US" sz="3600" dirty="0"/>
              <a:t>X</a:t>
            </a:r>
          </a:p>
        </p:txBody>
      </p:sp>
      <p:sp>
        <p:nvSpPr>
          <p:cNvPr id="34" name="TextBox 33"/>
          <p:cNvSpPr txBox="1"/>
          <p:nvPr/>
        </p:nvSpPr>
        <p:spPr>
          <a:xfrm>
            <a:off x="5375324" y="1916312"/>
            <a:ext cx="425116" cy="646331"/>
          </a:xfrm>
          <a:prstGeom prst="rect">
            <a:avLst/>
          </a:prstGeom>
          <a:noFill/>
        </p:spPr>
        <p:txBody>
          <a:bodyPr wrap="none" rtlCol="0">
            <a:spAutoFit/>
          </a:bodyPr>
          <a:lstStyle/>
          <a:p>
            <a:r>
              <a:rPr lang="en-US" sz="3600" dirty="0"/>
              <a:t>X</a:t>
            </a:r>
          </a:p>
        </p:txBody>
      </p:sp>
      <p:sp>
        <p:nvSpPr>
          <p:cNvPr id="35" name="TextBox 34"/>
          <p:cNvSpPr txBox="1"/>
          <p:nvPr/>
        </p:nvSpPr>
        <p:spPr>
          <a:xfrm>
            <a:off x="5755436" y="2865039"/>
            <a:ext cx="1120820" cy="369332"/>
          </a:xfrm>
          <a:prstGeom prst="rect">
            <a:avLst/>
          </a:prstGeom>
          <a:noFill/>
        </p:spPr>
        <p:txBody>
          <a:bodyPr wrap="none" rtlCol="0">
            <a:spAutoFit/>
          </a:bodyPr>
          <a:lstStyle/>
          <a:p>
            <a:r>
              <a:rPr lang="en-US" dirty="0"/>
              <a:t>#children</a:t>
            </a:r>
            <a:endParaRPr lang="en-US" i="1" dirty="0"/>
          </a:p>
        </p:txBody>
      </p:sp>
      <p:sp>
        <p:nvSpPr>
          <p:cNvPr id="39" name="Oval 38">
            <a:extLst>
              <a:ext uri="{FF2B5EF4-FFF2-40B4-BE49-F238E27FC236}">
                <a16:creationId xmlns:a16="http://schemas.microsoft.com/office/drawing/2014/main" id="{B23AEFF4-8087-CD41-B370-8DD8BE757CDB}"/>
              </a:ext>
            </a:extLst>
          </p:cNvPr>
          <p:cNvSpPr/>
          <p:nvPr/>
        </p:nvSpPr>
        <p:spPr>
          <a:xfrm>
            <a:off x="4512581" y="1556792"/>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a:extLst>
              <a:ext uri="{FF2B5EF4-FFF2-40B4-BE49-F238E27FC236}">
                <a16:creationId xmlns:a16="http://schemas.microsoft.com/office/drawing/2014/main" id="{9E183639-EBF7-9240-8618-15AA72D08933}"/>
              </a:ext>
            </a:extLst>
          </p:cNvPr>
          <p:cNvCxnSpPr>
            <a:cxnSpLocks/>
          </p:cNvCxnSpPr>
          <p:nvPr/>
        </p:nvCxnSpPr>
        <p:spPr>
          <a:xfrm flipV="1">
            <a:off x="4374116" y="1965537"/>
            <a:ext cx="983456" cy="65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A7D1881-D4CA-6641-B803-AA236B7E4483}"/>
              </a:ext>
            </a:extLst>
          </p:cNvPr>
          <p:cNvCxnSpPr>
            <a:cxnSpLocks/>
          </p:cNvCxnSpPr>
          <p:nvPr/>
        </p:nvCxnSpPr>
        <p:spPr>
          <a:xfrm>
            <a:off x="4467872" y="2455758"/>
            <a:ext cx="958602" cy="0"/>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57D2F636-41B5-814C-85B8-2156E4AFB075}"/>
              </a:ext>
            </a:extLst>
          </p:cNvPr>
          <p:cNvSpPr txBox="1"/>
          <p:nvPr/>
        </p:nvSpPr>
        <p:spPr>
          <a:xfrm>
            <a:off x="4721797" y="1637332"/>
            <a:ext cx="320922" cy="338554"/>
          </a:xfrm>
          <a:prstGeom prst="rect">
            <a:avLst/>
          </a:prstGeom>
          <a:noFill/>
        </p:spPr>
        <p:txBody>
          <a:bodyPr wrap="none" rtlCol="0">
            <a:spAutoFit/>
          </a:bodyPr>
          <a:lstStyle/>
          <a:p>
            <a:r>
              <a:rPr lang="en-US" sz="1600" dirty="0"/>
              <a:t>A</a:t>
            </a:r>
          </a:p>
        </p:txBody>
      </p:sp>
      <p:sp>
        <p:nvSpPr>
          <p:cNvPr id="44" name="TextBox 43">
            <a:extLst>
              <a:ext uri="{FF2B5EF4-FFF2-40B4-BE49-F238E27FC236}">
                <a16:creationId xmlns:a16="http://schemas.microsoft.com/office/drawing/2014/main" id="{467101CB-C389-614A-B3F6-2C8F03633F61}"/>
              </a:ext>
            </a:extLst>
          </p:cNvPr>
          <p:cNvSpPr txBox="1"/>
          <p:nvPr/>
        </p:nvSpPr>
        <p:spPr>
          <a:xfrm flipH="1">
            <a:off x="4721797" y="2080966"/>
            <a:ext cx="259560" cy="339904"/>
          </a:xfrm>
          <a:prstGeom prst="rect">
            <a:avLst/>
          </a:prstGeom>
          <a:noFill/>
        </p:spPr>
        <p:txBody>
          <a:bodyPr wrap="square" rtlCol="0">
            <a:spAutoFit/>
          </a:bodyPr>
          <a:lstStyle/>
          <a:p>
            <a:r>
              <a:rPr lang="en-US" sz="1600" dirty="0"/>
              <a:t>B</a:t>
            </a:r>
          </a:p>
        </p:txBody>
      </p:sp>
      <p:sp>
        <p:nvSpPr>
          <p:cNvPr id="46" name="TextBox 45">
            <a:extLst>
              <a:ext uri="{FF2B5EF4-FFF2-40B4-BE49-F238E27FC236}">
                <a16:creationId xmlns:a16="http://schemas.microsoft.com/office/drawing/2014/main" id="{09781A2E-A826-944B-A723-20F5E0890856}"/>
              </a:ext>
            </a:extLst>
          </p:cNvPr>
          <p:cNvSpPr txBox="1"/>
          <p:nvPr/>
        </p:nvSpPr>
        <p:spPr>
          <a:xfrm>
            <a:off x="4707115" y="2499811"/>
            <a:ext cx="332142" cy="338554"/>
          </a:xfrm>
          <a:prstGeom prst="rect">
            <a:avLst/>
          </a:prstGeom>
          <a:noFill/>
        </p:spPr>
        <p:txBody>
          <a:bodyPr wrap="none" rtlCol="0">
            <a:spAutoFit/>
          </a:bodyPr>
          <a:lstStyle/>
          <a:p>
            <a:r>
              <a:rPr lang="en-US" sz="1600" dirty="0"/>
              <a:t>C</a:t>
            </a:r>
          </a:p>
        </p:txBody>
      </p:sp>
      <p:sp>
        <p:nvSpPr>
          <p:cNvPr id="47" name="Oval 46">
            <a:extLst>
              <a:ext uri="{FF2B5EF4-FFF2-40B4-BE49-F238E27FC236}">
                <a16:creationId xmlns:a16="http://schemas.microsoft.com/office/drawing/2014/main" id="{A6673D88-6C48-7B43-A4FA-E056AF2469A0}"/>
              </a:ext>
            </a:extLst>
          </p:cNvPr>
          <p:cNvSpPr/>
          <p:nvPr/>
        </p:nvSpPr>
        <p:spPr>
          <a:xfrm>
            <a:off x="5924979" y="1556792"/>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FCA7EA30-1D0F-4D4F-ABBD-AF47C71EE5E3}"/>
              </a:ext>
            </a:extLst>
          </p:cNvPr>
          <p:cNvCxnSpPr>
            <a:cxnSpLocks/>
          </p:cNvCxnSpPr>
          <p:nvPr/>
        </p:nvCxnSpPr>
        <p:spPr>
          <a:xfrm flipV="1">
            <a:off x="5784802" y="2150825"/>
            <a:ext cx="983456" cy="65757"/>
          </a:xfrm>
          <a:prstGeom prst="line">
            <a:avLst/>
          </a:prstGeom>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17194CDD-7A3A-7246-A97D-D532CE8F1452}"/>
              </a:ext>
            </a:extLst>
          </p:cNvPr>
          <p:cNvSpPr txBox="1"/>
          <p:nvPr/>
        </p:nvSpPr>
        <p:spPr>
          <a:xfrm>
            <a:off x="6156864" y="1728835"/>
            <a:ext cx="320922" cy="338554"/>
          </a:xfrm>
          <a:prstGeom prst="rect">
            <a:avLst/>
          </a:prstGeom>
          <a:noFill/>
        </p:spPr>
        <p:txBody>
          <a:bodyPr wrap="none" rtlCol="0">
            <a:spAutoFit/>
          </a:bodyPr>
          <a:lstStyle/>
          <a:p>
            <a:r>
              <a:rPr lang="en-US" sz="1600" dirty="0"/>
              <a:t>A</a:t>
            </a:r>
          </a:p>
        </p:txBody>
      </p:sp>
      <p:sp>
        <p:nvSpPr>
          <p:cNvPr id="51" name="TextBox 50">
            <a:extLst>
              <a:ext uri="{FF2B5EF4-FFF2-40B4-BE49-F238E27FC236}">
                <a16:creationId xmlns:a16="http://schemas.microsoft.com/office/drawing/2014/main" id="{D762FBDE-3D36-0B4D-B35B-1D4C29160B29}"/>
              </a:ext>
            </a:extLst>
          </p:cNvPr>
          <p:cNvSpPr txBox="1"/>
          <p:nvPr/>
        </p:nvSpPr>
        <p:spPr>
          <a:xfrm flipH="1">
            <a:off x="6164876" y="2288917"/>
            <a:ext cx="259560" cy="339904"/>
          </a:xfrm>
          <a:prstGeom prst="rect">
            <a:avLst/>
          </a:prstGeom>
          <a:noFill/>
        </p:spPr>
        <p:txBody>
          <a:bodyPr wrap="square" rtlCol="0">
            <a:spAutoFit/>
          </a:bodyPr>
          <a:lstStyle/>
          <a:p>
            <a:r>
              <a:rPr lang="en-US" sz="1600" dirty="0"/>
              <a:t>B</a:t>
            </a:r>
          </a:p>
        </p:txBody>
      </p:sp>
    </p:spTree>
    <p:extLst>
      <p:ext uri="{BB962C8B-B14F-4D97-AF65-F5344CB8AC3E}">
        <p14:creationId xmlns:p14="http://schemas.microsoft.com/office/powerpoint/2010/main" val="4207465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50804"/>
          </a:xfrm>
        </p:spPr>
        <p:txBody>
          <a:bodyPr>
            <a:normAutofit fontScale="90000"/>
          </a:bodyPr>
          <a:lstStyle/>
          <a:p>
            <a:r>
              <a:rPr lang="en-US" sz="3600" dirty="0"/>
              <a:t>Example: a test set with full pair-wise coverage</a:t>
            </a:r>
          </a:p>
        </p:txBody>
      </p:sp>
      <p:sp>
        <p:nvSpPr>
          <p:cNvPr id="4" name="Slide Number Placeholder 3"/>
          <p:cNvSpPr>
            <a:spLocks noGrp="1"/>
          </p:cNvSpPr>
          <p:nvPr>
            <p:ph type="sldNum" sz="quarter" idx="12"/>
          </p:nvPr>
        </p:nvSpPr>
        <p:spPr/>
        <p:txBody>
          <a:bodyPr/>
          <a:lstStyle/>
          <a:p>
            <a:fld id="{69E57DC2-970A-4B3E-BB1C-7A09969E49DF}" type="slidenum">
              <a:rPr lang="en-US" smtClean="0"/>
              <a:t>15</a:t>
            </a:fld>
            <a:endParaRPr lang="en-US" dirty="0"/>
          </a:p>
        </p:txBody>
      </p:sp>
      <p:sp>
        <p:nvSpPr>
          <p:cNvPr id="5" name="Oval 4"/>
          <p:cNvSpPr/>
          <p:nvPr/>
        </p:nvSpPr>
        <p:spPr>
          <a:xfrm>
            <a:off x="2838257" y="1182163"/>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cxnSpLocks/>
          </p:cNvCxnSpPr>
          <p:nvPr/>
        </p:nvCxnSpPr>
        <p:spPr>
          <a:xfrm flipV="1">
            <a:off x="2699792" y="1590908"/>
            <a:ext cx="983456" cy="65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p:nvCxnSpPr>
        <p:spPr>
          <a:xfrm>
            <a:off x="2793548" y="2081129"/>
            <a:ext cx="958602"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047473" y="1262703"/>
            <a:ext cx="320922" cy="338554"/>
          </a:xfrm>
          <a:prstGeom prst="rect">
            <a:avLst/>
          </a:prstGeom>
          <a:noFill/>
        </p:spPr>
        <p:txBody>
          <a:bodyPr wrap="none" rtlCol="0">
            <a:spAutoFit/>
          </a:bodyPr>
          <a:lstStyle/>
          <a:p>
            <a:r>
              <a:rPr lang="en-US" sz="1600" dirty="0"/>
              <a:t>A</a:t>
            </a:r>
          </a:p>
        </p:txBody>
      </p:sp>
      <p:sp>
        <p:nvSpPr>
          <p:cNvPr id="16" name="TextBox 15"/>
          <p:cNvSpPr txBox="1"/>
          <p:nvPr/>
        </p:nvSpPr>
        <p:spPr>
          <a:xfrm flipH="1">
            <a:off x="3047473" y="1706337"/>
            <a:ext cx="259560" cy="339904"/>
          </a:xfrm>
          <a:prstGeom prst="rect">
            <a:avLst/>
          </a:prstGeom>
          <a:noFill/>
        </p:spPr>
        <p:txBody>
          <a:bodyPr wrap="square" rtlCol="0">
            <a:spAutoFit/>
          </a:bodyPr>
          <a:lstStyle/>
          <a:p>
            <a:r>
              <a:rPr lang="en-US" sz="1600" dirty="0"/>
              <a:t>B</a:t>
            </a:r>
          </a:p>
        </p:txBody>
      </p:sp>
      <p:sp>
        <p:nvSpPr>
          <p:cNvPr id="17" name="TextBox 16"/>
          <p:cNvSpPr txBox="1"/>
          <p:nvPr/>
        </p:nvSpPr>
        <p:spPr>
          <a:xfrm>
            <a:off x="3032791" y="2125182"/>
            <a:ext cx="332142" cy="338554"/>
          </a:xfrm>
          <a:prstGeom prst="rect">
            <a:avLst/>
          </a:prstGeom>
          <a:noFill/>
        </p:spPr>
        <p:txBody>
          <a:bodyPr wrap="none" rtlCol="0">
            <a:spAutoFit/>
          </a:bodyPr>
          <a:lstStyle/>
          <a:p>
            <a:r>
              <a:rPr lang="en-US" sz="1600" dirty="0"/>
              <a:t>C</a:t>
            </a:r>
          </a:p>
        </p:txBody>
      </p:sp>
      <p:sp>
        <p:nvSpPr>
          <p:cNvPr id="24" name="TextBox 23"/>
          <p:cNvSpPr txBox="1"/>
          <p:nvPr/>
        </p:nvSpPr>
        <p:spPr>
          <a:xfrm>
            <a:off x="2808619" y="2432958"/>
            <a:ext cx="928459" cy="369332"/>
          </a:xfrm>
          <a:prstGeom prst="rect">
            <a:avLst/>
          </a:prstGeom>
          <a:noFill/>
        </p:spPr>
        <p:txBody>
          <a:bodyPr wrap="none" rtlCol="0">
            <a:spAutoFit/>
          </a:bodyPr>
          <a:lstStyle/>
          <a:p>
            <a:r>
              <a:rPr lang="en-US" dirty="0"/>
              <a:t>income</a:t>
            </a:r>
            <a:endParaRPr lang="en-US" i="1" dirty="0"/>
          </a:p>
        </p:txBody>
      </p:sp>
      <p:sp>
        <p:nvSpPr>
          <p:cNvPr id="25" name="TextBox 24"/>
          <p:cNvSpPr txBox="1"/>
          <p:nvPr/>
        </p:nvSpPr>
        <p:spPr>
          <a:xfrm>
            <a:off x="4325563" y="2468136"/>
            <a:ext cx="569387" cy="369332"/>
          </a:xfrm>
          <a:prstGeom prst="rect">
            <a:avLst/>
          </a:prstGeom>
          <a:noFill/>
        </p:spPr>
        <p:txBody>
          <a:bodyPr wrap="none" rtlCol="0">
            <a:spAutoFit/>
          </a:bodyPr>
          <a:lstStyle/>
          <a:p>
            <a:r>
              <a:rPr lang="en-US" dirty="0"/>
              <a:t>age</a:t>
            </a:r>
          </a:p>
        </p:txBody>
      </p:sp>
      <p:sp>
        <p:nvSpPr>
          <p:cNvPr id="26" name="TextBox 25"/>
          <p:cNvSpPr txBox="1"/>
          <p:nvPr/>
        </p:nvSpPr>
        <p:spPr>
          <a:xfrm>
            <a:off x="3694839" y="1534878"/>
            <a:ext cx="425116" cy="646331"/>
          </a:xfrm>
          <a:prstGeom prst="rect">
            <a:avLst/>
          </a:prstGeom>
          <a:noFill/>
        </p:spPr>
        <p:txBody>
          <a:bodyPr wrap="none" rtlCol="0">
            <a:spAutoFit/>
          </a:bodyPr>
          <a:lstStyle/>
          <a:p>
            <a:r>
              <a:rPr lang="en-US" sz="3600" dirty="0"/>
              <a:t>X</a:t>
            </a:r>
          </a:p>
        </p:txBody>
      </p:sp>
      <p:sp>
        <p:nvSpPr>
          <p:cNvPr id="34" name="TextBox 33"/>
          <p:cNvSpPr txBox="1"/>
          <p:nvPr/>
        </p:nvSpPr>
        <p:spPr>
          <a:xfrm>
            <a:off x="5103323" y="1534877"/>
            <a:ext cx="425116" cy="646331"/>
          </a:xfrm>
          <a:prstGeom prst="rect">
            <a:avLst/>
          </a:prstGeom>
          <a:noFill/>
        </p:spPr>
        <p:txBody>
          <a:bodyPr wrap="none" rtlCol="0">
            <a:spAutoFit/>
          </a:bodyPr>
          <a:lstStyle/>
          <a:p>
            <a:r>
              <a:rPr lang="en-US" sz="3600" dirty="0"/>
              <a:t>X</a:t>
            </a:r>
          </a:p>
        </p:txBody>
      </p:sp>
      <p:sp>
        <p:nvSpPr>
          <p:cNvPr id="35" name="TextBox 34"/>
          <p:cNvSpPr txBox="1"/>
          <p:nvPr/>
        </p:nvSpPr>
        <p:spPr>
          <a:xfrm>
            <a:off x="5483435" y="2483604"/>
            <a:ext cx="1120820" cy="369332"/>
          </a:xfrm>
          <a:prstGeom prst="rect">
            <a:avLst/>
          </a:prstGeom>
          <a:noFill/>
        </p:spPr>
        <p:txBody>
          <a:bodyPr wrap="none" rtlCol="0">
            <a:spAutoFit/>
          </a:bodyPr>
          <a:lstStyle/>
          <a:p>
            <a:r>
              <a:rPr lang="en-US" dirty="0"/>
              <a:t>#children</a:t>
            </a:r>
            <a:endParaRPr lang="en-US" i="1" dirty="0"/>
          </a:p>
        </p:txBody>
      </p:sp>
      <p:sp>
        <p:nvSpPr>
          <p:cNvPr id="39" name="Oval 38">
            <a:extLst>
              <a:ext uri="{FF2B5EF4-FFF2-40B4-BE49-F238E27FC236}">
                <a16:creationId xmlns:a16="http://schemas.microsoft.com/office/drawing/2014/main" id="{B23AEFF4-8087-CD41-B370-8DD8BE757CDB}"/>
              </a:ext>
            </a:extLst>
          </p:cNvPr>
          <p:cNvSpPr/>
          <p:nvPr/>
        </p:nvSpPr>
        <p:spPr>
          <a:xfrm>
            <a:off x="4240580" y="1175357"/>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a:extLst>
              <a:ext uri="{FF2B5EF4-FFF2-40B4-BE49-F238E27FC236}">
                <a16:creationId xmlns:a16="http://schemas.microsoft.com/office/drawing/2014/main" id="{9E183639-EBF7-9240-8618-15AA72D08933}"/>
              </a:ext>
            </a:extLst>
          </p:cNvPr>
          <p:cNvCxnSpPr>
            <a:cxnSpLocks/>
          </p:cNvCxnSpPr>
          <p:nvPr/>
        </p:nvCxnSpPr>
        <p:spPr>
          <a:xfrm flipV="1">
            <a:off x="4102115" y="1584102"/>
            <a:ext cx="983456" cy="65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A7D1881-D4CA-6641-B803-AA236B7E4483}"/>
              </a:ext>
            </a:extLst>
          </p:cNvPr>
          <p:cNvCxnSpPr>
            <a:cxnSpLocks/>
          </p:cNvCxnSpPr>
          <p:nvPr/>
        </p:nvCxnSpPr>
        <p:spPr>
          <a:xfrm>
            <a:off x="4195871" y="2074323"/>
            <a:ext cx="958602" cy="0"/>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57D2F636-41B5-814C-85B8-2156E4AFB075}"/>
              </a:ext>
            </a:extLst>
          </p:cNvPr>
          <p:cNvSpPr txBox="1"/>
          <p:nvPr/>
        </p:nvSpPr>
        <p:spPr>
          <a:xfrm>
            <a:off x="4449796" y="1255897"/>
            <a:ext cx="320922" cy="338554"/>
          </a:xfrm>
          <a:prstGeom prst="rect">
            <a:avLst/>
          </a:prstGeom>
          <a:noFill/>
        </p:spPr>
        <p:txBody>
          <a:bodyPr wrap="none" rtlCol="0">
            <a:spAutoFit/>
          </a:bodyPr>
          <a:lstStyle/>
          <a:p>
            <a:r>
              <a:rPr lang="en-US" sz="1600" dirty="0"/>
              <a:t>A</a:t>
            </a:r>
          </a:p>
        </p:txBody>
      </p:sp>
      <p:sp>
        <p:nvSpPr>
          <p:cNvPr id="44" name="TextBox 43">
            <a:extLst>
              <a:ext uri="{FF2B5EF4-FFF2-40B4-BE49-F238E27FC236}">
                <a16:creationId xmlns:a16="http://schemas.microsoft.com/office/drawing/2014/main" id="{467101CB-C389-614A-B3F6-2C8F03633F61}"/>
              </a:ext>
            </a:extLst>
          </p:cNvPr>
          <p:cNvSpPr txBox="1"/>
          <p:nvPr/>
        </p:nvSpPr>
        <p:spPr>
          <a:xfrm flipH="1">
            <a:off x="4449796" y="1699531"/>
            <a:ext cx="259560" cy="339904"/>
          </a:xfrm>
          <a:prstGeom prst="rect">
            <a:avLst/>
          </a:prstGeom>
          <a:noFill/>
        </p:spPr>
        <p:txBody>
          <a:bodyPr wrap="square" rtlCol="0">
            <a:spAutoFit/>
          </a:bodyPr>
          <a:lstStyle/>
          <a:p>
            <a:r>
              <a:rPr lang="en-US" sz="1600" dirty="0"/>
              <a:t>B</a:t>
            </a:r>
          </a:p>
        </p:txBody>
      </p:sp>
      <p:sp>
        <p:nvSpPr>
          <p:cNvPr id="46" name="TextBox 45">
            <a:extLst>
              <a:ext uri="{FF2B5EF4-FFF2-40B4-BE49-F238E27FC236}">
                <a16:creationId xmlns:a16="http://schemas.microsoft.com/office/drawing/2014/main" id="{09781A2E-A826-944B-A723-20F5E0890856}"/>
              </a:ext>
            </a:extLst>
          </p:cNvPr>
          <p:cNvSpPr txBox="1"/>
          <p:nvPr/>
        </p:nvSpPr>
        <p:spPr>
          <a:xfrm>
            <a:off x="4435114" y="2118376"/>
            <a:ext cx="332142" cy="338554"/>
          </a:xfrm>
          <a:prstGeom prst="rect">
            <a:avLst/>
          </a:prstGeom>
          <a:noFill/>
        </p:spPr>
        <p:txBody>
          <a:bodyPr wrap="none" rtlCol="0">
            <a:spAutoFit/>
          </a:bodyPr>
          <a:lstStyle/>
          <a:p>
            <a:r>
              <a:rPr lang="en-US" sz="1600" dirty="0"/>
              <a:t>C</a:t>
            </a:r>
          </a:p>
        </p:txBody>
      </p:sp>
      <p:sp>
        <p:nvSpPr>
          <p:cNvPr id="47" name="Oval 46">
            <a:extLst>
              <a:ext uri="{FF2B5EF4-FFF2-40B4-BE49-F238E27FC236}">
                <a16:creationId xmlns:a16="http://schemas.microsoft.com/office/drawing/2014/main" id="{A6673D88-6C48-7B43-A4FA-E056AF2469A0}"/>
              </a:ext>
            </a:extLst>
          </p:cNvPr>
          <p:cNvSpPr/>
          <p:nvPr/>
        </p:nvSpPr>
        <p:spPr>
          <a:xfrm>
            <a:off x="5652978" y="1175357"/>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FCA7EA30-1D0F-4D4F-ABBD-AF47C71EE5E3}"/>
              </a:ext>
            </a:extLst>
          </p:cNvPr>
          <p:cNvCxnSpPr>
            <a:cxnSpLocks/>
          </p:cNvCxnSpPr>
          <p:nvPr/>
        </p:nvCxnSpPr>
        <p:spPr>
          <a:xfrm flipV="1">
            <a:off x="5512801" y="1769390"/>
            <a:ext cx="983456" cy="65757"/>
          </a:xfrm>
          <a:prstGeom prst="line">
            <a:avLst/>
          </a:prstGeom>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17194CDD-7A3A-7246-A97D-D532CE8F1452}"/>
              </a:ext>
            </a:extLst>
          </p:cNvPr>
          <p:cNvSpPr txBox="1"/>
          <p:nvPr/>
        </p:nvSpPr>
        <p:spPr>
          <a:xfrm>
            <a:off x="5884863" y="1347400"/>
            <a:ext cx="320922" cy="338554"/>
          </a:xfrm>
          <a:prstGeom prst="rect">
            <a:avLst/>
          </a:prstGeom>
          <a:noFill/>
        </p:spPr>
        <p:txBody>
          <a:bodyPr wrap="none" rtlCol="0">
            <a:spAutoFit/>
          </a:bodyPr>
          <a:lstStyle/>
          <a:p>
            <a:r>
              <a:rPr lang="en-US" sz="1600" dirty="0"/>
              <a:t>A</a:t>
            </a:r>
          </a:p>
        </p:txBody>
      </p:sp>
      <p:sp>
        <p:nvSpPr>
          <p:cNvPr id="51" name="TextBox 50">
            <a:extLst>
              <a:ext uri="{FF2B5EF4-FFF2-40B4-BE49-F238E27FC236}">
                <a16:creationId xmlns:a16="http://schemas.microsoft.com/office/drawing/2014/main" id="{D762FBDE-3D36-0B4D-B35B-1D4C29160B29}"/>
              </a:ext>
            </a:extLst>
          </p:cNvPr>
          <p:cNvSpPr txBox="1"/>
          <p:nvPr/>
        </p:nvSpPr>
        <p:spPr>
          <a:xfrm flipH="1">
            <a:off x="5892875" y="1907482"/>
            <a:ext cx="259560" cy="339904"/>
          </a:xfrm>
          <a:prstGeom prst="rect">
            <a:avLst/>
          </a:prstGeom>
          <a:noFill/>
        </p:spPr>
        <p:txBody>
          <a:bodyPr wrap="square" rtlCol="0">
            <a:spAutoFit/>
          </a:bodyPr>
          <a:lstStyle/>
          <a:p>
            <a:r>
              <a:rPr lang="en-US" sz="1600" dirty="0"/>
              <a:t>B</a:t>
            </a:r>
          </a:p>
        </p:txBody>
      </p:sp>
      <p:graphicFrame>
        <p:nvGraphicFramePr>
          <p:cNvPr id="10" name="Table 9">
            <a:extLst>
              <a:ext uri="{FF2B5EF4-FFF2-40B4-BE49-F238E27FC236}">
                <a16:creationId xmlns:a16="http://schemas.microsoft.com/office/drawing/2014/main" id="{277DA212-4A4E-584F-9FCB-1C2FE590E8D7}"/>
              </a:ext>
            </a:extLst>
          </p:cNvPr>
          <p:cNvGraphicFramePr>
            <a:graphicFrameLocks noGrp="1"/>
          </p:cNvGraphicFramePr>
          <p:nvPr>
            <p:extLst>
              <p:ext uri="{D42A27DB-BD31-4B8C-83A1-F6EECF244321}">
                <p14:modId xmlns:p14="http://schemas.microsoft.com/office/powerpoint/2010/main" val="2942150723"/>
              </p:ext>
            </p:extLst>
          </p:nvPr>
        </p:nvGraphicFramePr>
        <p:xfrm>
          <a:off x="2398300" y="3062106"/>
          <a:ext cx="4622111" cy="3352800"/>
        </p:xfrm>
        <a:graphic>
          <a:graphicData uri="http://schemas.openxmlformats.org/drawingml/2006/table">
            <a:tbl>
              <a:tblPr firstRow="1" bandRow="1">
                <a:tableStyleId>{5940675A-B579-460E-94D1-54222C63F5DA}</a:tableStyleId>
              </a:tblPr>
              <a:tblGrid>
                <a:gridCol w="1510982">
                  <a:extLst>
                    <a:ext uri="{9D8B030D-6E8A-4147-A177-3AD203B41FA5}">
                      <a16:colId xmlns:a16="http://schemas.microsoft.com/office/drawing/2014/main" val="1592258556"/>
                    </a:ext>
                  </a:extLst>
                </a:gridCol>
                <a:gridCol w="864096">
                  <a:extLst>
                    <a:ext uri="{9D8B030D-6E8A-4147-A177-3AD203B41FA5}">
                      <a16:colId xmlns:a16="http://schemas.microsoft.com/office/drawing/2014/main" val="2403540352"/>
                    </a:ext>
                  </a:extLst>
                </a:gridCol>
                <a:gridCol w="792088">
                  <a:extLst>
                    <a:ext uri="{9D8B030D-6E8A-4147-A177-3AD203B41FA5}">
                      <a16:colId xmlns:a16="http://schemas.microsoft.com/office/drawing/2014/main" val="4227757745"/>
                    </a:ext>
                  </a:extLst>
                </a:gridCol>
                <a:gridCol w="1454945">
                  <a:extLst>
                    <a:ext uri="{9D8B030D-6E8A-4147-A177-3AD203B41FA5}">
                      <a16:colId xmlns:a16="http://schemas.microsoft.com/office/drawing/2014/main" val="3412135824"/>
                    </a:ext>
                  </a:extLst>
                </a:gridCol>
              </a:tblGrid>
              <a:tr h="255856">
                <a:tc>
                  <a:txBody>
                    <a:bodyPr/>
                    <a:lstStyle/>
                    <a:p>
                      <a:endParaRPr lang="en-US" sz="1600" dirty="0"/>
                    </a:p>
                  </a:txBody>
                  <a:tcPr>
                    <a:solidFill>
                      <a:srgbClr val="FFDE75"/>
                    </a:solidFill>
                  </a:tcPr>
                </a:tc>
                <a:tc>
                  <a:txBody>
                    <a:bodyPr/>
                    <a:lstStyle/>
                    <a:p>
                      <a:pPr algn="ctr"/>
                      <a:r>
                        <a:rPr lang="en-US" sz="1600" b="1" dirty="0"/>
                        <a:t>income</a:t>
                      </a:r>
                    </a:p>
                  </a:txBody>
                  <a:tcPr>
                    <a:solidFill>
                      <a:srgbClr val="FFDE75"/>
                    </a:solidFill>
                  </a:tcPr>
                </a:tc>
                <a:tc>
                  <a:txBody>
                    <a:bodyPr/>
                    <a:lstStyle/>
                    <a:p>
                      <a:pPr algn="ctr"/>
                      <a:r>
                        <a:rPr lang="en-US" sz="1600" b="1" dirty="0"/>
                        <a:t>age</a:t>
                      </a:r>
                    </a:p>
                  </a:txBody>
                  <a:tcPr>
                    <a:solidFill>
                      <a:srgbClr val="FFDE75"/>
                    </a:solidFill>
                  </a:tcPr>
                </a:tc>
                <a:tc>
                  <a:txBody>
                    <a:bodyPr/>
                    <a:lstStyle/>
                    <a:p>
                      <a:pPr algn="ctr"/>
                      <a:r>
                        <a:rPr lang="en-US" sz="1600" b="1" dirty="0"/>
                        <a:t>#children</a:t>
                      </a:r>
                    </a:p>
                  </a:txBody>
                  <a:tcPr>
                    <a:solidFill>
                      <a:srgbClr val="FFDE75"/>
                    </a:solidFill>
                  </a:tcPr>
                </a:tc>
                <a:extLst>
                  <a:ext uri="{0D108BD9-81ED-4DB2-BD59-A6C34878D82A}">
                    <a16:rowId xmlns:a16="http://schemas.microsoft.com/office/drawing/2014/main" val="1236224607"/>
                  </a:ext>
                </a:extLst>
              </a:tr>
              <a:tr h="255856">
                <a:tc>
                  <a:txBody>
                    <a:bodyPr/>
                    <a:lstStyle/>
                    <a:p>
                      <a:r>
                        <a:rPr lang="en-US" sz="1600" dirty="0"/>
                        <a:t>Test-case 1</a:t>
                      </a:r>
                    </a:p>
                  </a:txBody>
                  <a:tcPr>
                    <a:solidFill>
                      <a:srgbClr val="FFDE75"/>
                    </a:solidFill>
                  </a:tcPr>
                </a:tc>
                <a:tc>
                  <a:txBody>
                    <a:bodyPr/>
                    <a:lstStyle/>
                    <a:p>
                      <a:pPr algn="ctr"/>
                      <a:r>
                        <a:rPr lang="en-US" sz="1600" dirty="0"/>
                        <a:t>A</a:t>
                      </a:r>
                    </a:p>
                  </a:txBody>
                  <a:tcPr>
                    <a:solidFill>
                      <a:schemeClr val="accent2">
                        <a:lumMod val="20000"/>
                        <a:lumOff val="80000"/>
                      </a:schemeClr>
                    </a:solidFill>
                  </a:tcPr>
                </a:tc>
                <a:tc>
                  <a:txBody>
                    <a:bodyPr/>
                    <a:lstStyle/>
                    <a:p>
                      <a:pPr algn="ctr"/>
                      <a:r>
                        <a:rPr lang="en-US" sz="1600" dirty="0"/>
                        <a:t>A</a:t>
                      </a:r>
                    </a:p>
                  </a:txBody>
                  <a:tcPr>
                    <a:solidFill>
                      <a:schemeClr val="accent2">
                        <a:lumMod val="20000"/>
                        <a:lumOff val="80000"/>
                      </a:schemeClr>
                    </a:solidFill>
                  </a:tcPr>
                </a:tc>
                <a:tc>
                  <a:txBody>
                    <a:bodyPr/>
                    <a:lstStyle/>
                    <a:p>
                      <a:pPr algn="ctr"/>
                      <a:r>
                        <a:rPr lang="en-US" sz="1600" dirty="0"/>
                        <a:t>A</a:t>
                      </a:r>
                    </a:p>
                  </a:txBody>
                  <a:tcPr>
                    <a:solidFill>
                      <a:srgbClr val="FFDE75"/>
                    </a:solidFill>
                  </a:tcPr>
                </a:tc>
                <a:extLst>
                  <a:ext uri="{0D108BD9-81ED-4DB2-BD59-A6C34878D82A}">
                    <a16:rowId xmlns:a16="http://schemas.microsoft.com/office/drawing/2014/main" val="3380922874"/>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Test-case 2</a:t>
                      </a:r>
                    </a:p>
                  </a:txBody>
                  <a:tcPr>
                    <a:solidFill>
                      <a:srgbClr val="FFDE75"/>
                    </a:solidFill>
                  </a:tcPr>
                </a:tc>
                <a:tc>
                  <a:txBody>
                    <a:bodyPr/>
                    <a:lstStyle/>
                    <a:p>
                      <a:pPr algn="ctr"/>
                      <a:r>
                        <a:rPr lang="en-US" sz="1600" dirty="0"/>
                        <a:t>A</a:t>
                      </a:r>
                    </a:p>
                  </a:txBody>
                  <a:tcPr>
                    <a:solidFill>
                      <a:schemeClr val="accent2">
                        <a:lumMod val="20000"/>
                        <a:lumOff val="80000"/>
                      </a:schemeClr>
                    </a:solidFill>
                  </a:tcPr>
                </a:tc>
                <a:tc>
                  <a:txBody>
                    <a:bodyPr/>
                    <a:lstStyle/>
                    <a:p>
                      <a:pPr algn="ctr"/>
                      <a:r>
                        <a:rPr lang="en-US" sz="1600" dirty="0"/>
                        <a:t>B</a:t>
                      </a:r>
                    </a:p>
                  </a:txBody>
                  <a:tcPr>
                    <a:solidFill>
                      <a:schemeClr val="accent2">
                        <a:lumMod val="20000"/>
                        <a:lumOff val="80000"/>
                      </a:schemeClr>
                    </a:solidFill>
                  </a:tcPr>
                </a:tc>
                <a:tc>
                  <a:txBody>
                    <a:bodyPr/>
                    <a:lstStyle/>
                    <a:p>
                      <a:pPr algn="ctr"/>
                      <a:r>
                        <a:rPr lang="en-US" sz="1600" dirty="0"/>
                        <a:t>B</a:t>
                      </a:r>
                    </a:p>
                  </a:txBody>
                  <a:tcPr>
                    <a:solidFill>
                      <a:srgbClr val="FFDE75"/>
                    </a:solidFill>
                  </a:tcPr>
                </a:tc>
                <a:extLst>
                  <a:ext uri="{0D108BD9-81ED-4DB2-BD59-A6C34878D82A}">
                    <a16:rowId xmlns:a16="http://schemas.microsoft.com/office/drawing/2014/main" val="3741506728"/>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Test-case 3</a:t>
                      </a:r>
                    </a:p>
                  </a:txBody>
                  <a:tcPr>
                    <a:solidFill>
                      <a:srgbClr val="FFDE75"/>
                    </a:solidFill>
                  </a:tcPr>
                </a:tc>
                <a:tc>
                  <a:txBody>
                    <a:bodyPr/>
                    <a:lstStyle/>
                    <a:p>
                      <a:pPr algn="ctr"/>
                      <a:r>
                        <a:rPr lang="en-US" sz="1600" dirty="0"/>
                        <a:t>A</a:t>
                      </a:r>
                    </a:p>
                  </a:txBody>
                  <a:tcPr>
                    <a:solidFill>
                      <a:schemeClr val="accent2">
                        <a:lumMod val="20000"/>
                        <a:lumOff val="80000"/>
                      </a:schemeClr>
                    </a:solidFill>
                  </a:tcPr>
                </a:tc>
                <a:tc>
                  <a:txBody>
                    <a:bodyPr/>
                    <a:lstStyle/>
                    <a:p>
                      <a:pPr algn="ctr"/>
                      <a:r>
                        <a:rPr lang="en-US" sz="1600" dirty="0"/>
                        <a:t>C</a:t>
                      </a:r>
                    </a:p>
                  </a:txBody>
                  <a:tcPr>
                    <a:solidFill>
                      <a:schemeClr val="accent2">
                        <a:lumMod val="20000"/>
                        <a:lumOff val="80000"/>
                      </a:schemeClr>
                    </a:solidFill>
                  </a:tcPr>
                </a:tc>
                <a:tc>
                  <a:txBody>
                    <a:bodyPr/>
                    <a:lstStyle/>
                    <a:p>
                      <a:pPr algn="ctr"/>
                      <a:r>
                        <a:rPr lang="en-US" sz="1600" dirty="0"/>
                        <a:t>A</a:t>
                      </a:r>
                    </a:p>
                  </a:txBody>
                  <a:tcPr>
                    <a:solidFill>
                      <a:srgbClr val="FFDE75"/>
                    </a:solidFill>
                  </a:tcPr>
                </a:tc>
                <a:extLst>
                  <a:ext uri="{0D108BD9-81ED-4DB2-BD59-A6C34878D82A}">
                    <a16:rowId xmlns:a16="http://schemas.microsoft.com/office/drawing/2014/main" val="2766273910"/>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Test-case 4</a:t>
                      </a:r>
                    </a:p>
                  </a:txBody>
                  <a:tcPr>
                    <a:solidFill>
                      <a:srgbClr val="FFDE75"/>
                    </a:solidFill>
                  </a:tcPr>
                </a:tc>
                <a:tc>
                  <a:txBody>
                    <a:bodyPr/>
                    <a:lstStyle/>
                    <a:p>
                      <a:pPr algn="ctr"/>
                      <a:r>
                        <a:rPr lang="en-US" sz="1600" dirty="0"/>
                        <a:t>B</a:t>
                      </a:r>
                    </a:p>
                  </a:txBody>
                  <a:tcPr>
                    <a:solidFill>
                      <a:schemeClr val="accent6">
                        <a:lumMod val="20000"/>
                        <a:lumOff val="80000"/>
                      </a:schemeClr>
                    </a:solidFill>
                  </a:tcPr>
                </a:tc>
                <a:tc>
                  <a:txBody>
                    <a:bodyPr/>
                    <a:lstStyle/>
                    <a:p>
                      <a:pPr algn="ctr"/>
                      <a:r>
                        <a:rPr lang="en-US" sz="1600" dirty="0"/>
                        <a:t>A</a:t>
                      </a:r>
                    </a:p>
                  </a:txBody>
                  <a:tcPr>
                    <a:solidFill>
                      <a:schemeClr val="accent6">
                        <a:lumMod val="20000"/>
                        <a:lumOff val="80000"/>
                      </a:schemeClr>
                    </a:solidFill>
                  </a:tcPr>
                </a:tc>
                <a:tc>
                  <a:txBody>
                    <a:bodyPr/>
                    <a:lstStyle/>
                    <a:p>
                      <a:pPr algn="ctr"/>
                      <a:r>
                        <a:rPr lang="en-US" sz="1600" dirty="0"/>
                        <a:t>B</a:t>
                      </a:r>
                    </a:p>
                  </a:txBody>
                  <a:tcPr>
                    <a:solidFill>
                      <a:srgbClr val="FFDE75"/>
                    </a:solidFill>
                  </a:tcPr>
                </a:tc>
                <a:extLst>
                  <a:ext uri="{0D108BD9-81ED-4DB2-BD59-A6C34878D82A}">
                    <a16:rowId xmlns:a16="http://schemas.microsoft.com/office/drawing/2014/main" val="920697832"/>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Test-case 5</a:t>
                      </a:r>
                    </a:p>
                  </a:txBody>
                  <a:tcPr>
                    <a:solidFill>
                      <a:srgbClr val="FFDE75"/>
                    </a:solidFill>
                  </a:tcPr>
                </a:tc>
                <a:tc>
                  <a:txBody>
                    <a:bodyPr/>
                    <a:lstStyle/>
                    <a:p>
                      <a:pPr algn="ctr"/>
                      <a:r>
                        <a:rPr lang="en-US" sz="1600" dirty="0"/>
                        <a:t>B</a:t>
                      </a:r>
                    </a:p>
                  </a:txBody>
                  <a:tcPr>
                    <a:solidFill>
                      <a:schemeClr val="accent6">
                        <a:lumMod val="20000"/>
                        <a:lumOff val="80000"/>
                      </a:schemeClr>
                    </a:solidFill>
                  </a:tcPr>
                </a:tc>
                <a:tc>
                  <a:txBody>
                    <a:bodyPr/>
                    <a:lstStyle/>
                    <a:p>
                      <a:pPr algn="ctr"/>
                      <a:r>
                        <a:rPr lang="en-US" sz="1600" dirty="0"/>
                        <a:t>B</a:t>
                      </a:r>
                    </a:p>
                  </a:txBody>
                  <a:tcPr>
                    <a:solidFill>
                      <a:schemeClr val="accent6">
                        <a:lumMod val="20000"/>
                        <a:lumOff val="80000"/>
                      </a:schemeClr>
                    </a:solidFill>
                  </a:tcPr>
                </a:tc>
                <a:tc>
                  <a:txBody>
                    <a:bodyPr/>
                    <a:lstStyle/>
                    <a:p>
                      <a:pPr algn="ctr"/>
                      <a:r>
                        <a:rPr lang="en-US" sz="1600" dirty="0"/>
                        <a:t>A</a:t>
                      </a:r>
                    </a:p>
                  </a:txBody>
                  <a:tcPr>
                    <a:solidFill>
                      <a:srgbClr val="FFDE75"/>
                    </a:solidFill>
                  </a:tcPr>
                </a:tc>
                <a:extLst>
                  <a:ext uri="{0D108BD9-81ED-4DB2-BD59-A6C34878D82A}">
                    <a16:rowId xmlns:a16="http://schemas.microsoft.com/office/drawing/2014/main" val="711912988"/>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Test-case 6</a:t>
                      </a:r>
                    </a:p>
                  </a:txBody>
                  <a:tcPr>
                    <a:solidFill>
                      <a:srgbClr val="FFDE75"/>
                    </a:solidFill>
                  </a:tcPr>
                </a:tc>
                <a:tc>
                  <a:txBody>
                    <a:bodyPr/>
                    <a:lstStyle/>
                    <a:p>
                      <a:pPr algn="ctr"/>
                      <a:r>
                        <a:rPr lang="en-US" sz="1600" dirty="0"/>
                        <a:t>B</a:t>
                      </a:r>
                    </a:p>
                  </a:txBody>
                  <a:tcPr>
                    <a:solidFill>
                      <a:schemeClr val="accent6">
                        <a:lumMod val="20000"/>
                        <a:lumOff val="80000"/>
                      </a:schemeClr>
                    </a:solidFill>
                  </a:tcPr>
                </a:tc>
                <a:tc>
                  <a:txBody>
                    <a:bodyPr/>
                    <a:lstStyle/>
                    <a:p>
                      <a:pPr algn="ctr"/>
                      <a:r>
                        <a:rPr lang="en-US" sz="1600" dirty="0"/>
                        <a:t>C</a:t>
                      </a:r>
                    </a:p>
                  </a:txBody>
                  <a:tcPr>
                    <a:solidFill>
                      <a:schemeClr val="accent6">
                        <a:lumMod val="20000"/>
                        <a:lumOff val="80000"/>
                      </a:schemeClr>
                    </a:solidFill>
                  </a:tcPr>
                </a:tc>
                <a:tc>
                  <a:txBody>
                    <a:bodyPr/>
                    <a:lstStyle/>
                    <a:p>
                      <a:pPr algn="ctr"/>
                      <a:r>
                        <a:rPr lang="en-US" sz="1600" dirty="0"/>
                        <a:t>B</a:t>
                      </a:r>
                    </a:p>
                  </a:txBody>
                  <a:tcPr>
                    <a:solidFill>
                      <a:srgbClr val="FFDE75"/>
                    </a:solidFill>
                  </a:tcPr>
                </a:tc>
                <a:extLst>
                  <a:ext uri="{0D108BD9-81ED-4DB2-BD59-A6C34878D82A}">
                    <a16:rowId xmlns:a16="http://schemas.microsoft.com/office/drawing/2014/main" val="4287193707"/>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Test-case 7</a:t>
                      </a:r>
                    </a:p>
                  </a:txBody>
                  <a:tcPr>
                    <a:solidFill>
                      <a:srgbClr val="FFDE75"/>
                    </a:solidFill>
                  </a:tcPr>
                </a:tc>
                <a:tc>
                  <a:txBody>
                    <a:bodyPr/>
                    <a:lstStyle/>
                    <a:p>
                      <a:pPr algn="ctr"/>
                      <a:r>
                        <a:rPr lang="en-US" sz="1600" dirty="0"/>
                        <a:t>C</a:t>
                      </a:r>
                    </a:p>
                  </a:txBody>
                  <a:tcPr>
                    <a:solidFill>
                      <a:schemeClr val="tx2">
                        <a:lumMod val="20000"/>
                        <a:lumOff val="80000"/>
                      </a:schemeClr>
                    </a:solidFill>
                  </a:tcPr>
                </a:tc>
                <a:tc>
                  <a:txBody>
                    <a:bodyPr/>
                    <a:lstStyle/>
                    <a:p>
                      <a:pPr algn="ctr"/>
                      <a:r>
                        <a:rPr lang="en-US" sz="1600" dirty="0"/>
                        <a:t>A</a:t>
                      </a:r>
                    </a:p>
                  </a:txBody>
                  <a:tcPr>
                    <a:solidFill>
                      <a:schemeClr val="tx2">
                        <a:lumMod val="20000"/>
                        <a:lumOff val="80000"/>
                      </a:schemeClr>
                    </a:solidFill>
                  </a:tcPr>
                </a:tc>
                <a:tc>
                  <a:txBody>
                    <a:bodyPr/>
                    <a:lstStyle/>
                    <a:p>
                      <a:pPr algn="ctr"/>
                      <a:r>
                        <a:rPr lang="en-US" sz="1600" dirty="0"/>
                        <a:t>A</a:t>
                      </a:r>
                    </a:p>
                  </a:txBody>
                  <a:tcPr>
                    <a:solidFill>
                      <a:srgbClr val="FFDE75"/>
                    </a:solidFill>
                  </a:tcPr>
                </a:tc>
                <a:extLst>
                  <a:ext uri="{0D108BD9-81ED-4DB2-BD59-A6C34878D82A}">
                    <a16:rowId xmlns:a16="http://schemas.microsoft.com/office/drawing/2014/main" val="1689439000"/>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Test-case 8</a:t>
                      </a:r>
                    </a:p>
                  </a:txBody>
                  <a:tcPr>
                    <a:solidFill>
                      <a:srgbClr val="FFDE75"/>
                    </a:solidFill>
                  </a:tcPr>
                </a:tc>
                <a:tc>
                  <a:txBody>
                    <a:bodyPr/>
                    <a:lstStyle/>
                    <a:p>
                      <a:pPr algn="ctr"/>
                      <a:r>
                        <a:rPr lang="en-US" sz="1600" dirty="0"/>
                        <a:t>C</a:t>
                      </a:r>
                    </a:p>
                  </a:txBody>
                  <a:tcPr>
                    <a:solidFill>
                      <a:schemeClr val="tx2">
                        <a:lumMod val="20000"/>
                        <a:lumOff val="80000"/>
                      </a:schemeClr>
                    </a:solidFill>
                  </a:tcPr>
                </a:tc>
                <a:tc>
                  <a:txBody>
                    <a:bodyPr/>
                    <a:lstStyle/>
                    <a:p>
                      <a:pPr algn="ctr"/>
                      <a:r>
                        <a:rPr lang="en-US" sz="1600" dirty="0"/>
                        <a:t>B</a:t>
                      </a:r>
                    </a:p>
                  </a:txBody>
                  <a:tcPr>
                    <a:solidFill>
                      <a:schemeClr val="tx2">
                        <a:lumMod val="20000"/>
                        <a:lumOff val="80000"/>
                      </a:schemeClr>
                    </a:solidFill>
                  </a:tcPr>
                </a:tc>
                <a:tc>
                  <a:txBody>
                    <a:bodyPr/>
                    <a:lstStyle/>
                    <a:p>
                      <a:pPr algn="ctr"/>
                      <a:r>
                        <a:rPr lang="en-US" sz="1600" dirty="0"/>
                        <a:t>B</a:t>
                      </a:r>
                    </a:p>
                  </a:txBody>
                  <a:tcPr>
                    <a:solidFill>
                      <a:srgbClr val="FFDE75"/>
                    </a:solidFill>
                  </a:tcPr>
                </a:tc>
                <a:extLst>
                  <a:ext uri="{0D108BD9-81ED-4DB2-BD59-A6C34878D82A}">
                    <a16:rowId xmlns:a16="http://schemas.microsoft.com/office/drawing/2014/main" val="1400605"/>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Test-case 9</a:t>
                      </a:r>
                    </a:p>
                  </a:txBody>
                  <a:tcPr>
                    <a:solidFill>
                      <a:srgbClr val="FFDE75"/>
                    </a:solidFill>
                  </a:tcPr>
                </a:tc>
                <a:tc>
                  <a:txBody>
                    <a:bodyPr/>
                    <a:lstStyle/>
                    <a:p>
                      <a:pPr algn="ctr"/>
                      <a:r>
                        <a:rPr lang="en-US" sz="1600" dirty="0"/>
                        <a:t>C</a:t>
                      </a:r>
                    </a:p>
                  </a:txBody>
                  <a:tcPr>
                    <a:solidFill>
                      <a:schemeClr val="tx2">
                        <a:lumMod val="20000"/>
                        <a:lumOff val="80000"/>
                      </a:schemeClr>
                    </a:solidFill>
                  </a:tcPr>
                </a:tc>
                <a:tc>
                  <a:txBody>
                    <a:bodyPr/>
                    <a:lstStyle/>
                    <a:p>
                      <a:pPr algn="ctr"/>
                      <a:r>
                        <a:rPr lang="en-US" sz="1600" dirty="0"/>
                        <a:t>C</a:t>
                      </a:r>
                    </a:p>
                  </a:txBody>
                  <a:tcPr>
                    <a:solidFill>
                      <a:schemeClr val="tx2">
                        <a:lumMod val="20000"/>
                        <a:lumOff val="80000"/>
                      </a:schemeClr>
                    </a:solidFill>
                  </a:tcPr>
                </a:tc>
                <a:tc>
                  <a:txBody>
                    <a:bodyPr/>
                    <a:lstStyle/>
                    <a:p>
                      <a:pPr algn="ctr"/>
                      <a:r>
                        <a:rPr lang="en-US" sz="1600" dirty="0" err="1"/>
                        <a:t>Does’t</a:t>
                      </a:r>
                      <a:r>
                        <a:rPr lang="en-US" sz="1600" dirty="0"/>
                        <a:t> matter</a:t>
                      </a:r>
                    </a:p>
                  </a:txBody>
                  <a:tcPr>
                    <a:solidFill>
                      <a:srgbClr val="FFDE75"/>
                    </a:solidFill>
                  </a:tcPr>
                </a:tc>
                <a:extLst>
                  <a:ext uri="{0D108BD9-81ED-4DB2-BD59-A6C34878D82A}">
                    <a16:rowId xmlns:a16="http://schemas.microsoft.com/office/drawing/2014/main" val="1270906998"/>
                  </a:ext>
                </a:extLst>
              </a:tr>
            </a:tbl>
          </a:graphicData>
        </a:graphic>
      </p:graphicFrame>
    </p:spTree>
    <p:extLst>
      <p:ext uri="{BB962C8B-B14F-4D97-AF65-F5344CB8AC3E}">
        <p14:creationId xmlns:p14="http://schemas.microsoft.com/office/powerpoint/2010/main" val="1804229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PWC, example 2</a:t>
            </a:r>
          </a:p>
        </p:txBody>
      </p:sp>
      <p:sp>
        <p:nvSpPr>
          <p:cNvPr id="3" name="Content Placeholder 2"/>
          <p:cNvSpPr>
            <a:spLocks noGrp="1"/>
          </p:cNvSpPr>
          <p:nvPr>
            <p:ph idx="1"/>
          </p:nvPr>
        </p:nvSpPr>
        <p:spPr/>
        <p:txBody>
          <a:bodyPr/>
          <a:lstStyle/>
          <a:p>
            <a:r>
              <a:rPr lang="en-US" dirty="0"/>
              <a:t>Four characteristics, each with two blocks:</a:t>
            </a:r>
            <a:br>
              <a:rPr lang="en-US" dirty="0"/>
            </a:br>
            <a:endParaRPr lang="en-US" dirty="0"/>
          </a:p>
          <a:p>
            <a:endParaRPr lang="en-US" dirty="0"/>
          </a:p>
          <a:p>
            <a:r>
              <a:rPr lang="en-US" dirty="0"/>
              <a:t>Minimal test set that gives PWC:</a:t>
            </a:r>
            <a:br>
              <a:rPr lang="en-US" dirty="0"/>
            </a:br>
            <a:endParaRPr lang="en-US" dirty="0"/>
          </a:p>
        </p:txBody>
      </p:sp>
      <p:sp>
        <p:nvSpPr>
          <p:cNvPr id="4" name="Slide Number Placeholder 3"/>
          <p:cNvSpPr>
            <a:spLocks noGrp="1"/>
          </p:cNvSpPr>
          <p:nvPr>
            <p:ph type="sldNum" sz="quarter" idx="12"/>
          </p:nvPr>
        </p:nvSpPr>
        <p:spPr/>
        <p:txBody>
          <a:bodyPr/>
          <a:lstStyle/>
          <a:p>
            <a:pPr>
              <a:defRPr/>
            </a:pPr>
            <a:fld id="{F7E6CD0C-1625-4B59-866D-32083D4A5005}" type="slidenum">
              <a:rPr lang="en-US" smtClean="0"/>
              <a:pPr>
                <a:defRPr/>
              </a:pPr>
              <a:t>16</a:t>
            </a:fld>
            <a:endParaRPr lang="en-US"/>
          </a:p>
        </p:txBody>
      </p:sp>
      <p:sp>
        <p:nvSpPr>
          <p:cNvPr id="5" name="TextBox 4"/>
          <p:cNvSpPr txBox="1"/>
          <p:nvPr/>
        </p:nvSpPr>
        <p:spPr>
          <a:xfrm>
            <a:off x="3419872" y="2348880"/>
            <a:ext cx="361950" cy="830262"/>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dirty="0"/>
              <a:t>A</a:t>
            </a:r>
          </a:p>
          <a:p>
            <a:pPr>
              <a:defRPr/>
            </a:pPr>
            <a:r>
              <a:rPr lang="en-US" sz="2400" dirty="0"/>
              <a:t>B</a:t>
            </a:r>
          </a:p>
        </p:txBody>
      </p:sp>
      <p:sp>
        <p:nvSpPr>
          <p:cNvPr id="6" name="TextBox 5"/>
          <p:cNvSpPr txBox="1"/>
          <p:nvPr/>
        </p:nvSpPr>
        <p:spPr>
          <a:xfrm>
            <a:off x="4062810" y="2348880"/>
            <a:ext cx="362600" cy="830997"/>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dirty="0"/>
              <a:t>A</a:t>
            </a:r>
          </a:p>
          <a:p>
            <a:pPr>
              <a:defRPr/>
            </a:pPr>
            <a:r>
              <a:rPr lang="en-US" sz="2400" dirty="0"/>
              <a:t>B</a:t>
            </a:r>
          </a:p>
        </p:txBody>
      </p:sp>
      <p:sp>
        <p:nvSpPr>
          <p:cNvPr id="7" name="TextBox 6"/>
          <p:cNvSpPr txBox="1"/>
          <p:nvPr/>
        </p:nvSpPr>
        <p:spPr>
          <a:xfrm>
            <a:off x="4687635" y="2348880"/>
            <a:ext cx="362600" cy="830997"/>
          </a:xfrm>
          <a:prstGeom prst="rect">
            <a:avLst/>
          </a:prstGeom>
          <a:solidFill>
            <a:srgbClr val="FFC000"/>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dirty="0"/>
              <a:t>A</a:t>
            </a:r>
          </a:p>
          <a:p>
            <a:pPr>
              <a:defRPr/>
            </a:pPr>
            <a:r>
              <a:rPr lang="en-US" sz="2400" dirty="0"/>
              <a:t>B</a:t>
            </a:r>
          </a:p>
        </p:txBody>
      </p:sp>
      <p:graphicFrame>
        <p:nvGraphicFramePr>
          <p:cNvPr id="8" name="Table 7"/>
          <p:cNvGraphicFramePr>
            <a:graphicFrameLocks noGrp="1"/>
          </p:cNvGraphicFramePr>
          <p:nvPr>
            <p:extLst>
              <p:ext uri="{D42A27DB-BD31-4B8C-83A1-F6EECF244321}">
                <p14:modId xmlns:p14="http://schemas.microsoft.com/office/powerpoint/2010/main" val="1094379858"/>
              </p:ext>
            </p:extLst>
          </p:nvPr>
        </p:nvGraphicFramePr>
        <p:xfrm>
          <a:off x="1524000" y="3933056"/>
          <a:ext cx="3657600" cy="1849120"/>
        </p:xfrm>
        <a:graphic>
          <a:graphicData uri="http://schemas.openxmlformats.org/drawingml/2006/table">
            <a:tbl>
              <a:tblPr firstRow="1" bandRow="1">
                <a:tableStyleId>{3B4B98B0-60AC-42C2-AFA5-B58CD77FA1E5}</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tblGrid>
              <a:tr h="131331">
                <a:tc>
                  <a:txBody>
                    <a:bodyPr/>
                    <a:lstStyle/>
                    <a:p>
                      <a:pPr algn="ct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t>cha1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b="1" dirty="0"/>
                        <a:t>cha2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370840">
                <a:tc>
                  <a:txBody>
                    <a:bodyPr/>
                    <a:lstStyle/>
                    <a:p>
                      <a:pPr algn="ctr"/>
                      <a:r>
                        <a:rPr lang="en-US" b="1" dirty="0"/>
                        <a:t>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b="1"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370840">
                <a:tc>
                  <a:txBody>
                    <a:bodyPr/>
                    <a:lstStyle/>
                    <a:p>
                      <a:pPr algn="ctr"/>
                      <a:r>
                        <a:rPr lang="en-US" b="1" dirty="0"/>
                        <a:t>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b="1"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370840">
                <a:tc>
                  <a:txBody>
                    <a:bodyPr/>
                    <a:lstStyle/>
                    <a:p>
                      <a:pPr algn="ctr"/>
                      <a:r>
                        <a:rPr lang="en-US" b="1" dirty="0"/>
                        <a:t>tc3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b="1"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3"/>
                  </a:ext>
                </a:extLst>
              </a:tr>
              <a:tr h="370840">
                <a:tc>
                  <a:txBody>
                    <a:bodyPr/>
                    <a:lstStyle/>
                    <a:p>
                      <a:pPr algn="ctr"/>
                      <a:r>
                        <a:rPr lang="en-US" b="1" dirty="0"/>
                        <a:t>tc4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b="1"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4"/>
                  </a:ext>
                </a:extLst>
              </a:tr>
            </a:tbl>
          </a:graphicData>
        </a:graphic>
      </p:graphicFrame>
      <p:sp>
        <p:nvSpPr>
          <p:cNvPr id="9" name="TextBox 8"/>
          <p:cNvSpPr txBox="1"/>
          <p:nvPr/>
        </p:nvSpPr>
        <p:spPr>
          <a:xfrm>
            <a:off x="5266259" y="2348880"/>
            <a:ext cx="362600" cy="830997"/>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dirty="0"/>
              <a:t>A</a:t>
            </a:r>
          </a:p>
          <a:p>
            <a:pPr>
              <a:defRPr/>
            </a:pPr>
            <a:r>
              <a:rPr lang="en-US" sz="2400" dirty="0"/>
              <a:t>B</a:t>
            </a:r>
          </a:p>
        </p:txBody>
      </p:sp>
      <p:graphicFrame>
        <p:nvGraphicFramePr>
          <p:cNvPr id="10" name="Table 9"/>
          <p:cNvGraphicFramePr>
            <a:graphicFrameLocks noGrp="1"/>
          </p:cNvGraphicFramePr>
          <p:nvPr>
            <p:extLst>
              <p:ext uri="{D42A27DB-BD31-4B8C-83A1-F6EECF244321}">
                <p14:modId xmlns:p14="http://schemas.microsoft.com/office/powerpoint/2010/main" val="1520970134"/>
              </p:ext>
            </p:extLst>
          </p:nvPr>
        </p:nvGraphicFramePr>
        <p:xfrm>
          <a:off x="6400800" y="3927976"/>
          <a:ext cx="1219200" cy="1849120"/>
        </p:xfrm>
        <a:graphic>
          <a:graphicData uri="http://schemas.openxmlformats.org/drawingml/2006/table">
            <a:tbl>
              <a:tblPr firstRow="1" bandRow="1">
                <a:tableStyleId>{3B4B98B0-60AC-42C2-AFA5-B58CD77FA1E5}</a:tableStyleId>
              </a:tblPr>
              <a:tblGrid>
                <a:gridCol w="1219200">
                  <a:extLst>
                    <a:ext uri="{9D8B030D-6E8A-4147-A177-3AD203B41FA5}">
                      <a16:colId xmlns:a16="http://schemas.microsoft.com/office/drawing/2014/main" val="20000"/>
                    </a:ext>
                  </a:extLst>
                </a:gridCol>
              </a:tblGrid>
              <a:tr h="117390">
                <a:tc>
                  <a:txBody>
                    <a:bodyPr/>
                    <a:lstStyle/>
                    <a:p>
                      <a:pPr algn="ctr"/>
                      <a:r>
                        <a:rPr lang="en-US" b="1" dirty="0"/>
                        <a:t>cha4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370840">
                <a:tc>
                  <a:txBody>
                    <a:bodyPr/>
                    <a:lstStyle/>
                    <a:p>
                      <a:pPr algn="ctr"/>
                      <a:r>
                        <a:rPr lang="en-US" b="1"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1"/>
                  </a:ext>
                </a:extLst>
              </a:tr>
              <a:tr h="370840">
                <a:tc>
                  <a:txBody>
                    <a:bodyPr/>
                    <a:lstStyle/>
                    <a:p>
                      <a:pPr algn="ctr"/>
                      <a:r>
                        <a:rPr lang="en-US" b="1"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2"/>
                  </a:ext>
                </a:extLst>
              </a:tr>
              <a:tr h="370840">
                <a:tc>
                  <a:txBody>
                    <a:bodyPr/>
                    <a:lstStyle/>
                    <a:p>
                      <a:pPr algn="ctr"/>
                      <a:r>
                        <a:rPr lang="en-US" b="1"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3"/>
                  </a:ext>
                </a:extLst>
              </a:tr>
              <a:tr h="370840">
                <a:tc>
                  <a:txBody>
                    <a:bodyPr/>
                    <a:lstStyle/>
                    <a:p>
                      <a:pPr algn="ctr"/>
                      <a:r>
                        <a:rPr lang="en-US" b="1"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4"/>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76826560"/>
              </p:ext>
            </p:extLst>
          </p:nvPr>
        </p:nvGraphicFramePr>
        <p:xfrm>
          <a:off x="5181600" y="3927976"/>
          <a:ext cx="1219200" cy="1854200"/>
        </p:xfrm>
        <a:graphic>
          <a:graphicData uri="http://schemas.openxmlformats.org/drawingml/2006/table">
            <a:tbl>
              <a:tblPr firstRow="1" bandRow="1">
                <a:tableStyleId>{3B4B98B0-60AC-42C2-AFA5-B58CD77FA1E5}</a:tableStyleId>
              </a:tblPr>
              <a:tblGrid>
                <a:gridCol w="1219200">
                  <a:extLst>
                    <a:ext uri="{9D8B030D-6E8A-4147-A177-3AD203B41FA5}">
                      <a16:colId xmlns:a16="http://schemas.microsoft.com/office/drawing/2014/main" val="20000"/>
                    </a:ext>
                  </a:extLst>
                </a:gridCol>
              </a:tblGrid>
              <a:tr h="370840">
                <a:tc>
                  <a:txBody>
                    <a:bodyPr/>
                    <a:lstStyle/>
                    <a:p>
                      <a:pPr algn="ctr"/>
                      <a:r>
                        <a:rPr lang="en-US" b="1" dirty="0"/>
                        <a:t>cha3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0"/>
                  </a:ext>
                </a:extLst>
              </a:tr>
              <a:tr h="370840">
                <a:tc>
                  <a:txBody>
                    <a:bodyPr/>
                    <a:lstStyle/>
                    <a:p>
                      <a:pPr algn="ctr"/>
                      <a:r>
                        <a:rPr lang="en-US" b="1"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370840">
                <a:tc>
                  <a:txBody>
                    <a:bodyPr/>
                    <a:lstStyle/>
                    <a:p>
                      <a:pPr algn="ctr"/>
                      <a:r>
                        <a:rPr lang="en-US" b="1"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2"/>
                  </a:ext>
                </a:extLst>
              </a:tr>
              <a:tr h="370840">
                <a:tc>
                  <a:txBody>
                    <a:bodyPr/>
                    <a:lstStyle/>
                    <a:p>
                      <a:pPr algn="ctr"/>
                      <a:r>
                        <a:rPr lang="en-US" b="1"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3"/>
                  </a:ext>
                </a:extLst>
              </a:tr>
              <a:tr h="370840">
                <a:tc>
                  <a:txBody>
                    <a:bodyPr/>
                    <a:lstStyle/>
                    <a:p>
                      <a:pPr algn="ctr"/>
                      <a:r>
                        <a:rPr lang="en-US" b="1"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4"/>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777349692"/>
              </p:ext>
            </p:extLst>
          </p:nvPr>
        </p:nvGraphicFramePr>
        <p:xfrm>
          <a:off x="1524000" y="5782804"/>
          <a:ext cx="6096000" cy="370840"/>
        </p:xfrm>
        <a:graphic>
          <a:graphicData uri="http://schemas.openxmlformats.org/drawingml/2006/table">
            <a:tbl>
              <a:tblPr firstRow="1" bandRow="1">
                <a:tableStyleId>{3B4B98B0-60AC-42C2-AFA5-B58CD77FA1E5}</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70840">
                <a:tc>
                  <a:txBody>
                    <a:bodyPr/>
                    <a:lstStyle/>
                    <a:p>
                      <a:pPr algn="ctr"/>
                      <a:r>
                        <a:rPr lang="en-US" b="1" dirty="0"/>
                        <a:t>tc5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b="1"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b="1"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b="1"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603562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469"/>
          </a:xfrm>
        </p:spPr>
        <p:txBody>
          <a:bodyPr>
            <a:normAutofit fontScale="90000"/>
          </a:bodyPr>
          <a:lstStyle/>
          <a:p>
            <a:r>
              <a:rPr lang="en-US" sz="3600" dirty="0"/>
              <a:t>Consider again this test set</a:t>
            </a:r>
          </a:p>
        </p:txBody>
      </p:sp>
      <p:sp>
        <p:nvSpPr>
          <p:cNvPr id="3" name="Content Placeholder 2">
            <a:extLst>
              <a:ext uri="{FF2B5EF4-FFF2-40B4-BE49-F238E27FC236}">
                <a16:creationId xmlns:a16="http://schemas.microsoft.com/office/drawing/2014/main" id="{EFF6ADC0-76F9-DA40-9262-397247EB7C02}"/>
              </a:ext>
            </a:extLst>
          </p:cNvPr>
          <p:cNvSpPr>
            <a:spLocks noGrp="1"/>
          </p:cNvSpPr>
          <p:nvPr>
            <p:ph idx="1"/>
          </p:nvPr>
        </p:nvSpPr>
        <p:spPr>
          <a:xfrm>
            <a:off x="3871945" y="3196102"/>
            <a:ext cx="5020535" cy="3160248"/>
          </a:xfrm>
        </p:spPr>
        <p:txBody>
          <a:bodyPr/>
          <a:lstStyle/>
          <a:p>
            <a:r>
              <a:rPr lang="en-US" sz="2400" dirty="0"/>
              <a:t>Despite giving full </a:t>
            </a:r>
            <a:r>
              <a:rPr lang="en-US" sz="2400" dirty="0" err="1"/>
              <a:t>pwc</a:t>
            </a:r>
            <a:r>
              <a:rPr lang="en-US" sz="2400" dirty="0"/>
              <a:t> these tests arguably miss some important cases:</a:t>
            </a:r>
          </a:p>
          <a:p>
            <a:pPr lvl="1"/>
            <a:r>
              <a:rPr lang="en-US" sz="2000" dirty="0">
                <a:sym typeface="Wingdings" pitchFamily="2" charset="2"/>
              </a:rPr>
              <a:t>tax reduction on mid ages: (B,B,B)</a:t>
            </a:r>
            <a:endParaRPr lang="en-US" sz="2000" dirty="0"/>
          </a:p>
          <a:p>
            <a:pPr lvl="1"/>
            <a:r>
              <a:rPr lang="en-US" sz="2000" dirty="0"/>
              <a:t>tax reduction on young parent: (C,A,B)</a:t>
            </a:r>
          </a:p>
          <a:p>
            <a:r>
              <a:rPr lang="en-US" sz="2400" dirty="0">
                <a:sym typeface="Wingdings" pitchFamily="2" charset="2"/>
              </a:rPr>
              <a:t>Solution: add constraints, but... (see next slide).</a:t>
            </a:r>
            <a:endParaRPr lang="en-US" sz="2400" dirty="0"/>
          </a:p>
        </p:txBody>
      </p:sp>
      <p:sp>
        <p:nvSpPr>
          <p:cNvPr id="4" name="Slide Number Placeholder 3"/>
          <p:cNvSpPr>
            <a:spLocks noGrp="1"/>
          </p:cNvSpPr>
          <p:nvPr>
            <p:ph type="sldNum" sz="quarter" idx="12"/>
          </p:nvPr>
        </p:nvSpPr>
        <p:spPr/>
        <p:txBody>
          <a:bodyPr/>
          <a:lstStyle/>
          <a:p>
            <a:fld id="{69E57DC2-970A-4B3E-BB1C-7A09969E49DF}" type="slidenum">
              <a:rPr lang="en-US" smtClean="0"/>
              <a:t>17</a:t>
            </a:fld>
            <a:endParaRPr lang="en-US" dirty="0"/>
          </a:p>
        </p:txBody>
      </p:sp>
      <p:sp>
        <p:nvSpPr>
          <p:cNvPr id="5" name="Oval 4"/>
          <p:cNvSpPr/>
          <p:nvPr/>
        </p:nvSpPr>
        <p:spPr>
          <a:xfrm>
            <a:off x="2535514" y="1341647"/>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cxnSpLocks/>
          </p:cNvCxnSpPr>
          <p:nvPr/>
        </p:nvCxnSpPr>
        <p:spPr>
          <a:xfrm flipV="1">
            <a:off x="2397049" y="1750392"/>
            <a:ext cx="983456" cy="65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p:nvCxnSpPr>
        <p:spPr>
          <a:xfrm>
            <a:off x="2490805" y="2240613"/>
            <a:ext cx="958602"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744730" y="1422187"/>
            <a:ext cx="320922" cy="338554"/>
          </a:xfrm>
          <a:prstGeom prst="rect">
            <a:avLst/>
          </a:prstGeom>
          <a:noFill/>
        </p:spPr>
        <p:txBody>
          <a:bodyPr wrap="none" rtlCol="0">
            <a:spAutoFit/>
          </a:bodyPr>
          <a:lstStyle/>
          <a:p>
            <a:r>
              <a:rPr lang="en-US" sz="1600" dirty="0"/>
              <a:t>A</a:t>
            </a:r>
          </a:p>
        </p:txBody>
      </p:sp>
      <p:sp>
        <p:nvSpPr>
          <p:cNvPr id="16" name="TextBox 15"/>
          <p:cNvSpPr txBox="1"/>
          <p:nvPr/>
        </p:nvSpPr>
        <p:spPr>
          <a:xfrm flipH="1">
            <a:off x="2744730" y="1865821"/>
            <a:ext cx="259560" cy="339904"/>
          </a:xfrm>
          <a:prstGeom prst="rect">
            <a:avLst/>
          </a:prstGeom>
          <a:noFill/>
        </p:spPr>
        <p:txBody>
          <a:bodyPr wrap="square" rtlCol="0">
            <a:spAutoFit/>
          </a:bodyPr>
          <a:lstStyle/>
          <a:p>
            <a:r>
              <a:rPr lang="en-US" sz="1600" dirty="0"/>
              <a:t>B</a:t>
            </a:r>
          </a:p>
        </p:txBody>
      </p:sp>
      <p:sp>
        <p:nvSpPr>
          <p:cNvPr id="17" name="TextBox 16"/>
          <p:cNvSpPr txBox="1"/>
          <p:nvPr/>
        </p:nvSpPr>
        <p:spPr>
          <a:xfrm>
            <a:off x="2730048" y="2284666"/>
            <a:ext cx="332142" cy="338554"/>
          </a:xfrm>
          <a:prstGeom prst="rect">
            <a:avLst/>
          </a:prstGeom>
          <a:noFill/>
        </p:spPr>
        <p:txBody>
          <a:bodyPr wrap="none" rtlCol="0">
            <a:spAutoFit/>
          </a:bodyPr>
          <a:lstStyle/>
          <a:p>
            <a:r>
              <a:rPr lang="en-US" sz="1600" dirty="0"/>
              <a:t>C</a:t>
            </a:r>
          </a:p>
        </p:txBody>
      </p:sp>
      <p:sp>
        <p:nvSpPr>
          <p:cNvPr id="24" name="TextBox 23"/>
          <p:cNvSpPr txBox="1"/>
          <p:nvPr/>
        </p:nvSpPr>
        <p:spPr>
          <a:xfrm>
            <a:off x="2505876" y="2592442"/>
            <a:ext cx="928459" cy="369332"/>
          </a:xfrm>
          <a:prstGeom prst="rect">
            <a:avLst/>
          </a:prstGeom>
          <a:noFill/>
        </p:spPr>
        <p:txBody>
          <a:bodyPr wrap="none" rtlCol="0">
            <a:spAutoFit/>
          </a:bodyPr>
          <a:lstStyle/>
          <a:p>
            <a:r>
              <a:rPr lang="en-US" dirty="0"/>
              <a:t>income</a:t>
            </a:r>
            <a:endParaRPr lang="en-US" i="1" dirty="0"/>
          </a:p>
        </p:txBody>
      </p:sp>
      <p:sp>
        <p:nvSpPr>
          <p:cNvPr id="25" name="TextBox 24"/>
          <p:cNvSpPr txBox="1"/>
          <p:nvPr/>
        </p:nvSpPr>
        <p:spPr>
          <a:xfrm>
            <a:off x="4823210" y="2627620"/>
            <a:ext cx="569387" cy="369332"/>
          </a:xfrm>
          <a:prstGeom prst="rect">
            <a:avLst/>
          </a:prstGeom>
          <a:noFill/>
        </p:spPr>
        <p:txBody>
          <a:bodyPr wrap="none" rtlCol="0">
            <a:spAutoFit/>
          </a:bodyPr>
          <a:lstStyle/>
          <a:p>
            <a:r>
              <a:rPr lang="en-US" dirty="0"/>
              <a:t>age</a:t>
            </a:r>
          </a:p>
        </p:txBody>
      </p:sp>
      <p:sp>
        <p:nvSpPr>
          <p:cNvPr id="26" name="TextBox 25"/>
          <p:cNvSpPr txBox="1"/>
          <p:nvPr/>
        </p:nvSpPr>
        <p:spPr>
          <a:xfrm>
            <a:off x="3392096" y="1694362"/>
            <a:ext cx="425116" cy="646331"/>
          </a:xfrm>
          <a:prstGeom prst="rect">
            <a:avLst/>
          </a:prstGeom>
          <a:noFill/>
        </p:spPr>
        <p:txBody>
          <a:bodyPr wrap="none" rtlCol="0">
            <a:spAutoFit/>
          </a:bodyPr>
          <a:lstStyle/>
          <a:p>
            <a:r>
              <a:rPr lang="en-US" sz="3600" dirty="0"/>
              <a:t>X</a:t>
            </a:r>
          </a:p>
        </p:txBody>
      </p:sp>
      <p:sp>
        <p:nvSpPr>
          <p:cNvPr id="34" name="TextBox 33"/>
          <p:cNvSpPr txBox="1"/>
          <p:nvPr/>
        </p:nvSpPr>
        <p:spPr>
          <a:xfrm>
            <a:off x="5659052" y="1694361"/>
            <a:ext cx="425116" cy="646331"/>
          </a:xfrm>
          <a:prstGeom prst="rect">
            <a:avLst/>
          </a:prstGeom>
          <a:noFill/>
        </p:spPr>
        <p:txBody>
          <a:bodyPr wrap="none" rtlCol="0">
            <a:spAutoFit/>
          </a:bodyPr>
          <a:lstStyle/>
          <a:p>
            <a:r>
              <a:rPr lang="en-US" sz="3600" dirty="0"/>
              <a:t>X</a:t>
            </a:r>
          </a:p>
        </p:txBody>
      </p:sp>
      <p:sp>
        <p:nvSpPr>
          <p:cNvPr id="35" name="TextBox 34"/>
          <p:cNvSpPr txBox="1"/>
          <p:nvPr/>
        </p:nvSpPr>
        <p:spPr>
          <a:xfrm>
            <a:off x="6112150" y="2596475"/>
            <a:ext cx="1120820" cy="369332"/>
          </a:xfrm>
          <a:prstGeom prst="rect">
            <a:avLst/>
          </a:prstGeom>
          <a:noFill/>
        </p:spPr>
        <p:txBody>
          <a:bodyPr wrap="none" rtlCol="0">
            <a:spAutoFit/>
          </a:bodyPr>
          <a:lstStyle/>
          <a:p>
            <a:r>
              <a:rPr lang="en-US" dirty="0"/>
              <a:t>#children</a:t>
            </a:r>
            <a:endParaRPr lang="en-US" i="1" dirty="0"/>
          </a:p>
        </p:txBody>
      </p:sp>
      <p:sp>
        <p:nvSpPr>
          <p:cNvPr id="39" name="Oval 38">
            <a:extLst>
              <a:ext uri="{FF2B5EF4-FFF2-40B4-BE49-F238E27FC236}">
                <a16:creationId xmlns:a16="http://schemas.microsoft.com/office/drawing/2014/main" id="{B23AEFF4-8087-CD41-B370-8DD8BE757CDB}"/>
              </a:ext>
            </a:extLst>
          </p:cNvPr>
          <p:cNvSpPr/>
          <p:nvPr/>
        </p:nvSpPr>
        <p:spPr>
          <a:xfrm>
            <a:off x="4738227" y="1334841"/>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a:extLst>
              <a:ext uri="{FF2B5EF4-FFF2-40B4-BE49-F238E27FC236}">
                <a16:creationId xmlns:a16="http://schemas.microsoft.com/office/drawing/2014/main" id="{9E183639-EBF7-9240-8618-15AA72D08933}"/>
              </a:ext>
            </a:extLst>
          </p:cNvPr>
          <p:cNvCxnSpPr>
            <a:cxnSpLocks/>
          </p:cNvCxnSpPr>
          <p:nvPr/>
        </p:nvCxnSpPr>
        <p:spPr>
          <a:xfrm flipV="1">
            <a:off x="4562551" y="1742868"/>
            <a:ext cx="983456" cy="65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A7D1881-D4CA-6641-B803-AA236B7E4483}"/>
              </a:ext>
            </a:extLst>
          </p:cNvPr>
          <p:cNvCxnSpPr>
            <a:cxnSpLocks/>
          </p:cNvCxnSpPr>
          <p:nvPr/>
        </p:nvCxnSpPr>
        <p:spPr>
          <a:xfrm>
            <a:off x="4693518" y="2233807"/>
            <a:ext cx="958602" cy="0"/>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57D2F636-41B5-814C-85B8-2156E4AFB075}"/>
              </a:ext>
            </a:extLst>
          </p:cNvPr>
          <p:cNvSpPr txBox="1"/>
          <p:nvPr/>
        </p:nvSpPr>
        <p:spPr>
          <a:xfrm>
            <a:off x="4947443" y="1415381"/>
            <a:ext cx="320922" cy="338554"/>
          </a:xfrm>
          <a:prstGeom prst="rect">
            <a:avLst/>
          </a:prstGeom>
          <a:noFill/>
        </p:spPr>
        <p:txBody>
          <a:bodyPr wrap="none" rtlCol="0">
            <a:spAutoFit/>
          </a:bodyPr>
          <a:lstStyle/>
          <a:p>
            <a:r>
              <a:rPr lang="en-US" sz="1600" dirty="0"/>
              <a:t>A</a:t>
            </a:r>
          </a:p>
        </p:txBody>
      </p:sp>
      <p:sp>
        <p:nvSpPr>
          <p:cNvPr id="44" name="TextBox 43">
            <a:extLst>
              <a:ext uri="{FF2B5EF4-FFF2-40B4-BE49-F238E27FC236}">
                <a16:creationId xmlns:a16="http://schemas.microsoft.com/office/drawing/2014/main" id="{467101CB-C389-614A-B3F6-2C8F03633F61}"/>
              </a:ext>
            </a:extLst>
          </p:cNvPr>
          <p:cNvSpPr txBox="1"/>
          <p:nvPr/>
        </p:nvSpPr>
        <p:spPr>
          <a:xfrm flipH="1">
            <a:off x="4947443" y="1859015"/>
            <a:ext cx="259560" cy="339904"/>
          </a:xfrm>
          <a:prstGeom prst="rect">
            <a:avLst/>
          </a:prstGeom>
          <a:noFill/>
        </p:spPr>
        <p:txBody>
          <a:bodyPr wrap="square" rtlCol="0">
            <a:spAutoFit/>
          </a:bodyPr>
          <a:lstStyle/>
          <a:p>
            <a:r>
              <a:rPr lang="en-US" sz="1600" dirty="0"/>
              <a:t>B</a:t>
            </a:r>
          </a:p>
        </p:txBody>
      </p:sp>
      <p:sp>
        <p:nvSpPr>
          <p:cNvPr id="46" name="TextBox 45">
            <a:extLst>
              <a:ext uri="{FF2B5EF4-FFF2-40B4-BE49-F238E27FC236}">
                <a16:creationId xmlns:a16="http://schemas.microsoft.com/office/drawing/2014/main" id="{09781A2E-A826-944B-A723-20F5E0890856}"/>
              </a:ext>
            </a:extLst>
          </p:cNvPr>
          <p:cNvSpPr txBox="1"/>
          <p:nvPr/>
        </p:nvSpPr>
        <p:spPr>
          <a:xfrm>
            <a:off x="4932761" y="2277860"/>
            <a:ext cx="332142" cy="338554"/>
          </a:xfrm>
          <a:prstGeom prst="rect">
            <a:avLst/>
          </a:prstGeom>
          <a:noFill/>
        </p:spPr>
        <p:txBody>
          <a:bodyPr wrap="none" rtlCol="0">
            <a:spAutoFit/>
          </a:bodyPr>
          <a:lstStyle/>
          <a:p>
            <a:r>
              <a:rPr lang="en-US" sz="1600" dirty="0"/>
              <a:t>C</a:t>
            </a:r>
          </a:p>
        </p:txBody>
      </p:sp>
      <p:sp>
        <p:nvSpPr>
          <p:cNvPr id="47" name="Oval 46">
            <a:extLst>
              <a:ext uri="{FF2B5EF4-FFF2-40B4-BE49-F238E27FC236}">
                <a16:creationId xmlns:a16="http://schemas.microsoft.com/office/drawing/2014/main" id="{A6673D88-6C48-7B43-A4FA-E056AF2469A0}"/>
              </a:ext>
            </a:extLst>
          </p:cNvPr>
          <p:cNvSpPr/>
          <p:nvPr/>
        </p:nvSpPr>
        <p:spPr>
          <a:xfrm>
            <a:off x="6321009" y="1334841"/>
            <a:ext cx="793791" cy="1302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FCA7EA30-1D0F-4D4F-ABBD-AF47C71EE5E3}"/>
              </a:ext>
            </a:extLst>
          </p:cNvPr>
          <p:cNvCxnSpPr>
            <a:cxnSpLocks/>
          </p:cNvCxnSpPr>
          <p:nvPr/>
        </p:nvCxnSpPr>
        <p:spPr>
          <a:xfrm flipV="1">
            <a:off x="6180832" y="1928874"/>
            <a:ext cx="983456" cy="65757"/>
          </a:xfrm>
          <a:prstGeom prst="line">
            <a:avLst/>
          </a:prstGeom>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17194CDD-7A3A-7246-A97D-D532CE8F1452}"/>
              </a:ext>
            </a:extLst>
          </p:cNvPr>
          <p:cNvSpPr txBox="1"/>
          <p:nvPr/>
        </p:nvSpPr>
        <p:spPr>
          <a:xfrm>
            <a:off x="6552894" y="1506884"/>
            <a:ext cx="320922" cy="338554"/>
          </a:xfrm>
          <a:prstGeom prst="rect">
            <a:avLst/>
          </a:prstGeom>
          <a:noFill/>
        </p:spPr>
        <p:txBody>
          <a:bodyPr wrap="none" rtlCol="0">
            <a:spAutoFit/>
          </a:bodyPr>
          <a:lstStyle/>
          <a:p>
            <a:r>
              <a:rPr lang="en-US" sz="1600" dirty="0"/>
              <a:t>A</a:t>
            </a:r>
          </a:p>
        </p:txBody>
      </p:sp>
      <p:sp>
        <p:nvSpPr>
          <p:cNvPr id="51" name="TextBox 50">
            <a:extLst>
              <a:ext uri="{FF2B5EF4-FFF2-40B4-BE49-F238E27FC236}">
                <a16:creationId xmlns:a16="http://schemas.microsoft.com/office/drawing/2014/main" id="{D762FBDE-3D36-0B4D-B35B-1D4C29160B29}"/>
              </a:ext>
            </a:extLst>
          </p:cNvPr>
          <p:cNvSpPr txBox="1"/>
          <p:nvPr/>
        </p:nvSpPr>
        <p:spPr>
          <a:xfrm flipH="1">
            <a:off x="6560906" y="2066966"/>
            <a:ext cx="259560" cy="339904"/>
          </a:xfrm>
          <a:prstGeom prst="rect">
            <a:avLst/>
          </a:prstGeom>
          <a:noFill/>
        </p:spPr>
        <p:txBody>
          <a:bodyPr wrap="square" rtlCol="0">
            <a:spAutoFit/>
          </a:bodyPr>
          <a:lstStyle/>
          <a:p>
            <a:r>
              <a:rPr lang="en-US" sz="1600" dirty="0"/>
              <a:t>B</a:t>
            </a:r>
          </a:p>
        </p:txBody>
      </p:sp>
      <p:graphicFrame>
        <p:nvGraphicFramePr>
          <p:cNvPr id="10" name="Table 9">
            <a:extLst>
              <a:ext uri="{FF2B5EF4-FFF2-40B4-BE49-F238E27FC236}">
                <a16:creationId xmlns:a16="http://schemas.microsoft.com/office/drawing/2014/main" id="{277DA212-4A4E-584F-9FCB-1C2FE590E8D7}"/>
              </a:ext>
            </a:extLst>
          </p:cNvPr>
          <p:cNvGraphicFramePr>
            <a:graphicFrameLocks noGrp="1"/>
          </p:cNvGraphicFramePr>
          <p:nvPr>
            <p:extLst>
              <p:ext uri="{D42A27DB-BD31-4B8C-83A1-F6EECF244321}">
                <p14:modId xmlns:p14="http://schemas.microsoft.com/office/powerpoint/2010/main" val="17689337"/>
              </p:ext>
            </p:extLst>
          </p:nvPr>
        </p:nvGraphicFramePr>
        <p:xfrm>
          <a:off x="457200" y="3160666"/>
          <a:ext cx="3181812" cy="3352800"/>
        </p:xfrm>
        <a:graphic>
          <a:graphicData uri="http://schemas.openxmlformats.org/drawingml/2006/table">
            <a:tbl>
              <a:tblPr firstRow="1" bandRow="1">
                <a:tableStyleId>{5940675A-B579-460E-94D1-54222C63F5DA}</a:tableStyleId>
              </a:tblPr>
              <a:tblGrid>
                <a:gridCol w="661532">
                  <a:extLst>
                    <a:ext uri="{9D8B030D-6E8A-4147-A177-3AD203B41FA5}">
                      <a16:colId xmlns:a16="http://schemas.microsoft.com/office/drawing/2014/main" val="1592258556"/>
                    </a:ext>
                  </a:extLst>
                </a:gridCol>
                <a:gridCol w="864096">
                  <a:extLst>
                    <a:ext uri="{9D8B030D-6E8A-4147-A177-3AD203B41FA5}">
                      <a16:colId xmlns:a16="http://schemas.microsoft.com/office/drawing/2014/main" val="2403540352"/>
                    </a:ext>
                  </a:extLst>
                </a:gridCol>
                <a:gridCol w="576064">
                  <a:extLst>
                    <a:ext uri="{9D8B030D-6E8A-4147-A177-3AD203B41FA5}">
                      <a16:colId xmlns:a16="http://schemas.microsoft.com/office/drawing/2014/main" val="4227757745"/>
                    </a:ext>
                  </a:extLst>
                </a:gridCol>
                <a:gridCol w="1080120">
                  <a:extLst>
                    <a:ext uri="{9D8B030D-6E8A-4147-A177-3AD203B41FA5}">
                      <a16:colId xmlns:a16="http://schemas.microsoft.com/office/drawing/2014/main" val="3412135824"/>
                    </a:ext>
                  </a:extLst>
                </a:gridCol>
              </a:tblGrid>
              <a:tr h="255856">
                <a:tc>
                  <a:txBody>
                    <a:bodyPr/>
                    <a:lstStyle/>
                    <a:p>
                      <a:endParaRPr lang="en-US" sz="1600" dirty="0"/>
                    </a:p>
                  </a:txBody>
                  <a:tcPr/>
                </a:tc>
                <a:tc>
                  <a:txBody>
                    <a:bodyPr/>
                    <a:lstStyle/>
                    <a:p>
                      <a:pPr algn="ctr"/>
                      <a:r>
                        <a:rPr lang="en-US" sz="1600" b="1" dirty="0"/>
                        <a:t>income</a:t>
                      </a:r>
                    </a:p>
                  </a:txBody>
                  <a:tcPr/>
                </a:tc>
                <a:tc>
                  <a:txBody>
                    <a:bodyPr/>
                    <a:lstStyle/>
                    <a:p>
                      <a:pPr algn="ctr"/>
                      <a:r>
                        <a:rPr lang="en-US" sz="1600" b="1" dirty="0"/>
                        <a:t>age</a:t>
                      </a:r>
                    </a:p>
                  </a:txBody>
                  <a:tcPr/>
                </a:tc>
                <a:tc>
                  <a:txBody>
                    <a:bodyPr/>
                    <a:lstStyle/>
                    <a:p>
                      <a:pPr algn="ctr"/>
                      <a:r>
                        <a:rPr lang="en-US" sz="1600" b="1" dirty="0"/>
                        <a:t>#children</a:t>
                      </a:r>
                    </a:p>
                  </a:txBody>
                  <a:tcPr/>
                </a:tc>
                <a:extLst>
                  <a:ext uri="{0D108BD9-81ED-4DB2-BD59-A6C34878D82A}">
                    <a16:rowId xmlns:a16="http://schemas.microsoft.com/office/drawing/2014/main" val="1236224607"/>
                  </a:ext>
                </a:extLst>
              </a:tr>
              <a:tr h="255856">
                <a:tc>
                  <a:txBody>
                    <a:bodyPr/>
                    <a:lstStyle/>
                    <a:p>
                      <a:r>
                        <a:rPr lang="en-US" sz="1600" dirty="0"/>
                        <a:t>tc1</a:t>
                      </a:r>
                    </a:p>
                  </a:txBody>
                  <a:tcPr/>
                </a:tc>
                <a:tc>
                  <a:txBody>
                    <a:bodyPr/>
                    <a:lstStyle/>
                    <a:p>
                      <a:pPr algn="ctr"/>
                      <a:r>
                        <a:rPr lang="en-US" sz="1600" dirty="0"/>
                        <a:t>A</a:t>
                      </a:r>
                    </a:p>
                  </a:txBody>
                  <a:tcPr>
                    <a:solidFill>
                      <a:schemeClr val="accent2">
                        <a:lumMod val="20000"/>
                        <a:lumOff val="80000"/>
                      </a:schemeClr>
                    </a:solidFill>
                  </a:tcPr>
                </a:tc>
                <a:tc>
                  <a:txBody>
                    <a:bodyPr/>
                    <a:lstStyle/>
                    <a:p>
                      <a:pPr algn="ctr"/>
                      <a:r>
                        <a:rPr lang="en-US" sz="1600" dirty="0"/>
                        <a:t>A</a:t>
                      </a:r>
                    </a:p>
                  </a:txBody>
                  <a:tcPr>
                    <a:solidFill>
                      <a:schemeClr val="accent2">
                        <a:lumMod val="20000"/>
                        <a:lumOff val="80000"/>
                      </a:schemeClr>
                    </a:solidFill>
                  </a:tcPr>
                </a:tc>
                <a:tc>
                  <a:txBody>
                    <a:bodyPr/>
                    <a:lstStyle/>
                    <a:p>
                      <a:pPr algn="ctr"/>
                      <a:r>
                        <a:rPr lang="en-US" sz="1600" dirty="0"/>
                        <a:t>A</a:t>
                      </a:r>
                    </a:p>
                  </a:txBody>
                  <a:tcPr/>
                </a:tc>
                <a:extLst>
                  <a:ext uri="{0D108BD9-81ED-4DB2-BD59-A6C34878D82A}">
                    <a16:rowId xmlns:a16="http://schemas.microsoft.com/office/drawing/2014/main" val="3380922874"/>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tc2</a:t>
                      </a:r>
                    </a:p>
                  </a:txBody>
                  <a:tcPr/>
                </a:tc>
                <a:tc>
                  <a:txBody>
                    <a:bodyPr/>
                    <a:lstStyle/>
                    <a:p>
                      <a:pPr algn="ctr"/>
                      <a:r>
                        <a:rPr lang="en-US" sz="1600" dirty="0"/>
                        <a:t>A</a:t>
                      </a:r>
                    </a:p>
                  </a:txBody>
                  <a:tcPr>
                    <a:solidFill>
                      <a:schemeClr val="accent2">
                        <a:lumMod val="20000"/>
                        <a:lumOff val="80000"/>
                      </a:schemeClr>
                    </a:solidFill>
                  </a:tcPr>
                </a:tc>
                <a:tc>
                  <a:txBody>
                    <a:bodyPr/>
                    <a:lstStyle/>
                    <a:p>
                      <a:pPr algn="ctr"/>
                      <a:r>
                        <a:rPr lang="en-US" sz="1600" dirty="0"/>
                        <a:t>B</a:t>
                      </a:r>
                    </a:p>
                  </a:txBody>
                  <a:tcPr>
                    <a:solidFill>
                      <a:schemeClr val="accent2">
                        <a:lumMod val="20000"/>
                        <a:lumOff val="80000"/>
                      </a:schemeClr>
                    </a:solidFill>
                  </a:tcPr>
                </a:tc>
                <a:tc>
                  <a:txBody>
                    <a:bodyPr/>
                    <a:lstStyle/>
                    <a:p>
                      <a:pPr algn="ctr"/>
                      <a:r>
                        <a:rPr lang="en-US" sz="1600" dirty="0"/>
                        <a:t>B</a:t>
                      </a:r>
                    </a:p>
                  </a:txBody>
                  <a:tcPr/>
                </a:tc>
                <a:extLst>
                  <a:ext uri="{0D108BD9-81ED-4DB2-BD59-A6C34878D82A}">
                    <a16:rowId xmlns:a16="http://schemas.microsoft.com/office/drawing/2014/main" val="3741506728"/>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tc3</a:t>
                      </a:r>
                    </a:p>
                  </a:txBody>
                  <a:tcPr/>
                </a:tc>
                <a:tc>
                  <a:txBody>
                    <a:bodyPr/>
                    <a:lstStyle/>
                    <a:p>
                      <a:pPr algn="ctr"/>
                      <a:r>
                        <a:rPr lang="en-US" sz="1600" dirty="0"/>
                        <a:t>A</a:t>
                      </a:r>
                    </a:p>
                  </a:txBody>
                  <a:tcPr>
                    <a:solidFill>
                      <a:schemeClr val="accent2">
                        <a:lumMod val="20000"/>
                        <a:lumOff val="80000"/>
                      </a:schemeClr>
                    </a:solidFill>
                  </a:tcPr>
                </a:tc>
                <a:tc>
                  <a:txBody>
                    <a:bodyPr/>
                    <a:lstStyle/>
                    <a:p>
                      <a:pPr algn="ctr"/>
                      <a:r>
                        <a:rPr lang="en-US" sz="1600" dirty="0"/>
                        <a:t>C</a:t>
                      </a:r>
                    </a:p>
                  </a:txBody>
                  <a:tcPr>
                    <a:solidFill>
                      <a:schemeClr val="accent2">
                        <a:lumMod val="20000"/>
                        <a:lumOff val="80000"/>
                      </a:schemeClr>
                    </a:solidFill>
                  </a:tcPr>
                </a:tc>
                <a:tc>
                  <a:txBody>
                    <a:bodyPr/>
                    <a:lstStyle/>
                    <a:p>
                      <a:pPr algn="ctr"/>
                      <a:r>
                        <a:rPr lang="en-US" sz="1600" dirty="0"/>
                        <a:t>A</a:t>
                      </a:r>
                    </a:p>
                  </a:txBody>
                  <a:tcPr/>
                </a:tc>
                <a:extLst>
                  <a:ext uri="{0D108BD9-81ED-4DB2-BD59-A6C34878D82A}">
                    <a16:rowId xmlns:a16="http://schemas.microsoft.com/office/drawing/2014/main" val="2766273910"/>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tc4</a:t>
                      </a:r>
                    </a:p>
                  </a:txBody>
                  <a:tcPr/>
                </a:tc>
                <a:tc>
                  <a:txBody>
                    <a:bodyPr/>
                    <a:lstStyle/>
                    <a:p>
                      <a:pPr algn="ctr"/>
                      <a:r>
                        <a:rPr lang="en-US" sz="1600" dirty="0"/>
                        <a:t>B</a:t>
                      </a:r>
                    </a:p>
                  </a:txBody>
                  <a:tcPr>
                    <a:solidFill>
                      <a:schemeClr val="accent6">
                        <a:lumMod val="20000"/>
                        <a:lumOff val="80000"/>
                      </a:schemeClr>
                    </a:solidFill>
                  </a:tcPr>
                </a:tc>
                <a:tc>
                  <a:txBody>
                    <a:bodyPr/>
                    <a:lstStyle/>
                    <a:p>
                      <a:pPr algn="ctr"/>
                      <a:r>
                        <a:rPr lang="en-US" sz="1600" dirty="0"/>
                        <a:t>A</a:t>
                      </a:r>
                    </a:p>
                  </a:txBody>
                  <a:tcPr>
                    <a:solidFill>
                      <a:schemeClr val="accent6">
                        <a:lumMod val="20000"/>
                        <a:lumOff val="80000"/>
                      </a:schemeClr>
                    </a:solidFill>
                  </a:tcPr>
                </a:tc>
                <a:tc>
                  <a:txBody>
                    <a:bodyPr/>
                    <a:lstStyle/>
                    <a:p>
                      <a:pPr algn="ctr"/>
                      <a:r>
                        <a:rPr lang="en-US" sz="1600" dirty="0"/>
                        <a:t>B</a:t>
                      </a:r>
                    </a:p>
                  </a:txBody>
                  <a:tcPr/>
                </a:tc>
                <a:extLst>
                  <a:ext uri="{0D108BD9-81ED-4DB2-BD59-A6C34878D82A}">
                    <a16:rowId xmlns:a16="http://schemas.microsoft.com/office/drawing/2014/main" val="920697832"/>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tc5</a:t>
                      </a:r>
                    </a:p>
                  </a:txBody>
                  <a:tcPr/>
                </a:tc>
                <a:tc>
                  <a:txBody>
                    <a:bodyPr/>
                    <a:lstStyle/>
                    <a:p>
                      <a:pPr algn="ctr"/>
                      <a:r>
                        <a:rPr lang="en-US" sz="1600" dirty="0"/>
                        <a:t>B</a:t>
                      </a:r>
                    </a:p>
                  </a:txBody>
                  <a:tcPr>
                    <a:solidFill>
                      <a:schemeClr val="accent6">
                        <a:lumMod val="20000"/>
                        <a:lumOff val="80000"/>
                      </a:schemeClr>
                    </a:solidFill>
                  </a:tcPr>
                </a:tc>
                <a:tc>
                  <a:txBody>
                    <a:bodyPr/>
                    <a:lstStyle/>
                    <a:p>
                      <a:pPr algn="ctr"/>
                      <a:r>
                        <a:rPr lang="en-US" sz="1600" dirty="0"/>
                        <a:t>B</a:t>
                      </a:r>
                    </a:p>
                  </a:txBody>
                  <a:tcPr>
                    <a:solidFill>
                      <a:schemeClr val="accent6">
                        <a:lumMod val="20000"/>
                        <a:lumOff val="80000"/>
                      </a:schemeClr>
                    </a:solidFill>
                  </a:tcPr>
                </a:tc>
                <a:tc>
                  <a:txBody>
                    <a:bodyPr/>
                    <a:lstStyle/>
                    <a:p>
                      <a:pPr algn="ctr"/>
                      <a:r>
                        <a:rPr lang="en-US" sz="1600" dirty="0"/>
                        <a:t>A</a:t>
                      </a:r>
                    </a:p>
                  </a:txBody>
                  <a:tcPr/>
                </a:tc>
                <a:extLst>
                  <a:ext uri="{0D108BD9-81ED-4DB2-BD59-A6C34878D82A}">
                    <a16:rowId xmlns:a16="http://schemas.microsoft.com/office/drawing/2014/main" val="711912988"/>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tc6</a:t>
                      </a:r>
                    </a:p>
                  </a:txBody>
                  <a:tcPr/>
                </a:tc>
                <a:tc>
                  <a:txBody>
                    <a:bodyPr/>
                    <a:lstStyle/>
                    <a:p>
                      <a:pPr algn="ctr"/>
                      <a:r>
                        <a:rPr lang="en-US" sz="1600" dirty="0"/>
                        <a:t>B</a:t>
                      </a:r>
                    </a:p>
                  </a:txBody>
                  <a:tcPr>
                    <a:solidFill>
                      <a:schemeClr val="accent6">
                        <a:lumMod val="20000"/>
                        <a:lumOff val="80000"/>
                      </a:schemeClr>
                    </a:solidFill>
                  </a:tcPr>
                </a:tc>
                <a:tc>
                  <a:txBody>
                    <a:bodyPr/>
                    <a:lstStyle/>
                    <a:p>
                      <a:pPr algn="ctr"/>
                      <a:r>
                        <a:rPr lang="en-US" sz="1600" dirty="0"/>
                        <a:t>C</a:t>
                      </a:r>
                    </a:p>
                  </a:txBody>
                  <a:tcPr>
                    <a:solidFill>
                      <a:schemeClr val="accent6">
                        <a:lumMod val="20000"/>
                        <a:lumOff val="80000"/>
                      </a:schemeClr>
                    </a:solidFill>
                  </a:tcPr>
                </a:tc>
                <a:tc>
                  <a:txBody>
                    <a:bodyPr/>
                    <a:lstStyle/>
                    <a:p>
                      <a:pPr algn="ctr"/>
                      <a:r>
                        <a:rPr lang="en-US" sz="1600" dirty="0"/>
                        <a:t>B</a:t>
                      </a:r>
                    </a:p>
                  </a:txBody>
                  <a:tcPr/>
                </a:tc>
                <a:extLst>
                  <a:ext uri="{0D108BD9-81ED-4DB2-BD59-A6C34878D82A}">
                    <a16:rowId xmlns:a16="http://schemas.microsoft.com/office/drawing/2014/main" val="4287193707"/>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tc7</a:t>
                      </a:r>
                    </a:p>
                  </a:txBody>
                  <a:tcPr/>
                </a:tc>
                <a:tc>
                  <a:txBody>
                    <a:bodyPr/>
                    <a:lstStyle/>
                    <a:p>
                      <a:pPr algn="ctr"/>
                      <a:r>
                        <a:rPr lang="en-US" sz="1600" dirty="0"/>
                        <a:t>C</a:t>
                      </a:r>
                    </a:p>
                  </a:txBody>
                  <a:tcPr>
                    <a:solidFill>
                      <a:schemeClr val="tx2">
                        <a:lumMod val="20000"/>
                        <a:lumOff val="80000"/>
                      </a:schemeClr>
                    </a:solidFill>
                  </a:tcPr>
                </a:tc>
                <a:tc>
                  <a:txBody>
                    <a:bodyPr/>
                    <a:lstStyle/>
                    <a:p>
                      <a:pPr algn="ctr"/>
                      <a:r>
                        <a:rPr lang="en-US" sz="1600" dirty="0"/>
                        <a:t>A</a:t>
                      </a:r>
                    </a:p>
                  </a:txBody>
                  <a:tcPr>
                    <a:solidFill>
                      <a:schemeClr val="tx2">
                        <a:lumMod val="20000"/>
                        <a:lumOff val="80000"/>
                      </a:schemeClr>
                    </a:solidFill>
                  </a:tcPr>
                </a:tc>
                <a:tc>
                  <a:txBody>
                    <a:bodyPr/>
                    <a:lstStyle/>
                    <a:p>
                      <a:pPr algn="ctr"/>
                      <a:r>
                        <a:rPr lang="en-US" sz="1600" dirty="0"/>
                        <a:t>A</a:t>
                      </a:r>
                    </a:p>
                  </a:txBody>
                  <a:tcPr/>
                </a:tc>
                <a:extLst>
                  <a:ext uri="{0D108BD9-81ED-4DB2-BD59-A6C34878D82A}">
                    <a16:rowId xmlns:a16="http://schemas.microsoft.com/office/drawing/2014/main" val="1689439000"/>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tc8</a:t>
                      </a:r>
                    </a:p>
                  </a:txBody>
                  <a:tcPr/>
                </a:tc>
                <a:tc>
                  <a:txBody>
                    <a:bodyPr/>
                    <a:lstStyle/>
                    <a:p>
                      <a:pPr algn="ctr"/>
                      <a:r>
                        <a:rPr lang="en-US" sz="1600" dirty="0"/>
                        <a:t>C</a:t>
                      </a:r>
                    </a:p>
                  </a:txBody>
                  <a:tcPr>
                    <a:solidFill>
                      <a:schemeClr val="tx2">
                        <a:lumMod val="20000"/>
                        <a:lumOff val="80000"/>
                      </a:schemeClr>
                    </a:solidFill>
                  </a:tcPr>
                </a:tc>
                <a:tc>
                  <a:txBody>
                    <a:bodyPr/>
                    <a:lstStyle/>
                    <a:p>
                      <a:pPr algn="ctr"/>
                      <a:r>
                        <a:rPr lang="en-US" sz="1600" dirty="0"/>
                        <a:t>B</a:t>
                      </a:r>
                    </a:p>
                  </a:txBody>
                  <a:tcPr>
                    <a:solidFill>
                      <a:schemeClr val="tx2">
                        <a:lumMod val="20000"/>
                        <a:lumOff val="80000"/>
                      </a:schemeClr>
                    </a:solidFill>
                  </a:tcPr>
                </a:tc>
                <a:tc>
                  <a:txBody>
                    <a:bodyPr/>
                    <a:lstStyle/>
                    <a:p>
                      <a:pPr algn="ctr"/>
                      <a:r>
                        <a:rPr lang="en-US" sz="1600" dirty="0"/>
                        <a:t>B</a:t>
                      </a:r>
                    </a:p>
                  </a:txBody>
                  <a:tcPr/>
                </a:tc>
                <a:extLst>
                  <a:ext uri="{0D108BD9-81ED-4DB2-BD59-A6C34878D82A}">
                    <a16:rowId xmlns:a16="http://schemas.microsoft.com/office/drawing/2014/main" val="1400605"/>
                  </a:ext>
                </a:extLst>
              </a:tr>
              <a:tr h="255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tc9</a:t>
                      </a:r>
                    </a:p>
                  </a:txBody>
                  <a:tcPr/>
                </a:tc>
                <a:tc>
                  <a:txBody>
                    <a:bodyPr/>
                    <a:lstStyle/>
                    <a:p>
                      <a:pPr algn="ctr"/>
                      <a:r>
                        <a:rPr lang="en-US" sz="1600" dirty="0"/>
                        <a:t>C</a:t>
                      </a:r>
                    </a:p>
                  </a:txBody>
                  <a:tcPr>
                    <a:solidFill>
                      <a:schemeClr val="tx2">
                        <a:lumMod val="20000"/>
                        <a:lumOff val="80000"/>
                      </a:schemeClr>
                    </a:solidFill>
                  </a:tcPr>
                </a:tc>
                <a:tc>
                  <a:txBody>
                    <a:bodyPr/>
                    <a:lstStyle/>
                    <a:p>
                      <a:pPr algn="ctr"/>
                      <a:r>
                        <a:rPr lang="en-US" sz="1600" dirty="0"/>
                        <a:t>C</a:t>
                      </a:r>
                    </a:p>
                  </a:txBody>
                  <a:tcPr>
                    <a:solidFill>
                      <a:schemeClr val="tx2">
                        <a:lumMod val="20000"/>
                        <a:lumOff val="80000"/>
                      </a:schemeClr>
                    </a:solidFill>
                  </a:tcPr>
                </a:tc>
                <a:tc>
                  <a:txBody>
                    <a:bodyPr/>
                    <a:lstStyle/>
                    <a:p>
                      <a:pPr algn="ctr"/>
                      <a:r>
                        <a:rPr lang="en-US" sz="1600" dirty="0"/>
                        <a:t>A</a:t>
                      </a:r>
                    </a:p>
                  </a:txBody>
                  <a:tcPr/>
                </a:tc>
                <a:extLst>
                  <a:ext uri="{0D108BD9-81ED-4DB2-BD59-A6C34878D82A}">
                    <a16:rowId xmlns:a16="http://schemas.microsoft.com/office/drawing/2014/main" val="1270906998"/>
                  </a:ext>
                </a:extLst>
              </a:tr>
            </a:tbl>
          </a:graphicData>
        </a:graphic>
      </p:graphicFrame>
      <p:sp>
        <p:nvSpPr>
          <p:cNvPr id="27" name="TextBox 26">
            <a:extLst>
              <a:ext uri="{FF2B5EF4-FFF2-40B4-BE49-F238E27FC236}">
                <a16:creationId xmlns:a16="http://schemas.microsoft.com/office/drawing/2014/main" id="{0F1659FC-DE3D-D947-844A-78E408784A58}"/>
              </a:ext>
            </a:extLst>
          </p:cNvPr>
          <p:cNvSpPr txBox="1"/>
          <p:nvPr/>
        </p:nvSpPr>
        <p:spPr>
          <a:xfrm>
            <a:off x="1932661" y="1396844"/>
            <a:ext cx="635110" cy="338554"/>
          </a:xfrm>
          <a:prstGeom prst="rect">
            <a:avLst/>
          </a:prstGeom>
          <a:solidFill>
            <a:schemeClr val="tx2">
              <a:lumMod val="20000"/>
              <a:lumOff val="80000"/>
            </a:schemeClr>
          </a:solidFill>
        </p:spPr>
        <p:txBody>
          <a:bodyPr wrap="none" rtlCol="0">
            <a:spAutoFit/>
          </a:bodyPr>
          <a:lstStyle/>
          <a:p>
            <a:r>
              <a:rPr lang="en-US" sz="1600" dirty="0"/>
              <a:t>&lt;10k</a:t>
            </a:r>
          </a:p>
        </p:txBody>
      </p:sp>
      <p:sp>
        <p:nvSpPr>
          <p:cNvPr id="28" name="TextBox 27">
            <a:extLst>
              <a:ext uri="{FF2B5EF4-FFF2-40B4-BE49-F238E27FC236}">
                <a16:creationId xmlns:a16="http://schemas.microsoft.com/office/drawing/2014/main" id="{AD8E3BE8-67DE-784D-A8A3-1879E32440BA}"/>
              </a:ext>
            </a:extLst>
          </p:cNvPr>
          <p:cNvSpPr txBox="1"/>
          <p:nvPr/>
        </p:nvSpPr>
        <p:spPr>
          <a:xfrm>
            <a:off x="1403648" y="1856042"/>
            <a:ext cx="1087157" cy="338554"/>
          </a:xfrm>
          <a:prstGeom prst="rect">
            <a:avLst/>
          </a:prstGeom>
          <a:solidFill>
            <a:schemeClr val="tx2">
              <a:lumMod val="20000"/>
              <a:lumOff val="80000"/>
            </a:schemeClr>
          </a:solidFill>
        </p:spPr>
        <p:txBody>
          <a:bodyPr wrap="none" rtlCol="0">
            <a:spAutoFit/>
          </a:bodyPr>
          <a:lstStyle/>
          <a:p>
            <a:r>
              <a:rPr lang="en-US" sz="1600" dirty="0"/>
              <a:t>[10k..50k)</a:t>
            </a:r>
          </a:p>
        </p:txBody>
      </p:sp>
      <p:sp>
        <p:nvSpPr>
          <p:cNvPr id="29" name="TextBox 28">
            <a:extLst>
              <a:ext uri="{FF2B5EF4-FFF2-40B4-BE49-F238E27FC236}">
                <a16:creationId xmlns:a16="http://schemas.microsoft.com/office/drawing/2014/main" id="{2E40DF1E-8B8C-D643-BF94-4A6C13643C02}"/>
              </a:ext>
            </a:extLst>
          </p:cNvPr>
          <p:cNvSpPr txBox="1"/>
          <p:nvPr/>
        </p:nvSpPr>
        <p:spPr>
          <a:xfrm>
            <a:off x="1967436" y="2259250"/>
            <a:ext cx="627095" cy="338554"/>
          </a:xfrm>
          <a:prstGeom prst="rect">
            <a:avLst/>
          </a:prstGeom>
          <a:solidFill>
            <a:schemeClr val="tx2">
              <a:lumMod val="20000"/>
              <a:lumOff val="80000"/>
            </a:schemeClr>
          </a:solidFill>
        </p:spPr>
        <p:txBody>
          <a:bodyPr wrap="none" rtlCol="0">
            <a:spAutoFit/>
          </a:bodyPr>
          <a:lstStyle/>
          <a:p>
            <a:r>
              <a:rPr lang="en-US" sz="1600" dirty="0"/>
              <a:t>≥50k</a:t>
            </a:r>
          </a:p>
        </p:txBody>
      </p:sp>
      <p:sp>
        <p:nvSpPr>
          <p:cNvPr id="30" name="TextBox 29">
            <a:extLst>
              <a:ext uri="{FF2B5EF4-FFF2-40B4-BE49-F238E27FC236}">
                <a16:creationId xmlns:a16="http://schemas.microsoft.com/office/drawing/2014/main" id="{C7E2069C-04E1-1E42-8FF3-11CACD3B68C5}"/>
              </a:ext>
            </a:extLst>
          </p:cNvPr>
          <p:cNvSpPr txBox="1"/>
          <p:nvPr/>
        </p:nvSpPr>
        <p:spPr>
          <a:xfrm>
            <a:off x="4296292" y="1240287"/>
            <a:ext cx="532518" cy="338554"/>
          </a:xfrm>
          <a:prstGeom prst="rect">
            <a:avLst/>
          </a:prstGeom>
          <a:solidFill>
            <a:schemeClr val="tx2">
              <a:lumMod val="20000"/>
              <a:lumOff val="80000"/>
            </a:schemeClr>
          </a:solidFill>
        </p:spPr>
        <p:txBody>
          <a:bodyPr wrap="none" rtlCol="0">
            <a:spAutoFit/>
          </a:bodyPr>
          <a:lstStyle/>
          <a:p>
            <a:r>
              <a:rPr lang="en-US" sz="1600" i="1" dirty="0"/>
              <a:t>&lt;18</a:t>
            </a:r>
          </a:p>
        </p:txBody>
      </p:sp>
      <p:sp>
        <p:nvSpPr>
          <p:cNvPr id="31" name="TextBox 30">
            <a:extLst>
              <a:ext uri="{FF2B5EF4-FFF2-40B4-BE49-F238E27FC236}">
                <a16:creationId xmlns:a16="http://schemas.microsoft.com/office/drawing/2014/main" id="{9C045F76-3DB9-CA40-81A8-3792C54EAD40}"/>
              </a:ext>
            </a:extLst>
          </p:cNvPr>
          <p:cNvSpPr txBox="1"/>
          <p:nvPr/>
        </p:nvSpPr>
        <p:spPr>
          <a:xfrm>
            <a:off x="3871945" y="1830688"/>
            <a:ext cx="870751" cy="338554"/>
          </a:xfrm>
          <a:prstGeom prst="rect">
            <a:avLst/>
          </a:prstGeom>
          <a:solidFill>
            <a:schemeClr val="tx2">
              <a:lumMod val="20000"/>
              <a:lumOff val="80000"/>
            </a:schemeClr>
          </a:solidFill>
        </p:spPr>
        <p:txBody>
          <a:bodyPr wrap="none" rtlCol="0">
            <a:spAutoFit/>
          </a:bodyPr>
          <a:lstStyle/>
          <a:p>
            <a:r>
              <a:rPr lang="en-US" sz="1600" dirty="0"/>
              <a:t>[18..70]</a:t>
            </a:r>
          </a:p>
        </p:txBody>
      </p:sp>
      <p:sp>
        <p:nvSpPr>
          <p:cNvPr id="32" name="TextBox 31">
            <a:extLst>
              <a:ext uri="{FF2B5EF4-FFF2-40B4-BE49-F238E27FC236}">
                <a16:creationId xmlns:a16="http://schemas.microsoft.com/office/drawing/2014/main" id="{1F6F0C1F-864C-A044-A508-D9E0A7030AAF}"/>
              </a:ext>
            </a:extLst>
          </p:cNvPr>
          <p:cNvSpPr txBox="1"/>
          <p:nvPr/>
        </p:nvSpPr>
        <p:spPr>
          <a:xfrm>
            <a:off x="4307041" y="2341672"/>
            <a:ext cx="532518" cy="338554"/>
          </a:xfrm>
          <a:prstGeom prst="rect">
            <a:avLst/>
          </a:prstGeom>
          <a:solidFill>
            <a:schemeClr val="tx2">
              <a:lumMod val="20000"/>
              <a:lumOff val="80000"/>
            </a:schemeClr>
          </a:solidFill>
        </p:spPr>
        <p:txBody>
          <a:bodyPr wrap="none" rtlCol="0">
            <a:spAutoFit/>
          </a:bodyPr>
          <a:lstStyle/>
          <a:p>
            <a:r>
              <a:rPr lang="en-US" sz="1600" dirty="0"/>
              <a:t>&gt;70</a:t>
            </a:r>
          </a:p>
        </p:txBody>
      </p:sp>
      <p:sp>
        <p:nvSpPr>
          <p:cNvPr id="33" name="TextBox 32">
            <a:extLst>
              <a:ext uri="{FF2B5EF4-FFF2-40B4-BE49-F238E27FC236}">
                <a16:creationId xmlns:a16="http://schemas.microsoft.com/office/drawing/2014/main" id="{F38F225E-07D5-0D4B-B3B8-6FBAFD4DCEC2}"/>
              </a:ext>
            </a:extLst>
          </p:cNvPr>
          <p:cNvSpPr txBox="1"/>
          <p:nvPr/>
        </p:nvSpPr>
        <p:spPr>
          <a:xfrm>
            <a:off x="7049492" y="1495518"/>
            <a:ext cx="431626" cy="338554"/>
          </a:xfrm>
          <a:prstGeom prst="rect">
            <a:avLst/>
          </a:prstGeom>
          <a:solidFill>
            <a:schemeClr val="tx2">
              <a:lumMod val="20000"/>
              <a:lumOff val="80000"/>
            </a:schemeClr>
          </a:solidFill>
        </p:spPr>
        <p:txBody>
          <a:bodyPr wrap="square" rtlCol="0">
            <a:spAutoFit/>
          </a:bodyPr>
          <a:lstStyle/>
          <a:p>
            <a:pPr algn="ctr"/>
            <a:r>
              <a:rPr lang="en-US" sz="1600" i="1" dirty="0"/>
              <a:t>0</a:t>
            </a:r>
          </a:p>
        </p:txBody>
      </p:sp>
      <p:sp>
        <p:nvSpPr>
          <p:cNvPr id="36" name="TextBox 35">
            <a:extLst>
              <a:ext uri="{FF2B5EF4-FFF2-40B4-BE49-F238E27FC236}">
                <a16:creationId xmlns:a16="http://schemas.microsoft.com/office/drawing/2014/main" id="{65209DE3-6A26-1942-A3B9-71E0169175EF}"/>
              </a:ext>
            </a:extLst>
          </p:cNvPr>
          <p:cNvSpPr txBox="1"/>
          <p:nvPr/>
        </p:nvSpPr>
        <p:spPr>
          <a:xfrm>
            <a:off x="7114800" y="2181422"/>
            <a:ext cx="576184" cy="347635"/>
          </a:xfrm>
          <a:prstGeom prst="rect">
            <a:avLst/>
          </a:prstGeom>
          <a:solidFill>
            <a:schemeClr val="tx2">
              <a:lumMod val="20000"/>
              <a:lumOff val="80000"/>
            </a:schemeClr>
          </a:solidFill>
        </p:spPr>
        <p:txBody>
          <a:bodyPr wrap="square" rtlCol="0">
            <a:spAutoFit/>
          </a:bodyPr>
          <a:lstStyle/>
          <a:p>
            <a:r>
              <a:rPr lang="en-US" sz="1600" i="1" dirty="0"/>
              <a:t>&gt;0</a:t>
            </a:r>
          </a:p>
        </p:txBody>
      </p:sp>
    </p:spTree>
    <p:extLst>
      <p:ext uri="{BB962C8B-B14F-4D97-AF65-F5344CB8AC3E}">
        <p14:creationId xmlns:p14="http://schemas.microsoft.com/office/powerpoint/2010/main" val="2154944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3D518-03FA-A941-B8FD-6524E94362FB}"/>
              </a:ext>
            </a:extLst>
          </p:cNvPr>
          <p:cNvSpPr>
            <a:spLocks noGrp="1"/>
          </p:cNvSpPr>
          <p:nvPr>
            <p:ph type="title"/>
          </p:nvPr>
        </p:nvSpPr>
        <p:spPr>
          <a:xfrm>
            <a:off x="457200" y="274638"/>
            <a:ext cx="8229600" cy="922114"/>
          </a:xfrm>
        </p:spPr>
        <p:txBody>
          <a:bodyPr/>
          <a:lstStyle/>
          <a:p>
            <a:r>
              <a:rPr lang="en-US" dirty="0"/>
              <a:t>Pair-wise and t-wise testing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9F4BC19-114B-4E43-A951-778E415D50F1}"/>
                  </a:ext>
                </a:extLst>
              </p:cNvPr>
              <p:cNvSpPr>
                <a:spLocks noGrp="1"/>
              </p:cNvSpPr>
              <p:nvPr>
                <p:ph idx="1"/>
              </p:nvPr>
            </p:nvSpPr>
            <p:spPr>
              <a:xfrm>
                <a:off x="287524" y="1268760"/>
                <a:ext cx="8676964" cy="4958011"/>
              </a:xfrm>
            </p:spPr>
            <p:txBody>
              <a:bodyPr/>
              <a:lstStyle/>
              <a:p>
                <a:r>
                  <a:rPr lang="en-US" sz="2400" dirty="0"/>
                  <a:t>Consider a program P with </a:t>
                </a:r>
                <a:r>
                  <a:rPr lang="en-US" sz="2400" i="1" dirty="0"/>
                  <a:t>N</a:t>
                </a:r>
                <a:r>
                  <a:rPr lang="en-US" sz="2400" dirty="0"/>
                  <a:t> characteristics [1..</a:t>
                </a:r>
                <a:r>
                  <a:rPr lang="en-US" sz="2400" i="1" dirty="0"/>
                  <a:t>N</a:t>
                </a:r>
                <a:r>
                  <a:rPr lang="en-US" sz="2400" dirty="0"/>
                  <a:t>]. For simplicity, suppose </a:t>
                </a:r>
                <a:r>
                  <a:rPr lang="en-US" sz="2400" b="1" dirty="0"/>
                  <a:t>each</a:t>
                </a:r>
                <a:r>
                  <a:rPr lang="en-US" sz="2400" dirty="0"/>
                  <a:t> characteristic is split into </a:t>
                </a:r>
                <a:r>
                  <a:rPr lang="en-US" sz="2400" i="1" dirty="0"/>
                  <a:t>B</a:t>
                </a:r>
                <a:r>
                  <a:rPr lang="en-US" sz="2400" dirty="0"/>
                  <a:t> number of blocks.</a:t>
                </a:r>
              </a:p>
              <a:p>
                <a:r>
                  <a:rPr lang="en-US" sz="2400" dirty="0"/>
                  <a:t>Total number of pairs = </a:t>
                </a:r>
                <a:r>
                  <a:rPr lang="en-US" sz="2400" i="1" dirty="0"/>
                  <a:t>B</a:t>
                </a:r>
                <a:r>
                  <a:rPr lang="en-US" sz="2400" baseline="30000" dirty="0"/>
                  <a:t>2</a:t>
                </a:r>
                <a:r>
                  <a:rPr lang="en-US" sz="2400" dirty="0"/>
                  <a:t>*</a:t>
                </a:r>
                <a:r>
                  <a:rPr lang="en-US" sz="2400" i="1" dirty="0"/>
                  <a:t>V</a:t>
                </a:r>
                <a:r>
                  <a:rPr lang="en-US" sz="2400" baseline="-25000" dirty="0"/>
                  <a:t>2</a:t>
                </a:r>
                <a:r>
                  <a:rPr lang="en-US" sz="2400" dirty="0"/>
                  <a:t> where </a:t>
                </a:r>
                <a:r>
                  <a:rPr lang="en-US" sz="2400" i="1" dirty="0"/>
                  <a:t>V</a:t>
                </a:r>
                <a:r>
                  <a:rPr lang="en-US" sz="2400" baseline="-25000" dirty="0"/>
                  <a:t>2</a:t>
                </a:r>
                <a:r>
                  <a:rPr lang="en-US" sz="2400" dirty="0"/>
                  <a:t> is the number of subsets of size 2 out of </a:t>
                </a:r>
                <a:r>
                  <a:rPr lang="en-US" sz="2400" i="1" dirty="0"/>
                  <a:t>N</a:t>
                </a:r>
                <a:r>
                  <a:rPr lang="en-US" sz="2400" dirty="0"/>
                  <a:t> characteristics. So, </a:t>
                </a:r>
                <a:r>
                  <a:rPr lang="en-US" sz="2400" i="1" dirty="0"/>
                  <a:t>V</a:t>
                </a:r>
                <a:r>
                  <a:rPr lang="en-US" sz="2400" baseline="-25000" dirty="0"/>
                  <a:t>2 </a:t>
                </a:r>
                <a:r>
                  <a:rPr lang="en-US" sz="2400" dirty="0"/>
                  <a:t>= </a:t>
                </a:r>
                <a14:m>
                  <m:oMath xmlns:m="http://schemas.openxmlformats.org/officeDocument/2006/math">
                    <m:d>
                      <m:dPr>
                        <m:ctrlPr>
                          <a:rPr lang="en-US" sz="2400" i="1" smtClean="0">
                            <a:latin typeface="Cambria Math" panose="02040503050406030204" pitchFamily="18" charset="0"/>
                          </a:rPr>
                        </m:ctrlPr>
                      </m:dPr>
                      <m:e>
                        <m:m>
                          <m:mPr>
                            <m:mcs>
                              <m:mc>
                                <m:mcPr>
                                  <m:count m:val="1"/>
                                  <m:mcJc m:val="center"/>
                                </m:mcPr>
                              </m:mc>
                            </m:mcs>
                            <m:ctrlPr>
                              <a:rPr lang="en-US" sz="2400" i="1" smtClean="0">
                                <a:latin typeface="Cambria Math" panose="02040503050406030204" pitchFamily="18" charset="0"/>
                              </a:rPr>
                            </m:ctrlPr>
                          </m:mPr>
                          <m:mr>
                            <m:e>
                              <m:r>
                                <m:rPr>
                                  <m:brk m:alnAt="7"/>
                                </m:rPr>
                                <a:rPr lang="en-US" sz="2400" b="0" i="1" smtClean="0">
                                  <a:latin typeface="Cambria Math" panose="02040503050406030204" pitchFamily="18" charset="0"/>
                                </a:rPr>
                                <m:t>𝑁</m:t>
                              </m:r>
                            </m:e>
                          </m:mr>
                          <m:mr>
                            <m:e>
                              <m:r>
                                <a:rPr lang="en-US" sz="2400" b="0" i="1" smtClean="0">
                                  <a:latin typeface="Cambria Math" panose="02040503050406030204" pitchFamily="18" charset="0"/>
                                </a:rPr>
                                <m:t>2</m:t>
                              </m:r>
                            </m:e>
                          </m:mr>
                        </m:m>
                      </m:e>
                    </m:d>
                  </m:oMath>
                </a14:m>
                <a:r>
                  <a:rPr lang="en-US" sz="2400" baseline="-25000" dirty="0"/>
                  <a:t> </a:t>
                </a:r>
                <a:r>
                  <a:rPr lang="en-US" sz="2400" dirty="0"/>
                  <a:t>= </a:t>
                </a:r>
                <a14:m>
                  <m:oMath xmlns:m="http://schemas.openxmlformats.org/officeDocument/2006/math">
                    <m:f>
                      <m:fPr>
                        <m:ctrlPr>
                          <a:rPr lang="en-US" sz="2400" i="1" dirty="0" smtClean="0">
                            <a:latin typeface="Cambria Math" panose="02040503050406030204" pitchFamily="18" charset="0"/>
                          </a:rPr>
                        </m:ctrlPr>
                      </m:fPr>
                      <m:num>
                        <m:r>
                          <a:rPr lang="en-US" sz="2400" b="0" i="1" dirty="0" smtClean="0">
                            <a:latin typeface="Cambria Math" panose="02040503050406030204" pitchFamily="18" charset="0"/>
                          </a:rPr>
                          <m:t>𝑁</m:t>
                        </m:r>
                        <m:r>
                          <a:rPr lang="en-US" sz="2400" b="0" i="1" dirty="0" smtClean="0">
                            <a:latin typeface="Cambria Math" panose="02040503050406030204" pitchFamily="18" charset="0"/>
                          </a:rPr>
                          <m:t>!</m:t>
                        </m:r>
                      </m:num>
                      <m:den>
                        <m:r>
                          <a:rPr lang="en-US" sz="2400" b="0" i="1" dirty="0" smtClean="0">
                            <a:latin typeface="Cambria Math" panose="02040503050406030204" pitchFamily="18" charset="0"/>
                          </a:rPr>
                          <m:t>2!∗</m:t>
                        </m:r>
                        <m:d>
                          <m:dPr>
                            <m:ctrlPr>
                              <a:rPr lang="en-US" sz="2400" b="0" i="1" dirty="0" smtClean="0">
                                <a:latin typeface="Cambria Math" panose="02040503050406030204" pitchFamily="18" charset="0"/>
                              </a:rPr>
                            </m:ctrlPr>
                          </m:dPr>
                          <m:e>
                            <m:r>
                              <a:rPr lang="en-US" sz="2400" b="0" i="1" dirty="0" smtClean="0">
                                <a:latin typeface="Cambria Math" panose="02040503050406030204" pitchFamily="18" charset="0"/>
                              </a:rPr>
                              <m:t>𝑁</m:t>
                            </m:r>
                            <m:r>
                              <a:rPr lang="en-US" sz="2400" b="0" i="1" dirty="0" smtClean="0">
                                <a:latin typeface="Cambria Math" panose="02040503050406030204" pitchFamily="18" charset="0"/>
                              </a:rPr>
                              <m:t>−2</m:t>
                            </m:r>
                          </m:e>
                        </m:d>
                        <m:r>
                          <a:rPr lang="en-US" sz="2400" b="0" i="1" dirty="0" smtClean="0">
                            <a:latin typeface="Cambria Math" panose="02040503050406030204" pitchFamily="18" charset="0"/>
                          </a:rPr>
                          <m:t>!</m:t>
                        </m:r>
                      </m:den>
                    </m:f>
                  </m:oMath>
                </a14:m>
                <a:endParaRPr lang="en-US" sz="2400" baseline="-25000" dirty="0"/>
              </a:p>
              <a:p>
                <a:r>
                  <a:rPr lang="en-US" sz="2400" dirty="0"/>
                  <a:t>To cover all pairs you need at least </a:t>
                </a:r>
                <a:r>
                  <a:rPr lang="en-US" sz="2400" i="1" dirty="0"/>
                  <a:t>B</a:t>
                </a:r>
                <a:r>
                  <a:rPr lang="en-US" sz="2400" baseline="30000" dirty="0"/>
                  <a:t>2</a:t>
                </a:r>
                <a:r>
                  <a:rPr lang="en-US" sz="2400" dirty="0"/>
                  <a:t> number of test cases. Expect that it can be more (as in Example 2).</a:t>
                </a:r>
              </a:p>
              <a:p>
                <a:r>
                  <a:rPr lang="en-US" sz="2400" dirty="0"/>
                  <a:t>In general, finding a minimum size test set that gives full t-wise coverage is </a:t>
                </a:r>
                <a:r>
                  <a:rPr lang="en-US" sz="2400" b="1" dirty="0"/>
                  <a:t>not</a:t>
                </a:r>
                <a:r>
                  <a:rPr lang="en-US" sz="2400" dirty="0"/>
                  <a:t> trivial.</a:t>
                </a:r>
              </a:p>
              <a:p>
                <a:r>
                  <a:rPr lang="en-US" sz="2400" dirty="0"/>
                  <a:t>However, as pointed out before, k-wise testing ignores the “semantic” (that some combinations should be included or excluded (because they are not sensical)). We can add constraints, though this makes the problem of calculating the minimum test set even harder.</a:t>
                </a:r>
              </a:p>
            </p:txBody>
          </p:sp>
        </mc:Choice>
        <mc:Fallback xmlns="">
          <p:sp>
            <p:nvSpPr>
              <p:cNvPr id="3" name="Content Placeholder 2">
                <a:extLst>
                  <a:ext uri="{FF2B5EF4-FFF2-40B4-BE49-F238E27FC236}">
                    <a16:creationId xmlns:a16="http://schemas.microsoft.com/office/drawing/2014/main" id="{39F4BC19-114B-4E43-A951-778E415D50F1}"/>
                  </a:ext>
                </a:extLst>
              </p:cNvPr>
              <p:cNvSpPr>
                <a:spLocks noGrp="1" noRot="1" noChangeAspect="1" noMove="1" noResize="1" noEditPoints="1" noAdjustHandles="1" noChangeArrowheads="1" noChangeShapeType="1" noTextEdit="1"/>
              </p:cNvSpPr>
              <p:nvPr>
                <p:ph idx="1"/>
              </p:nvPr>
            </p:nvSpPr>
            <p:spPr>
              <a:xfrm>
                <a:off x="287524" y="1268760"/>
                <a:ext cx="8676964" cy="4958011"/>
              </a:xfrm>
              <a:blipFill>
                <a:blip r:embed="rId3"/>
                <a:stretch>
                  <a:fillRect l="-877" t="-767" b="-11253"/>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45CD705D-CE03-2F46-8609-B7EACF1981CA}"/>
              </a:ext>
            </a:extLst>
          </p:cNvPr>
          <p:cNvSpPr>
            <a:spLocks noGrp="1"/>
          </p:cNvSpPr>
          <p:nvPr>
            <p:ph type="sldNum" sz="quarter" idx="12"/>
          </p:nvPr>
        </p:nvSpPr>
        <p:spPr/>
        <p:txBody>
          <a:bodyPr/>
          <a:lstStyle/>
          <a:p>
            <a:pPr>
              <a:defRPr/>
            </a:pPr>
            <a:fld id="{F7E6CD0C-1625-4B59-866D-32083D4A5005}" type="slidenum">
              <a:rPr lang="en-US" smtClean="0"/>
              <a:pPr>
                <a:defRPr/>
              </a:pPr>
              <a:t>18</a:t>
            </a:fld>
            <a:endParaRPr lang="en-US"/>
          </a:p>
        </p:txBody>
      </p:sp>
    </p:spTree>
    <p:extLst>
      <p:ext uri="{BB962C8B-B14F-4D97-AF65-F5344CB8AC3E}">
        <p14:creationId xmlns:p14="http://schemas.microsoft.com/office/powerpoint/2010/main" val="791008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t>Adding a bit of semantic</a:t>
            </a:r>
          </a:p>
        </p:txBody>
      </p:sp>
      <p:sp>
        <p:nvSpPr>
          <p:cNvPr id="34819" name="Content Placeholder 2"/>
          <p:cNvSpPr>
            <a:spLocks noGrp="1"/>
          </p:cNvSpPr>
          <p:nvPr>
            <p:ph idx="1"/>
          </p:nvPr>
        </p:nvSpPr>
        <p:spPr>
          <a:xfrm>
            <a:off x="457200" y="3786188"/>
            <a:ext cx="8363272" cy="2339975"/>
          </a:xfrm>
        </p:spPr>
        <p:txBody>
          <a:bodyPr/>
          <a:lstStyle/>
          <a:p>
            <a:pPr marL="0" indent="0">
              <a:buNone/>
            </a:pPr>
            <a:r>
              <a:rPr lang="en-US" sz="2800" dirty="0"/>
              <a:t>(C4.27/2</a:t>
            </a:r>
            <a:r>
              <a:rPr lang="en-US" sz="2800" baseline="30000" dirty="0"/>
              <a:t>nd</a:t>
            </a:r>
            <a:r>
              <a:rPr lang="en-US" sz="2800" dirty="0"/>
              <a:t> Ed. C6.5, </a:t>
            </a:r>
            <a:r>
              <a:rPr lang="en-US" sz="2800" b="1" dirty="0">
                <a:solidFill>
                  <a:srgbClr val="0070C0"/>
                </a:solidFill>
              </a:rPr>
              <a:t>Base Choice Coverage</a:t>
            </a:r>
            <a:r>
              <a:rPr lang="en-US" sz="2800" dirty="0"/>
              <a:t>, BCC) Decide a single </a:t>
            </a:r>
            <a:r>
              <a:rPr lang="en-US" sz="2800" i="1" u="sng" dirty="0"/>
              <a:t>base test </a:t>
            </a:r>
            <a:r>
              <a:rPr lang="en-US" sz="2800" i="1" dirty="0"/>
              <a:t>t</a:t>
            </a:r>
            <a:r>
              <a:rPr lang="en-US" sz="2800" i="1" baseline="-25000" dirty="0"/>
              <a:t>0</a:t>
            </a:r>
            <a:r>
              <a:rPr lang="en-US" sz="2800" i="1" dirty="0"/>
              <a:t>. </a:t>
            </a:r>
            <a:r>
              <a:rPr lang="en-US" sz="2800" dirty="0"/>
              <a:t>Make more tests by each time removing one block from t0, and forming combinations with all remaining blocks (of the same characteristics).</a:t>
            </a:r>
          </a:p>
        </p:txBody>
      </p:sp>
      <p:sp>
        <p:nvSpPr>
          <p:cNvPr id="4" name="Slide Number Placeholder 3"/>
          <p:cNvSpPr>
            <a:spLocks noGrp="1"/>
          </p:cNvSpPr>
          <p:nvPr>
            <p:ph type="sldNum" sz="quarter" idx="12"/>
          </p:nvPr>
        </p:nvSpPr>
        <p:spPr/>
        <p:txBody>
          <a:bodyPr/>
          <a:lstStyle/>
          <a:p>
            <a:pPr>
              <a:defRPr/>
            </a:pPr>
            <a:fld id="{635CDF90-1DC1-4B94-9FDB-BB852EAC3170}" type="slidenum">
              <a:rPr lang="en-US" smtClean="0"/>
              <a:pPr>
                <a:defRPr/>
              </a:pPr>
              <a:t>19</a:t>
            </a:fld>
            <a:endParaRPr lang="en-US"/>
          </a:p>
        </p:txBody>
      </p:sp>
      <p:sp>
        <p:nvSpPr>
          <p:cNvPr id="5" name="TextBox 4"/>
          <p:cNvSpPr txBox="1"/>
          <p:nvPr/>
        </p:nvSpPr>
        <p:spPr>
          <a:xfrm>
            <a:off x="1000125" y="1785938"/>
            <a:ext cx="362600" cy="1200329"/>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dirty="0"/>
              <a:t>A</a:t>
            </a:r>
          </a:p>
          <a:p>
            <a:pPr>
              <a:defRPr/>
            </a:pPr>
            <a:r>
              <a:rPr lang="en-US" sz="2400" dirty="0">
                <a:solidFill>
                  <a:srgbClr val="C00000"/>
                </a:solidFill>
              </a:rPr>
              <a:t>B</a:t>
            </a:r>
          </a:p>
          <a:p>
            <a:pPr>
              <a:defRPr/>
            </a:pPr>
            <a:r>
              <a:rPr lang="en-US" sz="2400" dirty="0"/>
              <a:t>C</a:t>
            </a:r>
          </a:p>
        </p:txBody>
      </p:sp>
      <p:sp>
        <p:nvSpPr>
          <p:cNvPr id="6" name="TextBox 5"/>
          <p:cNvSpPr txBox="1"/>
          <p:nvPr/>
        </p:nvSpPr>
        <p:spPr>
          <a:xfrm>
            <a:off x="1643063" y="1785938"/>
            <a:ext cx="391454" cy="1200329"/>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dirty="0"/>
              <a:t>P</a:t>
            </a:r>
          </a:p>
          <a:p>
            <a:pPr>
              <a:defRPr/>
            </a:pPr>
            <a:r>
              <a:rPr lang="en-US" sz="2400" dirty="0">
                <a:solidFill>
                  <a:srgbClr val="C00000"/>
                </a:solidFill>
              </a:rPr>
              <a:t>Q</a:t>
            </a:r>
          </a:p>
          <a:p>
            <a:pPr>
              <a:defRPr/>
            </a:pPr>
            <a:r>
              <a:rPr lang="en-US" sz="2400" dirty="0"/>
              <a:t>R</a:t>
            </a:r>
          </a:p>
        </p:txBody>
      </p:sp>
      <p:sp>
        <p:nvSpPr>
          <p:cNvPr id="7" name="TextBox 6"/>
          <p:cNvSpPr txBox="1"/>
          <p:nvPr/>
        </p:nvSpPr>
        <p:spPr>
          <a:xfrm>
            <a:off x="2286000" y="1785938"/>
            <a:ext cx="344966" cy="830997"/>
          </a:xfrm>
          <a:prstGeom prst="rect">
            <a:avLst/>
          </a:prstGeom>
          <a:solidFill>
            <a:srgbClr val="FFC000"/>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dirty="0">
                <a:solidFill>
                  <a:srgbClr val="C00000"/>
                </a:solidFill>
              </a:rPr>
              <a:t>X</a:t>
            </a:r>
          </a:p>
          <a:p>
            <a:pPr>
              <a:defRPr/>
            </a:pPr>
            <a:r>
              <a:rPr lang="en-US" sz="2400" dirty="0"/>
              <a:t>Y</a:t>
            </a:r>
          </a:p>
        </p:txBody>
      </p:sp>
      <p:sp>
        <p:nvSpPr>
          <p:cNvPr id="8" name="TextBox 7"/>
          <p:cNvSpPr txBox="1"/>
          <p:nvPr/>
        </p:nvSpPr>
        <p:spPr>
          <a:xfrm>
            <a:off x="3589338" y="1643063"/>
            <a:ext cx="5159375" cy="1938337"/>
          </a:xfrm>
          <a:prstGeom prst="rect">
            <a:avLst/>
          </a:prstGeom>
          <a:noFill/>
        </p:spPr>
        <p:txBody>
          <a:bodyPr>
            <a:spAutoFit/>
          </a:bodyPr>
          <a:lstStyle/>
          <a:p>
            <a:pPr>
              <a:defRPr/>
            </a:pPr>
            <a:r>
              <a:rPr lang="en-US" sz="2400" i="1" u="sng" dirty="0">
                <a:latin typeface="+mn-lt"/>
              </a:rPr>
              <a:t>Example</a:t>
            </a:r>
            <a:r>
              <a:rPr lang="en-US" sz="2400" dirty="0">
                <a:latin typeface="+mn-lt"/>
              </a:rPr>
              <a:t>:  t</a:t>
            </a:r>
            <a:r>
              <a:rPr lang="en-US" sz="2400" baseline="-25000" dirty="0">
                <a:latin typeface="+mn-lt"/>
              </a:rPr>
              <a:t>0</a:t>
            </a:r>
            <a:r>
              <a:rPr lang="en-US" sz="2400" dirty="0">
                <a:latin typeface="+mn-lt"/>
              </a:rPr>
              <a:t> = </a:t>
            </a:r>
            <a:r>
              <a:rPr lang="en-US" sz="2400" dirty="0">
                <a:solidFill>
                  <a:srgbClr val="C00000"/>
                </a:solidFill>
                <a:latin typeface="+mn-lt"/>
              </a:rPr>
              <a:t>(</a:t>
            </a:r>
            <a:r>
              <a:rPr lang="en-US" sz="2400" b="1" dirty="0">
                <a:solidFill>
                  <a:srgbClr val="C00000"/>
                </a:solidFill>
                <a:latin typeface="+mn-lt"/>
              </a:rPr>
              <a:t>B,Q,X</a:t>
            </a:r>
            <a:r>
              <a:rPr lang="en-US" sz="2400" dirty="0">
                <a:solidFill>
                  <a:srgbClr val="C00000"/>
                </a:solidFill>
                <a:latin typeface="+mn-lt"/>
              </a:rPr>
              <a:t>)</a:t>
            </a:r>
            <a:r>
              <a:rPr lang="en-US" sz="2400" dirty="0">
                <a:latin typeface="+mn-lt"/>
              </a:rPr>
              <a:t>,  generates these additional test requirements :</a:t>
            </a:r>
          </a:p>
          <a:p>
            <a:pPr>
              <a:defRPr/>
            </a:pPr>
            <a:r>
              <a:rPr lang="en-US" sz="2400" dirty="0">
                <a:latin typeface="+mn-lt"/>
              </a:rPr>
              <a:t>   (B,Q,Y)</a:t>
            </a:r>
          </a:p>
          <a:p>
            <a:pPr>
              <a:defRPr/>
            </a:pPr>
            <a:r>
              <a:rPr lang="en-US" sz="2400" dirty="0">
                <a:latin typeface="+mn-lt"/>
              </a:rPr>
              <a:t>   (A,Q,X) </a:t>
            </a:r>
            <a:r>
              <a:rPr lang="en-US" sz="2400" dirty="0"/>
              <a:t>(C,Q,X)</a:t>
            </a:r>
            <a:br>
              <a:rPr lang="en-US" sz="2400" dirty="0">
                <a:latin typeface="+mn-lt"/>
              </a:rPr>
            </a:br>
            <a:r>
              <a:rPr lang="en-US" sz="2400" dirty="0">
                <a:latin typeface="+mn-lt"/>
              </a:rPr>
              <a:t>   (B,P,X)  (B,R,X)</a:t>
            </a:r>
          </a:p>
        </p:txBody>
      </p:sp>
      <p:sp>
        <p:nvSpPr>
          <p:cNvPr id="2" name="TextBox 1">
            <a:extLst>
              <a:ext uri="{FF2B5EF4-FFF2-40B4-BE49-F238E27FC236}">
                <a16:creationId xmlns:a16="http://schemas.microsoft.com/office/drawing/2014/main" id="{EE207408-2206-9A4A-9B2A-8D31121B7F03}"/>
              </a:ext>
            </a:extLst>
          </p:cNvPr>
          <p:cNvSpPr txBox="1"/>
          <p:nvPr/>
        </p:nvSpPr>
        <p:spPr>
          <a:xfrm>
            <a:off x="2322771" y="5719117"/>
            <a:ext cx="4913525" cy="523220"/>
          </a:xfrm>
          <a:prstGeom prst="rect">
            <a:avLst/>
          </a:prstGeom>
          <a:noFill/>
        </p:spPr>
        <p:txBody>
          <a:bodyPr wrap="none" rtlCol="0">
            <a:spAutoFit/>
          </a:bodyPr>
          <a:lstStyle/>
          <a:p>
            <a:r>
              <a:rPr lang="en-US" sz="2800" dirty="0"/>
              <a:t> |</a:t>
            </a:r>
            <a:r>
              <a:rPr lang="en-US" sz="2800" i="1" dirty="0"/>
              <a:t>T</a:t>
            </a:r>
            <a:r>
              <a:rPr lang="en-US" sz="2800" dirty="0"/>
              <a:t>|  =  1 +  (</a:t>
            </a:r>
            <a:r>
              <a:rPr lang="en-US" sz="2800" dirty="0">
                <a:sym typeface="Symbol" pitchFamily="18" charset="2"/>
              </a:rPr>
              <a:t></a:t>
            </a:r>
            <a:r>
              <a:rPr lang="en-US" sz="2800" i="1" dirty="0" err="1">
                <a:sym typeface="Symbol" pitchFamily="18" charset="2"/>
              </a:rPr>
              <a:t>i</a:t>
            </a:r>
            <a:r>
              <a:rPr lang="en-US" sz="2800" dirty="0">
                <a:sym typeface="Symbol" pitchFamily="18" charset="2"/>
              </a:rPr>
              <a:t> : 0</a:t>
            </a:r>
            <a:r>
              <a:rPr lang="en-US" sz="2800" i="1" dirty="0">
                <a:sym typeface="Symbol" pitchFamily="18" charset="2"/>
              </a:rPr>
              <a:t>i</a:t>
            </a:r>
            <a:r>
              <a:rPr lang="en-US" sz="2800" dirty="0">
                <a:sym typeface="Symbol" pitchFamily="18" charset="2"/>
              </a:rPr>
              <a:t>&lt;</a:t>
            </a:r>
            <a:r>
              <a:rPr lang="en-US" sz="2800" i="1" dirty="0">
                <a:sym typeface="Symbol" pitchFamily="18" charset="2"/>
              </a:rPr>
              <a:t>k</a:t>
            </a:r>
            <a:r>
              <a:rPr lang="en-US" sz="2800" dirty="0">
                <a:sym typeface="Symbol" pitchFamily="18" charset="2"/>
              </a:rPr>
              <a:t> : </a:t>
            </a:r>
            <a:r>
              <a:rPr lang="en-US" sz="2800" i="1" dirty="0">
                <a:sym typeface="Symbol" pitchFamily="18" charset="2"/>
              </a:rPr>
              <a:t>B</a:t>
            </a:r>
            <a:r>
              <a:rPr lang="en-US" sz="2800" i="1" baseline="-25000" dirty="0">
                <a:sym typeface="Symbol" pitchFamily="18" charset="2"/>
              </a:rPr>
              <a:t>i</a:t>
            </a:r>
            <a:r>
              <a:rPr lang="en-US" sz="2800" dirty="0">
                <a:sym typeface="Symbol" pitchFamily="18" charset="2"/>
              </a:rPr>
              <a:t> - 1) </a:t>
            </a:r>
            <a:endParaRPr lang="en-US" sz="2800" dirty="0"/>
          </a:p>
        </p:txBody>
      </p:sp>
    </p:spTree>
    <p:extLst>
      <p:ext uri="{BB962C8B-B14F-4D97-AF65-F5344CB8AC3E}">
        <p14:creationId xmlns:p14="http://schemas.microsoft.com/office/powerpoint/2010/main" val="1642961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t>Plan</a:t>
            </a:r>
          </a:p>
        </p:txBody>
      </p:sp>
      <p:sp>
        <p:nvSpPr>
          <p:cNvPr id="3075" name="Content Placeholder 2"/>
          <p:cNvSpPr>
            <a:spLocks noGrp="1"/>
          </p:cNvSpPr>
          <p:nvPr>
            <p:ph idx="1"/>
          </p:nvPr>
        </p:nvSpPr>
        <p:spPr/>
        <p:txBody>
          <a:bodyPr/>
          <a:lstStyle/>
          <a:p>
            <a:r>
              <a:rPr lang="en-US" dirty="0">
                <a:sym typeface="Wingdings" pitchFamily="2" charset="2"/>
              </a:rPr>
              <a:t>Partitioning based testing (A&amp;O Ch 4/2</a:t>
            </a:r>
            <a:r>
              <a:rPr lang="en-US" baseline="30000" dirty="0">
                <a:sym typeface="Wingdings" pitchFamily="2" charset="2"/>
              </a:rPr>
              <a:t>nd</a:t>
            </a:r>
            <a:r>
              <a:rPr lang="en-US" dirty="0">
                <a:sym typeface="Wingdings" pitchFamily="2" charset="2"/>
              </a:rPr>
              <a:t> Ed Ch. 6).</a:t>
            </a:r>
          </a:p>
          <a:p>
            <a:r>
              <a:rPr lang="en-US" dirty="0">
                <a:sym typeface="Wingdings" pitchFamily="2" charset="2"/>
              </a:rPr>
              <a:t>Model based testing</a:t>
            </a:r>
            <a:br>
              <a:rPr lang="en-US" dirty="0">
                <a:sym typeface="Wingdings" pitchFamily="2" charset="2"/>
              </a:rPr>
            </a:br>
            <a:br>
              <a:rPr lang="en-US" dirty="0">
                <a:sym typeface="Wingdings" pitchFamily="2" charset="2"/>
              </a:rPr>
            </a:br>
            <a:endParaRPr lang="en-US" dirty="0">
              <a:sym typeface="Wingdings" pitchFamily="2" charset="2"/>
            </a:endParaRPr>
          </a:p>
          <a:p>
            <a:endParaRPr lang="en-US" sz="2000" dirty="0">
              <a:sym typeface="Wingdings" pitchFamily="2" charset="2"/>
            </a:endParaRPr>
          </a:p>
          <a:p>
            <a:endParaRPr lang="en-US" sz="2800" dirty="0">
              <a:sym typeface="Wingdings" pitchFamily="2" charset="2"/>
            </a:endParaRPr>
          </a:p>
        </p:txBody>
      </p:sp>
      <p:sp>
        <p:nvSpPr>
          <p:cNvPr id="4" name="Slide Number Placeholder 3"/>
          <p:cNvSpPr>
            <a:spLocks noGrp="1"/>
          </p:cNvSpPr>
          <p:nvPr>
            <p:ph type="sldNum" sz="quarter" idx="12"/>
          </p:nvPr>
        </p:nvSpPr>
        <p:spPr/>
        <p:txBody>
          <a:bodyPr/>
          <a:lstStyle/>
          <a:p>
            <a:pPr>
              <a:defRPr/>
            </a:pPr>
            <a:fld id="{DE3E0057-5980-4018-9328-64817B64C593}" type="slidenum">
              <a:rPr lang="en-US" smtClean="0"/>
              <a:pPr>
                <a:defRPr/>
              </a:pPr>
              <a:t>2</a:t>
            </a:fld>
            <a:endParaRPr lang="en-US"/>
          </a:p>
        </p:txBody>
      </p:sp>
      <p:sp>
        <p:nvSpPr>
          <p:cNvPr id="2" name="TextBox 1"/>
          <p:cNvSpPr txBox="1"/>
          <p:nvPr/>
        </p:nvSpPr>
        <p:spPr>
          <a:xfrm>
            <a:off x="-3667432" y="1120877"/>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11A9AED8-1EE3-9B4D-8468-65899792515E}"/>
              </a:ext>
            </a:extLst>
          </p:cNvPr>
          <p:cNvSpPr txBox="1"/>
          <p:nvPr/>
        </p:nvSpPr>
        <p:spPr>
          <a:xfrm>
            <a:off x="390364" y="4540468"/>
            <a:ext cx="8430108" cy="1600438"/>
          </a:xfrm>
          <a:prstGeom prst="rect">
            <a:avLst/>
          </a:prstGeom>
          <a:noFill/>
        </p:spPr>
        <p:txBody>
          <a:bodyPr wrap="square" rtlCol="0">
            <a:spAutoFit/>
          </a:bodyPr>
          <a:lstStyle/>
          <a:p>
            <a:pPr algn="just"/>
            <a:r>
              <a:rPr lang="en-US" sz="1400" b="1" dirty="0">
                <a:sym typeface="Wingdings" pitchFamily="2" charset="2"/>
              </a:rPr>
              <a:t>Note: </a:t>
            </a:r>
            <a:r>
              <a:rPr lang="en-US" sz="1400" dirty="0">
                <a:sym typeface="Wingdings" pitchFamily="2" charset="2"/>
              </a:rPr>
              <a:t>black box testing is an important concept. For example, system level testing is often done in a black box setup. In this lecture we will discuss two important techniques that are commonly used in such a setup. The first one, partition based testing, is discussed in length in A&amp;O. However, the second one, model based testing (MBT), is only lightly touched in A&amp;O. This lecture will introduce you to some basic concepts of MBT. For a more practical exposition on MBT you can look at e.g. Practical Model-Based Testing by </a:t>
            </a:r>
            <a:r>
              <a:rPr lang="en-US" sz="1400" dirty="0" err="1">
                <a:sym typeface="Wingdings" pitchFamily="2" charset="2"/>
              </a:rPr>
              <a:t>Utting</a:t>
            </a:r>
            <a:r>
              <a:rPr lang="en-US" sz="1400" dirty="0">
                <a:sym typeface="Wingdings" pitchFamily="2" charset="2"/>
              </a:rPr>
              <a:t> - </a:t>
            </a:r>
            <a:r>
              <a:rPr lang="en-US" sz="1400" dirty="0" err="1">
                <a:sym typeface="Wingdings" pitchFamily="2" charset="2"/>
              </a:rPr>
              <a:t>Lageard</a:t>
            </a:r>
            <a:r>
              <a:rPr lang="en-US" sz="1400" dirty="0">
                <a:sym typeface="Wingdings" pitchFamily="2" charset="2"/>
              </a:rPr>
              <a:t> (UU students can access it for free from </a:t>
            </a:r>
            <a:r>
              <a:rPr lang="en-US" sz="1400" dirty="0" err="1">
                <a:sym typeface="Wingdings" pitchFamily="2" charset="2"/>
              </a:rPr>
              <a:t>Scienc</a:t>
            </a:r>
            <a:r>
              <a:rPr lang="en-US" sz="1400" dirty="0">
                <a:sym typeface="Wingdings" pitchFamily="2" charset="2"/>
              </a:rPr>
              <a:t> Direct, </a:t>
            </a:r>
            <a:r>
              <a:rPr lang="en-US" sz="1400" dirty="0">
                <a:sym typeface="Wingdings" pitchFamily="2" charset="2"/>
                <a:hlinkClick r:id="rId2"/>
              </a:rPr>
              <a:t>https://www.sciencedirect.com/science/book/9780123725011</a:t>
            </a:r>
            <a:r>
              <a:rPr lang="en-US" sz="1400" dirty="0">
                <a:sym typeface="Wingdings" pitchFamily="2" charset="2"/>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a:t>Consider again</a:t>
            </a:r>
          </a:p>
        </p:txBody>
      </p:sp>
      <p:sp>
        <p:nvSpPr>
          <p:cNvPr id="4" name="Slide Number Placeholder 3"/>
          <p:cNvSpPr>
            <a:spLocks noGrp="1"/>
          </p:cNvSpPr>
          <p:nvPr>
            <p:ph type="sldNum" sz="quarter" idx="12"/>
          </p:nvPr>
        </p:nvSpPr>
        <p:spPr/>
        <p:txBody>
          <a:bodyPr/>
          <a:lstStyle/>
          <a:p>
            <a:pPr>
              <a:defRPr/>
            </a:pPr>
            <a:fld id="{635CDF90-1DC1-4B94-9FDB-BB852EAC3170}" type="slidenum">
              <a:rPr lang="en-US" smtClean="0"/>
              <a:pPr>
                <a:defRPr/>
              </a:pPr>
              <a:t>20</a:t>
            </a:fld>
            <a:endParaRPr lang="en-US"/>
          </a:p>
        </p:txBody>
      </p:sp>
      <p:sp>
        <p:nvSpPr>
          <p:cNvPr id="5" name="TextBox 4"/>
          <p:cNvSpPr txBox="1"/>
          <p:nvPr/>
        </p:nvSpPr>
        <p:spPr>
          <a:xfrm>
            <a:off x="1000125" y="1785938"/>
            <a:ext cx="362600" cy="1200329"/>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dirty="0"/>
              <a:t>A</a:t>
            </a:r>
          </a:p>
          <a:p>
            <a:pPr>
              <a:defRPr/>
            </a:pPr>
            <a:r>
              <a:rPr lang="en-US" sz="2400" dirty="0"/>
              <a:t>B</a:t>
            </a:r>
          </a:p>
          <a:p>
            <a:pPr>
              <a:defRPr/>
            </a:pPr>
            <a:r>
              <a:rPr lang="en-US" sz="2400" dirty="0"/>
              <a:t>C</a:t>
            </a:r>
          </a:p>
        </p:txBody>
      </p:sp>
      <p:sp>
        <p:nvSpPr>
          <p:cNvPr id="6" name="TextBox 5"/>
          <p:cNvSpPr txBox="1"/>
          <p:nvPr/>
        </p:nvSpPr>
        <p:spPr>
          <a:xfrm>
            <a:off x="1643063" y="1785938"/>
            <a:ext cx="391454" cy="1200329"/>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dirty="0"/>
              <a:t>P</a:t>
            </a:r>
          </a:p>
          <a:p>
            <a:pPr>
              <a:defRPr/>
            </a:pPr>
            <a:r>
              <a:rPr lang="en-US" sz="2400" dirty="0"/>
              <a:t>Q</a:t>
            </a:r>
          </a:p>
          <a:p>
            <a:pPr>
              <a:defRPr/>
            </a:pPr>
            <a:r>
              <a:rPr lang="en-US" sz="2400" dirty="0"/>
              <a:t>R</a:t>
            </a:r>
          </a:p>
        </p:txBody>
      </p:sp>
      <p:sp>
        <p:nvSpPr>
          <p:cNvPr id="7" name="TextBox 6"/>
          <p:cNvSpPr txBox="1"/>
          <p:nvPr/>
        </p:nvSpPr>
        <p:spPr>
          <a:xfrm>
            <a:off x="2286000" y="1785938"/>
            <a:ext cx="344966" cy="830997"/>
          </a:xfrm>
          <a:prstGeom prst="rect">
            <a:avLst/>
          </a:prstGeom>
          <a:solidFill>
            <a:srgbClr val="FFC000"/>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dirty="0"/>
              <a:t>X</a:t>
            </a:r>
          </a:p>
          <a:p>
            <a:pPr>
              <a:defRPr/>
            </a:pPr>
            <a:r>
              <a:rPr lang="en-US" sz="2400" dirty="0"/>
              <a:t>Y</a:t>
            </a:r>
          </a:p>
        </p:txBody>
      </p:sp>
      <p:sp>
        <p:nvSpPr>
          <p:cNvPr id="8" name="TextBox 7"/>
          <p:cNvSpPr txBox="1"/>
          <p:nvPr/>
        </p:nvSpPr>
        <p:spPr>
          <a:xfrm>
            <a:off x="3203848" y="1647439"/>
            <a:ext cx="5688632" cy="2246769"/>
          </a:xfrm>
          <a:prstGeom prst="rect">
            <a:avLst/>
          </a:prstGeom>
          <a:noFill/>
        </p:spPr>
        <p:txBody>
          <a:bodyPr wrap="square">
            <a:spAutoFit/>
          </a:bodyPr>
          <a:lstStyle/>
          <a:p>
            <a:pPr>
              <a:defRPr/>
            </a:pPr>
            <a:r>
              <a:rPr lang="en-US" sz="2800" dirty="0">
                <a:latin typeface="+mn-lt"/>
              </a:rPr>
              <a:t>Base test t</a:t>
            </a:r>
            <a:r>
              <a:rPr lang="en-US" sz="2800" baseline="-25000" dirty="0">
                <a:latin typeface="+mn-lt"/>
              </a:rPr>
              <a:t>0</a:t>
            </a:r>
            <a:r>
              <a:rPr lang="en-US" sz="2800" dirty="0">
                <a:latin typeface="+mn-lt"/>
              </a:rPr>
              <a:t> = (</a:t>
            </a:r>
            <a:r>
              <a:rPr lang="en-US" sz="2800" b="1" dirty="0">
                <a:latin typeface="+mn-lt"/>
              </a:rPr>
              <a:t>B,Q,X</a:t>
            </a:r>
            <a:r>
              <a:rPr lang="en-US" sz="2800" dirty="0">
                <a:latin typeface="+mn-lt"/>
              </a:rPr>
              <a:t>),  and these additional test, giving full BCC:</a:t>
            </a:r>
          </a:p>
          <a:p>
            <a:pPr>
              <a:defRPr/>
            </a:pPr>
            <a:r>
              <a:rPr lang="en-US" sz="2800" dirty="0">
                <a:latin typeface="+mn-lt"/>
              </a:rPr>
              <a:t>   (B,Q,Y)</a:t>
            </a:r>
          </a:p>
          <a:p>
            <a:pPr>
              <a:defRPr/>
            </a:pPr>
            <a:r>
              <a:rPr lang="en-US" sz="2800" dirty="0">
                <a:latin typeface="+mn-lt"/>
              </a:rPr>
              <a:t>   (A,Q,X) </a:t>
            </a:r>
            <a:r>
              <a:rPr lang="en-US" sz="2800" dirty="0"/>
              <a:t>(C,Q,X)</a:t>
            </a:r>
            <a:br>
              <a:rPr lang="en-US" sz="2800" dirty="0">
                <a:latin typeface="+mn-lt"/>
              </a:rPr>
            </a:br>
            <a:r>
              <a:rPr lang="en-US" sz="2800" dirty="0">
                <a:latin typeface="+mn-lt"/>
              </a:rPr>
              <a:t>   (B,P,X)  (B,R,X)</a:t>
            </a:r>
          </a:p>
        </p:txBody>
      </p:sp>
      <p:sp>
        <p:nvSpPr>
          <p:cNvPr id="11" name="TextBox 10">
            <a:extLst>
              <a:ext uri="{FF2B5EF4-FFF2-40B4-BE49-F238E27FC236}">
                <a16:creationId xmlns:a16="http://schemas.microsoft.com/office/drawing/2014/main" id="{3C2AA4ED-0B05-794E-819B-F2A2EBC401BF}"/>
              </a:ext>
            </a:extLst>
          </p:cNvPr>
          <p:cNvSpPr txBox="1"/>
          <p:nvPr/>
        </p:nvSpPr>
        <p:spPr>
          <a:xfrm>
            <a:off x="683568" y="4599870"/>
            <a:ext cx="8208911" cy="1384995"/>
          </a:xfrm>
          <a:prstGeom prst="rect">
            <a:avLst/>
          </a:prstGeom>
          <a:noFill/>
        </p:spPr>
        <p:txBody>
          <a:bodyPr wrap="square" rtlCol="0">
            <a:spAutoFit/>
          </a:bodyPr>
          <a:lstStyle/>
          <a:p>
            <a:pPr marL="457200" indent="-457200">
              <a:buFont typeface="Arial" panose="020B0604020202020204" pitchFamily="34" charset="0"/>
              <a:buChar char="•"/>
            </a:pPr>
            <a:r>
              <a:rPr lang="en-US" sz="2800" dirty="0"/>
              <a:t>What if we also need to insist on testing out all combinations of (C,P,-) ?</a:t>
            </a:r>
          </a:p>
          <a:p>
            <a:pPr marL="457200" indent="-457200">
              <a:buFont typeface="Arial" panose="020B0604020202020204" pitchFamily="34" charset="0"/>
              <a:buChar char="•"/>
            </a:pPr>
            <a:r>
              <a:rPr lang="en-US" sz="2800" dirty="0"/>
              <a:t>Proposal: use multiple “base tests”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a:t>MBCC</a:t>
            </a:r>
          </a:p>
        </p:txBody>
      </p:sp>
      <p:sp>
        <p:nvSpPr>
          <p:cNvPr id="4" name="Slide Number Placeholder 3"/>
          <p:cNvSpPr>
            <a:spLocks noGrp="1"/>
          </p:cNvSpPr>
          <p:nvPr>
            <p:ph type="sldNum" sz="quarter" idx="12"/>
          </p:nvPr>
        </p:nvSpPr>
        <p:spPr/>
        <p:txBody>
          <a:bodyPr/>
          <a:lstStyle/>
          <a:p>
            <a:pPr>
              <a:defRPr/>
            </a:pPr>
            <a:fld id="{635CDF90-1DC1-4B94-9FDB-BB852EAC3170}" type="slidenum">
              <a:rPr lang="en-US" smtClean="0"/>
              <a:pPr>
                <a:defRPr/>
              </a:pPr>
              <a:t>21</a:t>
            </a:fld>
            <a:endParaRPr lang="en-US"/>
          </a:p>
        </p:txBody>
      </p:sp>
      <p:sp>
        <p:nvSpPr>
          <p:cNvPr id="5" name="TextBox 4"/>
          <p:cNvSpPr txBox="1"/>
          <p:nvPr/>
        </p:nvSpPr>
        <p:spPr>
          <a:xfrm>
            <a:off x="1000125" y="1785938"/>
            <a:ext cx="362600" cy="1200329"/>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dirty="0"/>
              <a:t>A</a:t>
            </a:r>
          </a:p>
          <a:p>
            <a:pPr>
              <a:defRPr/>
            </a:pPr>
            <a:r>
              <a:rPr lang="en-US" sz="2400" b="1" dirty="0">
                <a:solidFill>
                  <a:srgbClr val="C00000"/>
                </a:solidFill>
              </a:rPr>
              <a:t>B</a:t>
            </a:r>
          </a:p>
          <a:p>
            <a:pPr>
              <a:defRPr/>
            </a:pPr>
            <a:r>
              <a:rPr lang="en-US" sz="2400" b="1" dirty="0">
                <a:solidFill>
                  <a:srgbClr val="C00000"/>
                </a:solidFill>
              </a:rPr>
              <a:t>C</a:t>
            </a:r>
          </a:p>
        </p:txBody>
      </p:sp>
      <p:sp>
        <p:nvSpPr>
          <p:cNvPr id="6" name="TextBox 5"/>
          <p:cNvSpPr txBox="1"/>
          <p:nvPr/>
        </p:nvSpPr>
        <p:spPr>
          <a:xfrm>
            <a:off x="1643063" y="1785938"/>
            <a:ext cx="396262" cy="1200329"/>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b="1" dirty="0">
                <a:solidFill>
                  <a:srgbClr val="C00000"/>
                </a:solidFill>
              </a:rPr>
              <a:t>P</a:t>
            </a:r>
          </a:p>
          <a:p>
            <a:pPr>
              <a:defRPr/>
            </a:pPr>
            <a:r>
              <a:rPr lang="en-US" sz="2400" b="1" dirty="0">
                <a:solidFill>
                  <a:srgbClr val="C00000"/>
                </a:solidFill>
              </a:rPr>
              <a:t>Q</a:t>
            </a:r>
          </a:p>
          <a:p>
            <a:pPr>
              <a:defRPr/>
            </a:pPr>
            <a:r>
              <a:rPr lang="en-US" sz="2400" dirty="0"/>
              <a:t>R</a:t>
            </a:r>
          </a:p>
        </p:txBody>
      </p:sp>
      <p:sp>
        <p:nvSpPr>
          <p:cNvPr id="7" name="TextBox 6"/>
          <p:cNvSpPr txBox="1"/>
          <p:nvPr/>
        </p:nvSpPr>
        <p:spPr>
          <a:xfrm>
            <a:off x="2286000" y="1785938"/>
            <a:ext cx="354584" cy="830997"/>
          </a:xfrm>
          <a:prstGeom prst="rect">
            <a:avLst/>
          </a:prstGeom>
          <a:solidFill>
            <a:srgbClr val="FFC000"/>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b="1" dirty="0">
                <a:solidFill>
                  <a:srgbClr val="C00000"/>
                </a:solidFill>
              </a:rPr>
              <a:t>X</a:t>
            </a:r>
          </a:p>
          <a:p>
            <a:pPr>
              <a:defRPr/>
            </a:pPr>
            <a:r>
              <a:rPr lang="en-US" sz="2400" dirty="0">
                <a:solidFill>
                  <a:schemeClr val="tx1"/>
                </a:solidFill>
              </a:rPr>
              <a:t>Y</a:t>
            </a:r>
          </a:p>
        </p:txBody>
      </p:sp>
      <p:sp>
        <p:nvSpPr>
          <p:cNvPr id="8" name="TextBox 7"/>
          <p:cNvSpPr txBox="1"/>
          <p:nvPr/>
        </p:nvSpPr>
        <p:spPr>
          <a:xfrm>
            <a:off x="3059832" y="1647439"/>
            <a:ext cx="5832648" cy="3416320"/>
          </a:xfrm>
          <a:prstGeom prst="rect">
            <a:avLst/>
          </a:prstGeom>
          <a:noFill/>
        </p:spPr>
        <p:txBody>
          <a:bodyPr wrap="square">
            <a:spAutoFit/>
          </a:bodyPr>
          <a:lstStyle/>
          <a:p>
            <a:pPr>
              <a:defRPr/>
            </a:pPr>
            <a:r>
              <a:rPr lang="en-US" sz="2400" dirty="0">
                <a:latin typeface="+mn-lt"/>
              </a:rPr>
              <a:t>Decide the “base blocks”: (red)</a:t>
            </a:r>
          </a:p>
          <a:p>
            <a:pPr>
              <a:defRPr/>
            </a:pPr>
            <a:r>
              <a:rPr lang="en-US" sz="2400" dirty="0">
                <a:latin typeface="+mn-lt"/>
              </a:rPr>
              <a:t>Choose one or more base tests. They can only use base blocks. E.g.:</a:t>
            </a:r>
            <a:br>
              <a:rPr lang="en-US" sz="2400" dirty="0">
                <a:latin typeface="+mn-lt"/>
              </a:rPr>
            </a:br>
            <a:endParaRPr lang="en-US" sz="2400" dirty="0">
              <a:latin typeface="+mn-lt"/>
            </a:endParaRPr>
          </a:p>
          <a:p>
            <a:pPr>
              <a:defRPr/>
            </a:pPr>
            <a:r>
              <a:rPr lang="en-US" sz="2400" dirty="0">
                <a:latin typeface="+mn-lt"/>
              </a:rPr>
              <a:t>   base test t</a:t>
            </a:r>
            <a:r>
              <a:rPr lang="en-US" sz="2400" baseline="-25000" dirty="0">
                <a:latin typeface="+mn-lt"/>
              </a:rPr>
              <a:t>0</a:t>
            </a:r>
            <a:r>
              <a:rPr lang="en-US" sz="2400" dirty="0">
                <a:latin typeface="+mn-lt"/>
              </a:rPr>
              <a:t> = </a:t>
            </a:r>
            <a:r>
              <a:rPr lang="en-US" sz="2400" dirty="0">
                <a:solidFill>
                  <a:srgbClr val="C00000"/>
                </a:solidFill>
                <a:latin typeface="+mn-lt"/>
              </a:rPr>
              <a:t>(</a:t>
            </a:r>
            <a:r>
              <a:rPr lang="en-US" sz="2400" b="1" dirty="0">
                <a:solidFill>
                  <a:srgbClr val="C00000"/>
                </a:solidFill>
                <a:latin typeface="+mn-lt"/>
              </a:rPr>
              <a:t>B,Q,X</a:t>
            </a:r>
            <a:r>
              <a:rPr lang="en-US" sz="2400" dirty="0">
                <a:solidFill>
                  <a:srgbClr val="C00000"/>
                </a:solidFill>
                <a:latin typeface="+mn-lt"/>
              </a:rPr>
              <a:t>)</a:t>
            </a:r>
            <a:br>
              <a:rPr lang="en-US" sz="2400" dirty="0">
                <a:latin typeface="+mn-lt"/>
              </a:rPr>
            </a:br>
            <a:r>
              <a:rPr lang="en-US" sz="2400" dirty="0">
                <a:latin typeface="+mn-lt"/>
              </a:rPr>
              <a:t>   base test t</a:t>
            </a:r>
            <a:r>
              <a:rPr lang="en-US" sz="2400" baseline="-25000" dirty="0">
                <a:latin typeface="+mn-lt"/>
              </a:rPr>
              <a:t>1</a:t>
            </a:r>
            <a:r>
              <a:rPr lang="en-US" sz="2400" dirty="0">
                <a:latin typeface="+mn-lt"/>
              </a:rPr>
              <a:t> = </a:t>
            </a:r>
            <a:r>
              <a:rPr lang="en-US" sz="2400" dirty="0">
                <a:solidFill>
                  <a:srgbClr val="C00000"/>
                </a:solidFill>
                <a:latin typeface="+mn-lt"/>
              </a:rPr>
              <a:t>(</a:t>
            </a:r>
            <a:r>
              <a:rPr lang="en-US" sz="2400" b="1" dirty="0">
                <a:solidFill>
                  <a:srgbClr val="C00000"/>
                </a:solidFill>
                <a:latin typeface="+mn-lt"/>
              </a:rPr>
              <a:t>C,P,X</a:t>
            </a:r>
            <a:r>
              <a:rPr lang="en-US" sz="2400" dirty="0">
                <a:solidFill>
                  <a:srgbClr val="C00000"/>
                </a:solidFill>
                <a:latin typeface="+mn-lt"/>
              </a:rPr>
              <a:t>)</a:t>
            </a:r>
            <a:br>
              <a:rPr lang="en-US" sz="2400" dirty="0">
                <a:latin typeface="+mn-lt"/>
              </a:rPr>
            </a:br>
            <a:br>
              <a:rPr lang="en-US" sz="2400" dirty="0">
                <a:latin typeface="+mn-lt"/>
              </a:rPr>
            </a:br>
            <a:br>
              <a:rPr lang="en-US" sz="2400" dirty="0">
                <a:latin typeface="+mn-lt"/>
              </a:rPr>
            </a:br>
            <a:endParaRPr lang="en-US" sz="2400" dirty="0">
              <a:latin typeface="+mn-lt"/>
            </a:endParaRPr>
          </a:p>
        </p:txBody>
      </p:sp>
      <p:sp>
        <p:nvSpPr>
          <p:cNvPr id="12" name="Content Placeholder 2">
            <a:extLst>
              <a:ext uri="{FF2B5EF4-FFF2-40B4-BE49-F238E27FC236}">
                <a16:creationId xmlns:a16="http://schemas.microsoft.com/office/drawing/2014/main" id="{244B5139-2AD5-7742-8D94-579B2C2F1E25}"/>
              </a:ext>
            </a:extLst>
          </p:cNvPr>
          <p:cNvSpPr>
            <a:spLocks noGrp="1"/>
          </p:cNvSpPr>
          <p:nvPr>
            <p:ph idx="1"/>
          </p:nvPr>
        </p:nvSpPr>
        <p:spPr>
          <a:xfrm>
            <a:off x="453084" y="4077072"/>
            <a:ext cx="8229600" cy="2197100"/>
          </a:xfrm>
        </p:spPr>
        <p:txBody>
          <a:bodyPr/>
          <a:lstStyle/>
          <a:p>
            <a:pPr marL="0" indent="0">
              <a:buNone/>
            </a:pPr>
            <a:r>
              <a:rPr lang="en-US" sz="2400" dirty="0"/>
              <a:t>(C4.28/2</a:t>
            </a:r>
            <a:r>
              <a:rPr lang="en-US" sz="2400" baseline="30000" dirty="0"/>
              <a:t>nd</a:t>
            </a:r>
            <a:r>
              <a:rPr lang="en-US" sz="2400" dirty="0"/>
              <a:t> Ed. C6.6, </a:t>
            </a:r>
            <a:r>
              <a:rPr lang="en-US" sz="2400" b="1" dirty="0">
                <a:solidFill>
                  <a:srgbClr val="0070C0"/>
                </a:solidFill>
              </a:rPr>
              <a:t>Multiple Base Choices</a:t>
            </a:r>
            <a:r>
              <a:rPr lang="en-US" sz="2400" dirty="0"/>
              <a:t> coverage). For each characteristic we decide at least one </a:t>
            </a:r>
            <a:r>
              <a:rPr lang="en-US" sz="2400" i="1" dirty="0"/>
              <a:t>base block</a:t>
            </a:r>
            <a:r>
              <a:rPr lang="en-US" sz="2400" dirty="0"/>
              <a:t>. Then decide a </a:t>
            </a:r>
            <a:r>
              <a:rPr lang="en-US" sz="2400" i="1" dirty="0"/>
              <a:t>set</a:t>
            </a:r>
            <a:r>
              <a:rPr lang="en-US" sz="2400" dirty="0"/>
              <a:t> of base tests; each only include base blocks. For each base test, generate more tests by each time removing one base block, and forming combinations with </a:t>
            </a:r>
            <a:r>
              <a:rPr lang="en-US" sz="2400" i="1" dirty="0"/>
              <a:t>remaining</a:t>
            </a:r>
            <a:r>
              <a:rPr lang="en-US" sz="2400" dirty="0"/>
              <a:t> </a:t>
            </a:r>
            <a:r>
              <a:rPr lang="en-US" sz="2400" i="1" dirty="0"/>
              <a:t>non-base</a:t>
            </a:r>
            <a:r>
              <a:rPr lang="en-US" sz="2400" dirty="0"/>
              <a:t> blocks.</a:t>
            </a:r>
          </a:p>
        </p:txBody>
      </p:sp>
      <p:sp>
        <p:nvSpPr>
          <p:cNvPr id="9" name="TextBox 8">
            <a:extLst>
              <a:ext uri="{FF2B5EF4-FFF2-40B4-BE49-F238E27FC236}">
                <a16:creationId xmlns:a16="http://schemas.microsoft.com/office/drawing/2014/main" id="{0467208E-0AC6-FE40-9B18-0F9AC147983A}"/>
              </a:ext>
            </a:extLst>
          </p:cNvPr>
          <p:cNvSpPr txBox="1"/>
          <p:nvPr/>
        </p:nvSpPr>
        <p:spPr>
          <a:xfrm>
            <a:off x="1823716" y="6095127"/>
            <a:ext cx="5396029" cy="461665"/>
          </a:xfrm>
          <a:prstGeom prst="rect">
            <a:avLst/>
          </a:prstGeom>
          <a:noFill/>
        </p:spPr>
        <p:txBody>
          <a:bodyPr wrap="none" rtlCol="0">
            <a:spAutoFit/>
          </a:bodyPr>
          <a:lstStyle/>
          <a:p>
            <a:r>
              <a:rPr lang="en-US" sz="2400" dirty="0"/>
              <a:t>|</a:t>
            </a:r>
            <a:r>
              <a:rPr lang="en-US" sz="2400" i="1" dirty="0"/>
              <a:t>T</a:t>
            </a:r>
            <a:r>
              <a:rPr lang="en-US" sz="2400" dirty="0"/>
              <a:t>| </a:t>
            </a:r>
            <a:r>
              <a:rPr lang="en-US" sz="2400" i="1" dirty="0"/>
              <a:t>at most   M</a:t>
            </a:r>
            <a:r>
              <a:rPr lang="en-US" sz="2400" dirty="0"/>
              <a:t> + M*(</a:t>
            </a:r>
            <a:r>
              <a:rPr lang="en-US" sz="2400" dirty="0">
                <a:sym typeface="Symbol" pitchFamily="18" charset="2"/>
              </a:rPr>
              <a:t></a:t>
            </a:r>
            <a:r>
              <a:rPr lang="en-US" sz="2400" i="1" dirty="0" err="1">
                <a:sym typeface="Symbol" pitchFamily="18" charset="2"/>
              </a:rPr>
              <a:t>i</a:t>
            </a:r>
            <a:r>
              <a:rPr lang="en-US" sz="2400" dirty="0">
                <a:sym typeface="Symbol" pitchFamily="18" charset="2"/>
              </a:rPr>
              <a:t> : 0</a:t>
            </a:r>
            <a:r>
              <a:rPr lang="en-US" sz="2400" i="1" dirty="0">
                <a:sym typeface="Symbol" pitchFamily="18" charset="2"/>
              </a:rPr>
              <a:t>i</a:t>
            </a:r>
            <a:r>
              <a:rPr lang="en-US" sz="2400" dirty="0">
                <a:sym typeface="Symbol" pitchFamily="18" charset="2"/>
              </a:rPr>
              <a:t>&lt;</a:t>
            </a:r>
            <a:r>
              <a:rPr lang="en-US" sz="2400" i="1" dirty="0">
                <a:sym typeface="Symbol" pitchFamily="18" charset="2"/>
              </a:rPr>
              <a:t>k</a:t>
            </a:r>
            <a:r>
              <a:rPr lang="en-US" sz="2400" dirty="0">
                <a:sym typeface="Symbol" pitchFamily="18" charset="2"/>
              </a:rPr>
              <a:t> : </a:t>
            </a:r>
            <a:r>
              <a:rPr lang="en-US" sz="2400" i="1" dirty="0">
                <a:sym typeface="Symbol" pitchFamily="18" charset="2"/>
              </a:rPr>
              <a:t>B</a:t>
            </a:r>
            <a:r>
              <a:rPr lang="en-US" sz="2400" i="1" baseline="-25000" dirty="0">
                <a:sym typeface="Symbol" pitchFamily="18" charset="2"/>
              </a:rPr>
              <a:t>i</a:t>
            </a:r>
            <a:r>
              <a:rPr lang="en-US" sz="2400" dirty="0">
                <a:sym typeface="Symbol" pitchFamily="18" charset="2"/>
              </a:rPr>
              <a:t> - </a:t>
            </a:r>
            <a:r>
              <a:rPr lang="en-US" sz="2400" i="1" dirty="0">
                <a:sym typeface="Symbol" pitchFamily="18" charset="2"/>
              </a:rPr>
              <a:t>m</a:t>
            </a:r>
            <a:r>
              <a:rPr lang="en-US" sz="2400" i="1" baseline="-25000" dirty="0">
                <a:sym typeface="Symbol" pitchFamily="18" charset="2"/>
              </a:rPr>
              <a:t>i</a:t>
            </a:r>
            <a:r>
              <a:rPr lang="en-US" sz="2400" dirty="0">
                <a:sym typeface="Symbol" pitchFamily="18" charset="2"/>
              </a:rPr>
              <a:t>)</a:t>
            </a:r>
            <a:endParaRPr lang="en-US" sz="2400" dirty="0"/>
          </a:p>
        </p:txBody>
      </p:sp>
    </p:spTree>
    <p:extLst>
      <p:ext uri="{BB962C8B-B14F-4D97-AF65-F5344CB8AC3E}">
        <p14:creationId xmlns:p14="http://schemas.microsoft.com/office/powerpoint/2010/main" val="1182581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a:t>Example MBCC</a:t>
            </a:r>
          </a:p>
        </p:txBody>
      </p:sp>
      <p:sp>
        <p:nvSpPr>
          <p:cNvPr id="4" name="Slide Number Placeholder 3"/>
          <p:cNvSpPr>
            <a:spLocks noGrp="1"/>
          </p:cNvSpPr>
          <p:nvPr>
            <p:ph type="sldNum" sz="quarter" idx="12"/>
          </p:nvPr>
        </p:nvSpPr>
        <p:spPr/>
        <p:txBody>
          <a:bodyPr/>
          <a:lstStyle/>
          <a:p>
            <a:pPr>
              <a:defRPr/>
            </a:pPr>
            <a:fld id="{635CDF90-1DC1-4B94-9FDB-BB852EAC3170}" type="slidenum">
              <a:rPr lang="en-US" smtClean="0"/>
              <a:pPr>
                <a:defRPr/>
              </a:pPr>
              <a:t>22</a:t>
            </a:fld>
            <a:endParaRPr lang="en-US"/>
          </a:p>
        </p:txBody>
      </p:sp>
      <p:sp>
        <p:nvSpPr>
          <p:cNvPr id="5" name="TextBox 4"/>
          <p:cNvSpPr txBox="1"/>
          <p:nvPr/>
        </p:nvSpPr>
        <p:spPr>
          <a:xfrm>
            <a:off x="1000125" y="1785938"/>
            <a:ext cx="362600" cy="1200329"/>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dirty="0"/>
              <a:t>A</a:t>
            </a:r>
          </a:p>
          <a:p>
            <a:pPr>
              <a:defRPr/>
            </a:pPr>
            <a:r>
              <a:rPr lang="en-US" sz="2400" b="1" dirty="0">
                <a:solidFill>
                  <a:srgbClr val="C00000"/>
                </a:solidFill>
              </a:rPr>
              <a:t>B</a:t>
            </a:r>
          </a:p>
          <a:p>
            <a:pPr>
              <a:defRPr/>
            </a:pPr>
            <a:r>
              <a:rPr lang="en-US" sz="2400" b="1" dirty="0">
                <a:solidFill>
                  <a:srgbClr val="C00000"/>
                </a:solidFill>
              </a:rPr>
              <a:t>C</a:t>
            </a:r>
          </a:p>
        </p:txBody>
      </p:sp>
      <p:sp>
        <p:nvSpPr>
          <p:cNvPr id="6" name="TextBox 5"/>
          <p:cNvSpPr txBox="1"/>
          <p:nvPr/>
        </p:nvSpPr>
        <p:spPr>
          <a:xfrm>
            <a:off x="1643063" y="1785938"/>
            <a:ext cx="396262" cy="1200329"/>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b="1" dirty="0">
                <a:solidFill>
                  <a:srgbClr val="C00000"/>
                </a:solidFill>
              </a:rPr>
              <a:t>P</a:t>
            </a:r>
          </a:p>
          <a:p>
            <a:pPr>
              <a:defRPr/>
            </a:pPr>
            <a:r>
              <a:rPr lang="en-US" sz="2400" b="1" dirty="0">
                <a:solidFill>
                  <a:srgbClr val="C00000"/>
                </a:solidFill>
              </a:rPr>
              <a:t>Q</a:t>
            </a:r>
          </a:p>
          <a:p>
            <a:pPr>
              <a:defRPr/>
            </a:pPr>
            <a:r>
              <a:rPr lang="en-US" sz="2400" dirty="0"/>
              <a:t>R</a:t>
            </a:r>
          </a:p>
        </p:txBody>
      </p:sp>
      <p:sp>
        <p:nvSpPr>
          <p:cNvPr id="7" name="TextBox 6"/>
          <p:cNvSpPr txBox="1"/>
          <p:nvPr/>
        </p:nvSpPr>
        <p:spPr>
          <a:xfrm>
            <a:off x="2286000" y="1785938"/>
            <a:ext cx="354584" cy="830997"/>
          </a:xfrm>
          <a:prstGeom prst="rect">
            <a:avLst/>
          </a:prstGeom>
          <a:solidFill>
            <a:srgbClr val="FFC000"/>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b="1" dirty="0">
                <a:solidFill>
                  <a:srgbClr val="C00000"/>
                </a:solidFill>
              </a:rPr>
              <a:t>X</a:t>
            </a:r>
          </a:p>
          <a:p>
            <a:pPr>
              <a:defRPr/>
            </a:pPr>
            <a:r>
              <a:rPr lang="en-US" sz="2400" dirty="0">
                <a:solidFill>
                  <a:schemeClr val="tx1"/>
                </a:solidFill>
              </a:rPr>
              <a:t>Y</a:t>
            </a:r>
          </a:p>
        </p:txBody>
      </p:sp>
      <p:sp>
        <p:nvSpPr>
          <p:cNvPr id="8" name="TextBox 7"/>
          <p:cNvSpPr txBox="1"/>
          <p:nvPr/>
        </p:nvSpPr>
        <p:spPr>
          <a:xfrm>
            <a:off x="3059832" y="1647439"/>
            <a:ext cx="5832648" cy="2677656"/>
          </a:xfrm>
          <a:prstGeom prst="rect">
            <a:avLst/>
          </a:prstGeom>
          <a:noFill/>
        </p:spPr>
        <p:txBody>
          <a:bodyPr wrap="square">
            <a:spAutoFit/>
          </a:bodyPr>
          <a:lstStyle/>
          <a:p>
            <a:pPr>
              <a:defRPr/>
            </a:pPr>
            <a:r>
              <a:rPr lang="en-US" sz="2400" dirty="0">
                <a:latin typeface="+mn-lt"/>
              </a:rPr>
              <a:t>The base blocks are marked red. The base tests:</a:t>
            </a:r>
          </a:p>
          <a:p>
            <a:pPr>
              <a:defRPr/>
            </a:pPr>
            <a:r>
              <a:rPr lang="en-US" sz="2400" dirty="0">
                <a:latin typeface="+mn-lt"/>
              </a:rPr>
              <a:t>   base test t</a:t>
            </a:r>
            <a:r>
              <a:rPr lang="en-US" sz="2400" baseline="-25000" dirty="0">
                <a:latin typeface="+mn-lt"/>
              </a:rPr>
              <a:t>0</a:t>
            </a:r>
            <a:r>
              <a:rPr lang="en-US" sz="2400" dirty="0">
                <a:latin typeface="+mn-lt"/>
              </a:rPr>
              <a:t> = </a:t>
            </a:r>
            <a:r>
              <a:rPr lang="en-US" sz="2400" dirty="0">
                <a:solidFill>
                  <a:srgbClr val="C00000"/>
                </a:solidFill>
                <a:latin typeface="+mn-lt"/>
              </a:rPr>
              <a:t>(</a:t>
            </a:r>
            <a:r>
              <a:rPr lang="en-US" sz="2400" b="1" dirty="0">
                <a:solidFill>
                  <a:srgbClr val="C00000"/>
                </a:solidFill>
                <a:latin typeface="+mn-lt"/>
              </a:rPr>
              <a:t>B,Q,X</a:t>
            </a:r>
            <a:r>
              <a:rPr lang="en-US" sz="2400" dirty="0">
                <a:solidFill>
                  <a:srgbClr val="C00000"/>
                </a:solidFill>
                <a:latin typeface="+mn-lt"/>
              </a:rPr>
              <a:t>)</a:t>
            </a:r>
            <a:br>
              <a:rPr lang="en-US" sz="2400" dirty="0">
                <a:latin typeface="+mn-lt"/>
              </a:rPr>
            </a:br>
            <a:r>
              <a:rPr lang="en-US" sz="2400" dirty="0">
                <a:latin typeface="+mn-lt"/>
              </a:rPr>
              <a:t>   base test t</a:t>
            </a:r>
            <a:r>
              <a:rPr lang="en-US" sz="2400" baseline="-25000" dirty="0">
                <a:latin typeface="+mn-lt"/>
              </a:rPr>
              <a:t>1</a:t>
            </a:r>
            <a:r>
              <a:rPr lang="en-US" sz="2400" dirty="0">
                <a:latin typeface="+mn-lt"/>
              </a:rPr>
              <a:t> = </a:t>
            </a:r>
            <a:r>
              <a:rPr lang="en-US" sz="2400" dirty="0">
                <a:solidFill>
                  <a:srgbClr val="C00000"/>
                </a:solidFill>
                <a:latin typeface="+mn-lt"/>
              </a:rPr>
              <a:t>(</a:t>
            </a:r>
            <a:r>
              <a:rPr lang="en-US" sz="2400" b="1" dirty="0">
                <a:solidFill>
                  <a:srgbClr val="C00000"/>
                </a:solidFill>
                <a:latin typeface="+mn-lt"/>
              </a:rPr>
              <a:t>C,P,X</a:t>
            </a:r>
            <a:r>
              <a:rPr lang="en-US" sz="2400" dirty="0">
                <a:solidFill>
                  <a:srgbClr val="C00000"/>
                </a:solidFill>
                <a:latin typeface="+mn-lt"/>
              </a:rPr>
              <a:t>)</a:t>
            </a:r>
            <a:br>
              <a:rPr lang="en-US" sz="2400" dirty="0">
                <a:latin typeface="+mn-lt"/>
              </a:rPr>
            </a:br>
            <a:br>
              <a:rPr lang="en-US" sz="2400" dirty="0">
                <a:latin typeface="+mn-lt"/>
              </a:rPr>
            </a:br>
            <a:br>
              <a:rPr lang="en-US" sz="2400" dirty="0">
                <a:latin typeface="+mn-lt"/>
              </a:rPr>
            </a:br>
            <a:endParaRPr lang="en-US" sz="2400" dirty="0">
              <a:latin typeface="+mn-lt"/>
            </a:endParaRPr>
          </a:p>
        </p:txBody>
      </p:sp>
      <p:sp>
        <p:nvSpPr>
          <p:cNvPr id="12" name="Content Placeholder 2">
            <a:extLst>
              <a:ext uri="{FF2B5EF4-FFF2-40B4-BE49-F238E27FC236}">
                <a16:creationId xmlns:a16="http://schemas.microsoft.com/office/drawing/2014/main" id="{244B5139-2AD5-7742-8D94-579B2C2F1E25}"/>
              </a:ext>
            </a:extLst>
          </p:cNvPr>
          <p:cNvSpPr>
            <a:spLocks noGrp="1"/>
          </p:cNvSpPr>
          <p:nvPr>
            <p:ph idx="1"/>
          </p:nvPr>
        </p:nvSpPr>
        <p:spPr>
          <a:xfrm>
            <a:off x="453084" y="3448893"/>
            <a:ext cx="8229600" cy="2825279"/>
          </a:xfrm>
        </p:spPr>
        <p:txBody>
          <a:bodyPr/>
          <a:lstStyle/>
          <a:p>
            <a:pPr marL="0" indent="0">
              <a:buNone/>
            </a:pPr>
            <a:r>
              <a:rPr lang="en-US" sz="2400" dirty="0"/>
              <a:t>We need to add these tests to get full MBCC:</a:t>
            </a:r>
          </a:p>
          <a:p>
            <a:r>
              <a:rPr lang="en-US" sz="2400" dirty="0"/>
              <a:t>Varying t</a:t>
            </a:r>
            <a:r>
              <a:rPr lang="en-US" sz="2400" baseline="-25000" dirty="0"/>
              <a:t>0</a:t>
            </a:r>
            <a:r>
              <a:rPr lang="en-US" sz="2400" dirty="0"/>
              <a:t> over non-base blocks:</a:t>
            </a:r>
            <a:br>
              <a:rPr lang="en-US" sz="2400" dirty="0"/>
            </a:br>
            <a:r>
              <a:rPr lang="en-US" sz="2400" dirty="0"/>
              <a:t>	(A,Q,X), (B,R,X), (B,Q,Y)</a:t>
            </a:r>
          </a:p>
          <a:p>
            <a:r>
              <a:rPr lang="en-US" sz="2400" dirty="0"/>
              <a:t>Varying t</a:t>
            </a:r>
            <a:r>
              <a:rPr lang="en-US" sz="2400" baseline="-25000" dirty="0"/>
              <a:t>1</a:t>
            </a:r>
            <a:r>
              <a:rPr lang="en-US" sz="2400" dirty="0"/>
              <a:t> over non-base blocks:</a:t>
            </a:r>
            <a:br>
              <a:rPr lang="en-US" sz="2400" dirty="0"/>
            </a:br>
            <a:r>
              <a:rPr lang="en-US" sz="2400" dirty="0"/>
              <a:t>	(A,P,X), (C,R,X), (C,P,Y)</a:t>
            </a:r>
          </a:p>
          <a:p>
            <a:r>
              <a:rPr lang="en-US" sz="2400" dirty="0"/>
              <a:t>Remove duplicates (there are none above)</a:t>
            </a:r>
          </a:p>
          <a:p>
            <a:endParaRPr lang="en-US" sz="2400" dirty="0"/>
          </a:p>
        </p:txBody>
      </p:sp>
    </p:spTree>
    <p:extLst>
      <p:ext uri="{BB962C8B-B14F-4D97-AF65-F5344CB8AC3E}">
        <p14:creationId xmlns:p14="http://schemas.microsoft.com/office/powerpoint/2010/main" val="2469459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t>Example-2, MBCC</a:t>
            </a:r>
          </a:p>
        </p:txBody>
      </p:sp>
      <p:sp>
        <p:nvSpPr>
          <p:cNvPr id="4" name="Slide Number Placeholder 3"/>
          <p:cNvSpPr>
            <a:spLocks noGrp="1"/>
          </p:cNvSpPr>
          <p:nvPr>
            <p:ph type="sldNum" sz="quarter" idx="12"/>
          </p:nvPr>
        </p:nvSpPr>
        <p:spPr/>
        <p:txBody>
          <a:bodyPr/>
          <a:lstStyle/>
          <a:p>
            <a:pPr>
              <a:defRPr/>
            </a:pPr>
            <a:fld id="{4B245363-FC85-419B-9F70-39EDA0CA97CE}" type="slidenum">
              <a:rPr lang="en-US" smtClean="0"/>
              <a:pPr>
                <a:defRPr/>
              </a:pPr>
              <a:t>23</a:t>
            </a:fld>
            <a:endParaRPr lang="en-US"/>
          </a:p>
        </p:txBody>
      </p:sp>
      <p:sp>
        <p:nvSpPr>
          <p:cNvPr id="5" name="TextBox 4"/>
          <p:cNvSpPr txBox="1"/>
          <p:nvPr/>
        </p:nvSpPr>
        <p:spPr>
          <a:xfrm>
            <a:off x="1249363" y="1557338"/>
            <a:ext cx="369887" cy="1200150"/>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b="1" dirty="0">
                <a:solidFill>
                  <a:srgbClr val="C00000"/>
                </a:solidFill>
              </a:rPr>
              <a:t>A</a:t>
            </a:r>
          </a:p>
          <a:p>
            <a:pPr>
              <a:defRPr/>
            </a:pPr>
            <a:r>
              <a:rPr lang="en-US" sz="2400" dirty="0"/>
              <a:t>B</a:t>
            </a:r>
            <a:br>
              <a:rPr lang="en-US" sz="2400" dirty="0"/>
            </a:br>
            <a:r>
              <a:rPr lang="en-US" sz="2400" dirty="0"/>
              <a:t>C</a:t>
            </a:r>
          </a:p>
        </p:txBody>
      </p:sp>
      <p:sp>
        <p:nvSpPr>
          <p:cNvPr id="6" name="TextBox 5"/>
          <p:cNvSpPr txBox="1"/>
          <p:nvPr/>
        </p:nvSpPr>
        <p:spPr>
          <a:xfrm>
            <a:off x="2339975" y="1557338"/>
            <a:ext cx="395288" cy="1200150"/>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b="1" dirty="0">
                <a:solidFill>
                  <a:srgbClr val="C00000"/>
                </a:solidFill>
              </a:rPr>
              <a:t>P</a:t>
            </a:r>
          </a:p>
          <a:p>
            <a:pPr>
              <a:defRPr/>
            </a:pPr>
            <a:r>
              <a:rPr lang="en-US" sz="2400" dirty="0">
                <a:solidFill>
                  <a:schemeClr val="tx1"/>
                </a:solidFill>
              </a:rPr>
              <a:t>Q</a:t>
            </a:r>
            <a:br>
              <a:rPr lang="en-US" sz="2400" dirty="0"/>
            </a:br>
            <a:r>
              <a:rPr lang="en-US" sz="2400" dirty="0"/>
              <a:t>R</a:t>
            </a:r>
          </a:p>
        </p:txBody>
      </p:sp>
      <p:sp>
        <p:nvSpPr>
          <p:cNvPr id="7" name="TextBox 6"/>
          <p:cNvSpPr txBox="1"/>
          <p:nvPr/>
        </p:nvSpPr>
        <p:spPr>
          <a:xfrm>
            <a:off x="3635375" y="1557338"/>
            <a:ext cx="354013" cy="1200150"/>
          </a:xfrm>
          <a:prstGeom prst="rect">
            <a:avLst/>
          </a:prstGeom>
          <a:solidFill>
            <a:srgbClr val="FFC000"/>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b="1" dirty="0">
                <a:solidFill>
                  <a:srgbClr val="C00000"/>
                </a:solidFill>
              </a:rPr>
              <a:t>X</a:t>
            </a:r>
          </a:p>
          <a:p>
            <a:pPr>
              <a:defRPr/>
            </a:pPr>
            <a:r>
              <a:rPr lang="en-US" sz="2400" b="1" dirty="0">
                <a:solidFill>
                  <a:srgbClr val="C00000"/>
                </a:solidFill>
              </a:rPr>
              <a:t>Y</a:t>
            </a:r>
          </a:p>
          <a:p>
            <a:pPr>
              <a:defRPr/>
            </a:pPr>
            <a:r>
              <a:rPr lang="en-US" sz="2400" dirty="0"/>
              <a:t>Z</a:t>
            </a:r>
          </a:p>
        </p:txBody>
      </p:sp>
      <p:sp>
        <p:nvSpPr>
          <p:cNvPr id="8" name="TextBox 7"/>
          <p:cNvSpPr txBox="1"/>
          <p:nvPr/>
        </p:nvSpPr>
        <p:spPr>
          <a:xfrm>
            <a:off x="4427538" y="1628775"/>
            <a:ext cx="4716462" cy="1570038"/>
          </a:xfrm>
          <a:prstGeom prst="rect">
            <a:avLst/>
          </a:prstGeom>
          <a:noFill/>
        </p:spPr>
        <p:txBody>
          <a:bodyPr>
            <a:spAutoFit/>
          </a:bodyPr>
          <a:lstStyle/>
          <a:p>
            <a:pPr>
              <a:defRPr/>
            </a:pPr>
            <a:r>
              <a:rPr lang="en-US" sz="2400" b="1" i="1" dirty="0">
                <a:solidFill>
                  <a:srgbClr val="C00000"/>
                </a:solidFill>
                <a:latin typeface="+mn-lt"/>
              </a:rPr>
              <a:t>Red</a:t>
            </a:r>
            <a:r>
              <a:rPr lang="en-US" sz="2400" i="1" dirty="0">
                <a:latin typeface="+mn-lt"/>
              </a:rPr>
              <a:t> : base blocks</a:t>
            </a:r>
            <a:br>
              <a:rPr lang="en-US" sz="2400" i="1" dirty="0">
                <a:latin typeface="+mn-lt"/>
              </a:rPr>
            </a:br>
            <a:r>
              <a:rPr lang="en-US" sz="2400" i="1" dirty="0">
                <a:latin typeface="+mn-lt"/>
              </a:rPr>
              <a:t>Chosen base tests </a:t>
            </a:r>
            <a:r>
              <a:rPr lang="en-US" sz="2400" dirty="0">
                <a:latin typeface="+mn-lt"/>
              </a:rPr>
              <a:t>= </a:t>
            </a:r>
            <a:r>
              <a:rPr lang="en-US" sz="2400" dirty="0">
                <a:solidFill>
                  <a:srgbClr val="C00000"/>
                </a:solidFill>
                <a:latin typeface="+mn-lt"/>
              </a:rPr>
              <a:t>(</a:t>
            </a:r>
            <a:r>
              <a:rPr lang="en-US" sz="2400" b="1" dirty="0">
                <a:solidFill>
                  <a:srgbClr val="C00000"/>
                </a:solidFill>
                <a:latin typeface="+mn-lt"/>
              </a:rPr>
              <a:t>A,P,X</a:t>
            </a:r>
            <a:r>
              <a:rPr lang="en-US" sz="2400" dirty="0">
                <a:solidFill>
                  <a:srgbClr val="C00000"/>
                </a:solidFill>
                <a:latin typeface="+mn-lt"/>
              </a:rPr>
              <a:t>)</a:t>
            </a:r>
            <a:r>
              <a:rPr lang="en-US" sz="2400" dirty="0">
                <a:latin typeface="+mn-lt"/>
              </a:rPr>
              <a:t>,  </a:t>
            </a:r>
            <a:r>
              <a:rPr lang="en-US" sz="2400" dirty="0">
                <a:solidFill>
                  <a:srgbClr val="C00000"/>
                </a:solidFill>
                <a:latin typeface="+mn-lt"/>
              </a:rPr>
              <a:t>(</a:t>
            </a:r>
            <a:r>
              <a:rPr lang="en-US" sz="2400" b="1" dirty="0">
                <a:solidFill>
                  <a:srgbClr val="C00000"/>
                </a:solidFill>
                <a:latin typeface="+mn-lt"/>
              </a:rPr>
              <a:t>A,P,Y</a:t>
            </a:r>
            <a:r>
              <a:rPr lang="en-US" sz="2400" dirty="0">
                <a:solidFill>
                  <a:srgbClr val="C00000"/>
                </a:solidFill>
                <a:latin typeface="+mn-lt"/>
              </a:rPr>
              <a:t>)</a:t>
            </a:r>
          </a:p>
          <a:p>
            <a:pPr>
              <a:defRPr/>
            </a:pPr>
            <a:r>
              <a:rPr lang="en-US" sz="2400" dirty="0">
                <a:latin typeface="+mn-lt"/>
              </a:rPr>
              <a:t>These produce these additional test requirements:</a:t>
            </a:r>
          </a:p>
        </p:txBody>
      </p:sp>
      <p:sp>
        <p:nvSpPr>
          <p:cNvPr id="10" name="TextBox 9"/>
          <p:cNvSpPr txBox="1"/>
          <p:nvPr/>
        </p:nvSpPr>
        <p:spPr>
          <a:xfrm>
            <a:off x="4567510" y="3271838"/>
            <a:ext cx="858953" cy="1631216"/>
          </a:xfrm>
          <a:prstGeom prst="rect">
            <a:avLst/>
          </a:prstGeom>
          <a:noFill/>
          <a:ln>
            <a:solidFill>
              <a:schemeClr val="accent1"/>
            </a:solidFill>
          </a:ln>
        </p:spPr>
        <p:txBody>
          <a:bodyPr wrap="none">
            <a:spAutoFit/>
          </a:bodyPr>
          <a:lstStyle/>
          <a:p>
            <a:pPr>
              <a:defRPr/>
            </a:pPr>
            <a:r>
              <a:rPr lang="en-US" sz="2000" dirty="0">
                <a:latin typeface="+mn-lt"/>
              </a:rPr>
              <a:t>(B,</a:t>
            </a:r>
            <a:r>
              <a:rPr lang="en-US" sz="2000" b="1" dirty="0">
                <a:latin typeface="+mn-lt"/>
              </a:rPr>
              <a:t>P,X</a:t>
            </a:r>
            <a:r>
              <a:rPr lang="en-US" sz="2000" dirty="0">
                <a:latin typeface="+mn-lt"/>
              </a:rPr>
              <a:t>)</a:t>
            </a:r>
            <a:br>
              <a:rPr lang="en-US" sz="2000" dirty="0">
                <a:latin typeface="+mn-lt"/>
              </a:rPr>
            </a:br>
            <a:r>
              <a:rPr lang="en-US" sz="2000" dirty="0">
                <a:latin typeface="+mn-lt"/>
              </a:rPr>
              <a:t>(C,</a:t>
            </a:r>
            <a:r>
              <a:rPr lang="en-US" sz="2000" b="1" dirty="0">
                <a:latin typeface="+mn-lt"/>
              </a:rPr>
              <a:t>P,X</a:t>
            </a:r>
            <a:r>
              <a:rPr lang="en-US" sz="2000" dirty="0">
                <a:latin typeface="+mn-lt"/>
              </a:rPr>
              <a:t>)</a:t>
            </a:r>
            <a:br>
              <a:rPr lang="en-US" sz="2000" dirty="0">
                <a:latin typeface="+mn-lt"/>
              </a:rPr>
            </a:br>
            <a:br>
              <a:rPr lang="en-US" sz="2000" dirty="0">
                <a:latin typeface="+mn-lt"/>
              </a:rPr>
            </a:br>
            <a:r>
              <a:rPr lang="en-US" sz="2000" dirty="0">
                <a:latin typeface="+mn-lt"/>
              </a:rPr>
              <a:t>(B,</a:t>
            </a:r>
            <a:r>
              <a:rPr lang="en-US" sz="2000" b="1" dirty="0">
                <a:latin typeface="+mn-lt"/>
              </a:rPr>
              <a:t>P,Y</a:t>
            </a:r>
            <a:r>
              <a:rPr lang="en-US" sz="2000" dirty="0">
                <a:latin typeface="+mn-lt"/>
              </a:rPr>
              <a:t>)</a:t>
            </a:r>
            <a:br>
              <a:rPr lang="en-US" sz="2000" dirty="0">
                <a:latin typeface="+mn-lt"/>
              </a:rPr>
            </a:br>
            <a:r>
              <a:rPr lang="en-US" sz="2000" dirty="0">
                <a:latin typeface="+mn-lt"/>
              </a:rPr>
              <a:t>(C,</a:t>
            </a:r>
            <a:r>
              <a:rPr lang="en-US" sz="2000" b="1" dirty="0">
                <a:latin typeface="+mn-lt"/>
              </a:rPr>
              <a:t>P,Y</a:t>
            </a:r>
            <a:r>
              <a:rPr lang="en-US" sz="2000" dirty="0">
                <a:latin typeface="+mn-lt"/>
              </a:rPr>
              <a:t>)</a:t>
            </a:r>
          </a:p>
        </p:txBody>
      </p:sp>
      <p:sp>
        <p:nvSpPr>
          <p:cNvPr id="12" name="TextBox 11"/>
          <p:cNvSpPr txBox="1"/>
          <p:nvPr/>
        </p:nvSpPr>
        <p:spPr>
          <a:xfrm>
            <a:off x="5647010" y="3271838"/>
            <a:ext cx="943528" cy="1631216"/>
          </a:xfrm>
          <a:prstGeom prst="rect">
            <a:avLst/>
          </a:prstGeom>
          <a:noFill/>
          <a:ln>
            <a:solidFill>
              <a:schemeClr val="accent1"/>
            </a:solidFill>
          </a:ln>
        </p:spPr>
        <p:txBody>
          <a:bodyPr wrap="none">
            <a:spAutoFit/>
          </a:bodyPr>
          <a:lstStyle/>
          <a:p>
            <a:pPr>
              <a:defRPr/>
            </a:pPr>
            <a:r>
              <a:rPr lang="en-US" sz="2000" dirty="0">
                <a:latin typeface="+mn-lt"/>
              </a:rPr>
              <a:t>(</a:t>
            </a:r>
            <a:r>
              <a:rPr lang="en-US" sz="2000" b="1" dirty="0">
                <a:latin typeface="+mn-lt"/>
              </a:rPr>
              <a:t>A</a:t>
            </a:r>
            <a:r>
              <a:rPr lang="en-US" sz="2000" dirty="0">
                <a:latin typeface="+mn-lt"/>
              </a:rPr>
              <a:t>,Q</a:t>
            </a:r>
            <a:r>
              <a:rPr lang="en-US" sz="2000" b="1" dirty="0">
                <a:latin typeface="+mn-lt"/>
              </a:rPr>
              <a:t>,X</a:t>
            </a:r>
            <a:r>
              <a:rPr lang="en-US" sz="2000" dirty="0">
                <a:latin typeface="+mn-lt"/>
              </a:rPr>
              <a:t>)</a:t>
            </a:r>
          </a:p>
          <a:p>
            <a:pPr>
              <a:defRPr/>
            </a:pPr>
            <a:r>
              <a:rPr lang="en-US" sz="2000" dirty="0">
                <a:latin typeface="+mn-lt"/>
              </a:rPr>
              <a:t>(</a:t>
            </a:r>
            <a:r>
              <a:rPr lang="en-US" sz="2000" b="1" dirty="0">
                <a:latin typeface="+mn-lt"/>
              </a:rPr>
              <a:t>A</a:t>
            </a:r>
            <a:r>
              <a:rPr lang="en-US" sz="2000" dirty="0">
                <a:latin typeface="+mn-lt"/>
              </a:rPr>
              <a:t>,R</a:t>
            </a:r>
            <a:r>
              <a:rPr lang="en-US" sz="2000" b="1" dirty="0">
                <a:latin typeface="+mn-lt"/>
              </a:rPr>
              <a:t>,X</a:t>
            </a:r>
            <a:r>
              <a:rPr lang="en-US" sz="2000" dirty="0">
                <a:latin typeface="+mn-lt"/>
              </a:rPr>
              <a:t>)</a:t>
            </a:r>
          </a:p>
          <a:p>
            <a:pPr>
              <a:defRPr/>
            </a:pPr>
            <a:br>
              <a:rPr lang="en-US" sz="2000" dirty="0">
                <a:latin typeface="+mn-lt"/>
              </a:rPr>
            </a:br>
            <a:r>
              <a:rPr lang="en-US" sz="2000" dirty="0">
                <a:latin typeface="+mn-lt"/>
              </a:rPr>
              <a:t>(</a:t>
            </a:r>
            <a:r>
              <a:rPr lang="en-US" sz="2000" b="1" dirty="0">
                <a:latin typeface="+mn-lt"/>
              </a:rPr>
              <a:t>A</a:t>
            </a:r>
            <a:r>
              <a:rPr lang="en-US" sz="2000" dirty="0">
                <a:latin typeface="+mn-lt"/>
              </a:rPr>
              <a:t>,Q</a:t>
            </a:r>
            <a:r>
              <a:rPr lang="en-US" sz="2000" b="1" dirty="0">
                <a:latin typeface="+mn-lt"/>
              </a:rPr>
              <a:t>,Y</a:t>
            </a:r>
            <a:r>
              <a:rPr lang="en-US" sz="2000" dirty="0">
                <a:latin typeface="+mn-lt"/>
              </a:rPr>
              <a:t>)</a:t>
            </a:r>
          </a:p>
          <a:p>
            <a:pPr>
              <a:defRPr/>
            </a:pPr>
            <a:r>
              <a:rPr lang="en-US" sz="2000" dirty="0">
                <a:latin typeface="+mn-lt"/>
              </a:rPr>
              <a:t>(</a:t>
            </a:r>
            <a:r>
              <a:rPr lang="en-US" sz="2000" b="1" dirty="0">
                <a:latin typeface="+mn-lt"/>
              </a:rPr>
              <a:t>A</a:t>
            </a:r>
            <a:r>
              <a:rPr lang="en-US" sz="2000" dirty="0">
                <a:latin typeface="+mn-lt"/>
              </a:rPr>
              <a:t>,R</a:t>
            </a:r>
            <a:r>
              <a:rPr lang="en-US" sz="2000" b="1" dirty="0">
                <a:latin typeface="+mn-lt"/>
              </a:rPr>
              <a:t>,Y</a:t>
            </a:r>
            <a:r>
              <a:rPr lang="en-US" sz="2000" dirty="0">
                <a:latin typeface="+mn-lt"/>
              </a:rPr>
              <a:t>)</a:t>
            </a:r>
          </a:p>
        </p:txBody>
      </p:sp>
      <p:sp>
        <p:nvSpPr>
          <p:cNvPr id="13" name="TextBox 12"/>
          <p:cNvSpPr txBox="1"/>
          <p:nvPr/>
        </p:nvSpPr>
        <p:spPr>
          <a:xfrm>
            <a:off x="6872560" y="3271838"/>
            <a:ext cx="1938159" cy="1015663"/>
          </a:xfrm>
          <a:prstGeom prst="rect">
            <a:avLst/>
          </a:prstGeom>
          <a:noFill/>
          <a:ln>
            <a:solidFill>
              <a:schemeClr val="accent1"/>
            </a:solidFill>
          </a:ln>
        </p:spPr>
        <p:txBody>
          <a:bodyPr wrap="none">
            <a:spAutoFit/>
          </a:bodyPr>
          <a:lstStyle/>
          <a:p>
            <a:pPr>
              <a:defRPr/>
            </a:pPr>
            <a:r>
              <a:rPr lang="en-US" sz="2000" dirty="0">
                <a:latin typeface="+mn-lt"/>
              </a:rPr>
              <a:t>(</a:t>
            </a:r>
            <a:r>
              <a:rPr lang="en-US" sz="2000" b="1" dirty="0">
                <a:latin typeface="+mn-lt"/>
              </a:rPr>
              <a:t>A,P,</a:t>
            </a:r>
            <a:r>
              <a:rPr lang="en-US" sz="2000" dirty="0">
                <a:latin typeface="+mn-lt"/>
              </a:rPr>
              <a:t>Z)</a:t>
            </a:r>
          </a:p>
          <a:p>
            <a:pPr>
              <a:defRPr/>
            </a:pPr>
            <a:br>
              <a:rPr lang="en-US" sz="2000" dirty="0">
                <a:latin typeface="+mn-lt"/>
              </a:rPr>
            </a:br>
            <a:r>
              <a:rPr lang="en-US" sz="2000" dirty="0">
                <a:latin typeface="+mn-lt"/>
              </a:rPr>
              <a:t>(</a:t>
            </a:r>
            <a:r>
              <a:rPr lang="en-US" sz="2000" b="1" dirty="0">
                <a:latin typeface="+mn-lt"/>
              </a:rPr>
              <a:t>A,P,</a:t>
            </a:r>
            <a:r>
              <a:rPr lang="en-US" sz="2000" dirty="0">
                <a:latin typeface="+mn-lt"/>
              </a:rPr>
              <a:t>Z)  duplicate</a:t>
            </a:r>
          </a:p>
        </p:txBody>
      </p:sp>
      <p:sp>
        <p:nvSpPr>
          <p:cNvPr id="36876" name="TextBox 13"/>
          <p:cNvSpPr txBox="1">
            <a:spLocks noChangeArrowheads="1"/>
          </p:cNvSpPr>
          <p:nvPr/>
        </p:nvSpPr>
        <p:spPr bwMode="auto">
          <a:xfrm>
            <a:off x="457201" y="4941168"/>
            <a:ext cx="8363272" cy="1477328"/>
          </a:xfrm>
          <a:prstGeom prst="rect">
            <a:avLst/>
          </a:prstGeom>
          <a:noFill/>
          <a:ln w="9525">
            <a:noFill/>
            <a:miter lim="800000"/>
            <a:headEnd/>
            <a:tailEnd/>
          </a:ln>
        </p:spPr>
        <p:txBody>
          <a:bodyPr wrap="square">
            <a:spAutoFit/>
          </a:bodyPr>
          <a:lstStyle/>
          <a:p>
            <a:r>
              <a:rPr lang="en-US" dirty="0"/>
              <a:t> Some properties to note: </a:t>
            </a:r>
          </a:p>
          <a:p>
            <a:pPr>
              <a:buFont typeface="Arial" charset="0"/>
              <a:buChar char="•"/>
            </a:pPr>
            <a:r>
              <a:rPr lang="en-US" dirty="0"/>
              <a:t> base-blocks are not cross-combined except as in the base tests.</a:t>
            </a:r>
          </a:p>
          <a:p>
            <a:pPr>
              <a:buFont typeface="Arial" charset="0"/>
              <a:buChar char="•"/>
            </a:pPr>
            <a:r>
              <a:rPr lang="en-US" dirty="0"/>
              <a:t> non-base blocks are not cross-combined with each other.</a:t>
            </a:r>
          </a:p>
          <a:p>
            <a:pPr>
              <a:buFont typeface="Arial" charset="0"/>
              <a:buChar char="•"/>
            </a:pPr>
            <a:r>
              <a:rPr lang="en-US" dirty="0"/>
              <a:t> BCC and MBCC will also cover every pair of (base-</a:t>
            </a:r>
            <a:r>
              <a:rPr lang="en-US" dirty="0" err="1"/>
              <a:t>block,non</a:t>
            </a:r>
            <a:r>
              <a:rPr lang="en-US" dirty="0"/>
              <a:t>-base-block).</a:t>
            </a:r>
          </a:p>
          <a:p>
            <a:pPr>
              <a:buFont typeface="Arial" charset="0"/>
              <a:buChar cha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z="4000"/>
              <a:t>Overview of partition-based coverage</a:t>
            </a:r>
          </a:p>
        </p:txBody>
      </p:sp>
      <p:sp>
        <p:nvSpPr>
          <p:cNvPr id="4" name="Slide Number Placeholder 3"/>
          <p:cNvSpPr>
            <a:spLocks noGrp="1"/>
          </p:cNvSpPr>
          <p:nvPr>
            <p:ph type="sldNum" sz="quarter" idx="12"/>
          </p:nvPr>
        </p:nvSpPr>
        <p:spPr/>
        <p:txBody>
          <a:bodyPr/>
          <a:lstStyle/>
          <a:p>
            <a:pPr>
              <a:defRPr/>
            </a:pPr>
            <a:fld id="{8A3BD83C-05B8-4881-BF4B-2E797D81F1C3}" type="slidenum">
              <a:rPr lang="en-US" smtClean="0"/>
              <a:pPr>
                <a:defRPr/>
              </a:pPr>
              <a:t>24</a:t>
            </a:fld>
            <a:endParaRPr lang="en-US"/>
          </a:p>
        </p:txBody>
      </p:sp>
      <p:sp>
        <p:nvSpPr>
          <p:cNvPr id="31" name="Text Box 9"/>
          <p:cNvSpPr txBox="1">
            <a:spLocks noChangeArrowheads="1"/>
          </p:cNvSpPr>
          <p:nvPr/>
        </p:nvSpPr>
        <p:spPr bwMode="auto">
          <a:xfrm>
            <a:off x="3192463" y="5019675"/>
            <a:ext cx="1800225" cy="695325"/>
          </a:xfrm>
          <a:prstGeom prst="rect">
            <a:avLst/>
          </a:prstGeom>
          <a:solidFill>
            <a:schemeClr val="accent1">
              <a:lumMod val="60000"/>
              <a:lumOff val="40000"/>
            </a:schemeClr>
          </a:solidFill>
          <a:ln w="12700">
            <a:solidFill>
              <a:schemeClr val="tx1"/>
            </a:solidFill>
            <a:miter lim="800000"/>
            <a:headEnd type="none" w="sm" len="sm"/>
            <a:tailEnd type="none" w="sm" len="sm"/>
          </a:ln>
        </p:spPr>
        <p:txBody>
          <a:bodyPr>
            <a:spAutoFit/>
          </a:bodyPr>
          <a:lstStyle/>
          <a:p>
            <a:pPr algn="ctr">
              <a:lnSpc>
                <a:spcPct val="70000"/>
              </a:lnSpc>
              <a:spcBef>
                <a:spcPct val="50000"/>
              </a:spcBef>
              <a:defRPr/>
            </a:pPr>
            <a:r>
              <a:rPr lang="en-US" sz="2800" i="1" dirty="0">
                <a:latin typeface="+mn-lt"/>
              </a:rPr>
              <a:t>EACH CHOICE</a:t>
            </a:r>
          </a:p>
        </p:txBody>
      </p:sp>
      <p:sp>
        <p:nvSpPr>
          <p:cNvPr id="33" name="Text Box 12"/>
          <p:cNvSpPr txBox="1">
            <a:spLocks noChangeArrowheads="1"/>
          </p:cNvSpPr>
          <p:nvPr/>
        </p:nvSpPr>
        <p:spPr bwMode="auto">
          <a:xfrm>
            <a:off x="3170238" y="1873250"/>
            <a:ext cx="1800225" cy="360363"/>
          </a:xfrm>
          <a:prstGeom prst="rect">
            <a:avLst/>
          </a:prstGeom>
          <a:solidFill>
            <a:schemeClr val="accent1">
              <a:lumMod val="60000"/>
              <a:lumOff val="40000"/>
            </a:schemeClr>
          </a:solidFill>
          <a:ln w="12700">
            <a:solidFill>
              <a:schemeClr val="tx1"/>
            </a:solidFill>
            <a:miter lim="800000"/>
            <a:headEnd type="none" w="sm" len="sm"/>
            <a:tailEnd type="none" w="sm" len="sm"/>
          </a:ln>
        </p:spPr>
        <p:txBody>
          <a:bodyPr>
            <a:spAutoFit/>
          </a:bodyPr>
          <a:lstStyle/>
          <a:p>
            <a:pPr algn="ctr">
              <a:lnSpc>
                <a:spcPct val="70000"/>
              </a:lnSpc>
              <a:spcBef>
                <a:spcPct val="50000"/>
              </a:spcBef>
              <a:defRPr/>
            </a:pPr>
            <a:r>
              <a:rPr lang="en-US" sz="2800" i="1" dirty="0">
                <a:latin typeface="+mn-lt"/>
              </a:rPr>
              <a:t>ALL</a:t>
            </a:r>
          </a:p>
        </p:txBody>
      </p:sp>
      <p:sp>
        <p:nvSpPr>
          <p:cNvPr id="51" name="Text Box 20"/>
          <p:cNvSpPr txBox="1">
            <a:spLocks noChangeArrowheads="1"/>
          </p:cNvSpPr>
          <p:nvPr/>
        </p:nvSpPr>
        <p:spPr bwMode="auto">
          <a:xfrm>
            <a:off x="1120775" y="2873375"/>
            <a:ext cx="2879725" cy="360363"/>
          </a:xfrm>
          <a:prstGeom prst="rect">
            <a:avLst/>
          </a:prstGeom>
          <a:solidFill>
            <a:schemeClr val="accent1">
              <a:lumMod val="60000"/>
              <a:lumOff val="40000"/>
            </a:schemeClr>
          </a:solidFill>
          <a:ln w="12700">
            <a:solidFill>
              <a:schemeClr val="tx1"/>
            </a:solidFill>
            <a:miter lim="800000"/>
            <a:headEnd type="none" w="sm" len="sm"/>
            <a:tailEnd type="none" w="sm" len="sm"/>
          </a:ln>
        </p:spPr>
        <p:txBody>
          <a:bodyPr>
            <a:spAutoFit/>
          </a:bodyPr>
          <a:lstStyle/>
          <a:p>
            <a:pPr algn="ctr">
              <a:lnSpc>
                <a:spcPct val="70000"/>
              </a:lnSpc>
              <a:spcBef>
                <a:spcPct val="50000"/>
              </a:spcBef>
              <a:defRPr/>
            </a:pPr>
            <a:r>
              <a:rPr lang="en-US" sz="2800" i="1" dirty="0">
                <a:latin typeface="+mn-lt"/>
              </a:rPr>
              <a:t>t-Wise</a:t>
            </a:r>
          </a:p>
        </p:txBody>
      </p:sp>
      <p:sp>
        <p:nvSpPr>
          <p:cNvPr id="49" name="Text Box 23"/>
          <p:cNvSpPr txBox="1">
            <a:spLocks noChangeArrowheads="1"/>
          </p:cNvSpPr>
          <p:nvPr/>
        </p:nvSpPr>
        <p:spPr bwMode="auto">
          <a:xfrm>
            <a:off x="4457700" y="2698750"/>
            <a:ext cx="2879725" cy="720725"/>
          </a:xfrm>
          <a:prstGeom prst="rect">
            <a:avLst/>
          </a:prstGeom>
          <a:solidFill>
            <a:schemeClr val="accent6">
              <a:lumMod val="20000"/>
              <a:lumOff val="80000"/>
            </a:schemeClr>
          </a:solidFill>
          <a:ln w="12700">
            <a:solidFill>
              <a:schemeClr val="tx1"/>
            </a:solidFill>
            <a:miter lim="800000"/>
            <a:headEnd type="none" w="sm" len="sm"/>
            <a:tailEnd type="none" w="sm" len="sm"/>
          </a:ln>
        </p:spPr>
        <p:txBody>
          <a:bodyPr>
            <a:spAutoFit/>
          </a:bodyPr>
          <a:lstStyle/>
          <a:p>
            <a:pPr algn="ctr">
              <a:lnSpc>
                <a:spcPct val="70000"/>
              </a:lnSpc>
              <a:spcBef>
                <a:spcPct val="50000"/>
              </a:spcBef>
              <a:defRPr/>
            </a:pPr>
            <a:r>
              <a:rPr lang="en-US" sz="2800" i="1" dirty="0">
                <a:latin typeface="+mn-lt"/>
              </a:rPr>
              <a:t>Multiple Base Choice Coverage</a:t>
            </a:r>
          </a:p>
        </p:txBody>
      </p:sp>
      <p:sp>
        <p:nvSpPr>
          <p:cNvPr id="47" name="Text Box 29"/>
          <p:cNvSpPr txBox="1">
            <a:spLocks noChangeArrowheads="1"/>
          </p:cNvSpPr>
          <p:nvPr/>
        </p:nvSpPr>
        <p:spPr bwMode="auto">
          <a:xfrm>
            <a:off x="1120775" y="3948113"/>
            <a:ext cx="2879725" cy="360362"/>
          </a:xfrm>
          <a:prstGeom prst="rect">
            <a:avLst/>
          </a:prstGeom>
          <a:solidFill>
            <a:schemeClr val="accent1">
              <a:lumMod val="60000"/>
              <a:lumOff val="40000"/>
            </a:schemeClr>
          </a:solidFill>
          <a:ln w="12700">
            <a:solidFill>
              <a:schemeClr val="tx1"/>
            </a:solidFill>
            <a:miter lim="800000"/>
            <a:headEnd type="none" w="sm" len="sm"/>
            <a:tailEnd type="none" w="sm" len="sm"/>
          </a:ln>
        </p:spPr>
        <p:txBody>
          <a:bodyPr>
            <a:spAutoFit/>
          </a:bodyPr>
          <a:lstStyle/>
          <a:p>
            <a:pPr algn="ctr">
              <a:lnSpc>
                <a:spcPct val="70000"/>
              </a:lnSpc>
              <a:spcBef>
                <a:spcPct val="50000"/>
              </a:spcBef>
              <a:defRPr/>
            </a:pPr>
            <a:r>
              <a:rPr lang="en-US" sz="2800" i="1" dirty="0">
                <a:latin typeface="+mn-lt"/>
              </a:rPr>
              <a:t>Pair-Wise</a:t>
            </a:r>
          </a:p>
        </p:txBody>
      </p:sp>
      <p:sp>
        <p:nvSpPr>
          <p:cNvPr id="45" name="Text Box 32"/>
          <p:cNvSpPr txBox="1">
            <a:spLocks noChangeArrowheads="1"/>
          </p:cNvSpPr>
          <p:nvPr/>
        </p:nvSpPr>
        <p:spPr bwMode="auto">
          <a:xfrm>
            <a:off x="4478338" y="3733800"/>
            <a:ext cx="2879725" cy="719138"/>
          </a:xfrm>
          <a:prstGeom prst="rect">
            <a:avLst/>
          </a:prstGeom>
          <a:solidFill>
            <a:schemeClr val="accent6">
              <a:lumMod val="20000"/>
              <a:lumOff val="80000"/>
            </a:schemeClr>
          </a:solidFill>
          <a:ln w="12700">
            <a:solidFill>
              <a:schemeClr val="tx1"/>
            </a:solidFill>
            <a:miter lim="800000"/>
            <a:headEnd type="none" w="sm" len="sm"/>
            <a:tailEnd type="none" w="sm" len="sm"/>
          </a:ln>
        </p:spPr>
        <p:txBody>
          <a:bodyPr>
            <a:spAutoFit/>
          </a:bodyPr>
          <a:lstStyle/>
          <a:p>
            <a:pPr algn="ctr">
              <a:lnSpc>
                <a:spcPct val="70000"/>
              </a:lnSpc>
              <a:spcBef>
                <a:spcPct val="50000"/>
              </a:spcBef>
              <a:defRPr/>
            </a:pPr>
            <a:r>
              <a:rPr lang="en-US" sz="2800" i="1" dirty="0">
                <a:latin typeface="+mn-lt"/>
              </a:rPr>
              <a:t>Base Choice Coverage</a:t>
            </a:r>
          </a:p>
        </p:txBody>
      </p:sp>
      <p:cxnSp>
        <p:nvCxnSpPr>
          <p:cNvPr id="56" name="Elbow Connector 55"/>
          <p:cNvCxnSpPr>
            <a:stCxn id="33" idx="2"/>
            <a:endCxn id="49" idx="0"/>
          </p:cNvCxnSpPr>
          <p:nvPr/>
        </p:nvCxnSpPr>
        <p:spPr>
          <a:xfrm rot="16200000" flipH="1">
            <a:off x="4751388" y="1552575"/>
            <a:ext cx="465137" cy="1827213"/>
          </a:xfrm>
          <a:prstGeom prst="bentConnector3">
            <a:avLst>
              <a:gd name="adj1" fmla="val 50000"/>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Elbow Connector 56"/>
          <p:cNvCxnSpPr>
            <a:stCxn id="33" idx="2"/>
            <a:endCxn id="51" idx="0"/>
          </p:cNvCxnSpPr>
          <p:nvPr/>
        </p:nvCxnSpPr>
        <p:spPr>
          <a:xfrm rot="5400000">
            <a:off x="2995613" y="1798638"/>
            <a:ext cx="639762" cy="1509712"/>
          </a:xfrm>
          <a:prstGeom prst="bentConnector3">
            <a:avLst>
              <a:gd name="adj1" fmla="val 34695"/>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51" idx="2"/>
            <a:endCxn id="47" idx="0"/>
          </p:cNvCxnSpPr>
          <p:nvPr/>
        </p:nvCxnSpPr>
        <p:spPr>
          <a:xfrm rot="5400000">
            <a:off x="2202656" y="3590132"/>
            <a:ext cx="7143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49" idx="2"/>
            <a:endCxn id="45" idx="0"/>
          </p:cNvCxnSpPr>
          <p:nvPr/>
        </p:nvCxnSpPr>
        <p:spPr>
          <a:xfrm rot="16200000" flipH="1">
            <a:off x="5750719" y="3566319"/>
            <a:ext cx="314325" cy="20637"/>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Elbow Connector 66"/>
          <p:cNvCxnSpPr>
            <a:stCxn id="47" idx="2"/>
            <a:endCxn id="31" idx="0"/>
          </p:cNvCxnSpPr>
          <p:nvPr/>
        </p:nvCxnSpPr>
        <p:spPr>
          <a:xfrm rot="16200000" flipH="1">
            <a:off x="2971007" y="3898106"/>
            <a:ext cx="711200" cy="1531937"/>
          </a:xfrm>
          <a:prstGeom prst="bentConnector3">
            <a:avLst>
              <a:gd name="adj1" fmla="val 59179"/>
            </a:avLst>
          </a:prstGeom>
        </p:spPr>
        <p:style>
          <a:lnRef idx="1">
            <a:schemeClr val="accent1"/>
          </a:lnRef>
          <a:fillRef idx="0">
            <a:schemeClr val="accent1"/>
          </a:fillRef>
          <a:effectRef idx="0">
            <a:schemeClr val="accent1"/>
          </a:effectRef>
          <a:fontRef idx="minor">
            <a:schemeClr val="tx1"/>
          </a:fontRef>
        </p:style>
      </p:cxnSp>
      <p:cxnSp>
        <p:nvCxnSpPr>
          <p:cNvPr id="71" name="Elbow Connector 70"/>
          <p:cNvCxnSpPr>
            <a:stCxn id="45" idx="2"/>
            <a:endCxn id="31" idx="0"/>
          </p:cNvCxnSpPr>
          <p:nvPr/>
        </p:nvCxnSpPr>
        <p:spPr>
          <a:xfrm rot="5400000">
            <a:off x="4722019" y="3823494"/>
            <a:ext cx="566737" cy="1825625"/>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358063" y="3098773"/>
            <a:ext cx="1606425" cy="954107"/>
          </a:xfrm>
          <a:prstGeom prst="rect">
            <a:avLst/>
          </a:prstGeom>
          <a:noFill/>
        </p:spPr>
        <p:txBody>
          <a:bodyPr wrap="square" rtlCol="0">
            <a:spAutoFit/>
          </a:bodyPr>
          <a:lstStyle/>
          <a:p>
            <a:r>
              <a:rPr lang="en-US" sz="1400" dirty="0"/>
              <a:t>(if the base tests cover </a:t>
            </a:r>
            <a:r>
              <a:rPr lang="en-US" sz="1400"/>
              <a:t>all combinations of base blocks)</a:t>
            </a:r>
            <a:endParaRPr lang="en-US" sz="1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A13E0F28-3095-1D4F-8AA0-AF76AF7ED82F}"/>
              </a:ext>
            </a:extLst>
          </p:cNvPr>
          <p:cNvSpPr/>
          <p:nvPr/>
        </p:nvSpPr>
        <p:spPr>
          <a:xfrm>
            <a:off x="3545146" y="1397162"/>
            <a:ext cx="2178982" cy="1554013"/>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22" name="Title 1"/>
          <p:cNvSpPr>
            <a:spLocks noGrp="1"/>
          </p:cNvSpPr>
          <p:nvPr>
            <p:ph type="title"/>
          </p:nvPr>
        </p:nvSpPr>
        <p:spPr>
          <a:xfrm>
            <a:off x="457200" y="274638"/>
            <a:ext cx="8229600" cy="826061"/>
          </a:xfrm>
        </p:spPr>
        <p:txBody>
          <a:bodyPr/>
          <a:lstStyle/>
          <a:p>
            <a:r>
              <a:rPr lang="en-US" dirty="0"/>
              <a:t>Models are useful</a:t>
            </a:r>
          </a:p>
        </p:txBody>
      </p:sp>
      <p:sp>
        <p:nvSpPr>
          <p:cNvPr id="30723" name="Content Placeholder 19"/>
          <p:cNvSpPr>
            <a:spLocks noGrp="1"/>
          </p:cNvSpPr>
          <p:nvPr>
            <p:ph idx="1"/>
          </p:nvPr>
        </p:nvSpPr>
        <p:spPr>
          <a:xfrm>
            <a:off x="457200" y="2951176"/>
            <a:ext cx="8363272" cy="3142120"/>
          </a:xfrm>
        </p:spPr>
        <p:txBody>
          <a:bodyPr/>
          <a:lstStyle/>
          <a:p>
            <a:pPr algn="just"/>
            <a:r>
              <a:rPr lang="en-US" sz="2800" dirty="0"/>
              <a:t>A model helps us in understanding the program it models.</a:t>
            </a:r>
          </a:p>
          <a:p>
            <a:pPr algn="just"/>
            <a:r>
              <a:rPr lang="en-US" sz="2800" dirty="0"/>
              <a:t>It can be used as a specification that defines the correctness of the program.</a:t>
            </a:r>
          </a:p>
          <a:p>
            <a:pPr algn="just"/>
            <a:r>
              <a:rPr lang="en-US" sz="2800" dirty="0"/>
              <a:t>It provides guidance on how to systematically test the program (e.g. if the model is an FSM, we can try to cover all its prime paths, rather than just randomly trying different actions).</a:t>
            </a:r>
          </a:p>
        </p:txBody>
      </p:sp>
      <p:sp>
        <p:nvSpPr>
          <p:cNvPr id="3" name="Slide Number Placeholder 2"/>
          <p:cNvSpPr>
            <a:spLocks noGrp="1"/>
          </p:cNvSpPr>
          <p:nvPr>
            <p:ph type="sldNum" sz="quarter" idx="12"/>
          </p:nvPr>
        </p:nvSpPr>
        <p:spPr/>
        <p:txBody>
          <a:bodyPr/>
          <a:lstStyle/>
          <a:p>
            <a:pPr>
              <a:defRPr/>
            </a:pPr>
            <a:fld id="{108DEC81-D630-49A1-8913-A90CB3D82344}" type="slidenum">
              <a:rPr lang="en-US" smtClean="0"/>
              <a:pPr>
                <a:defRPr/>
              </a:pPr>
              <a:t>25</a:t>
            </a:fld>
            <a:endParaRPr lang="en-US"/>
          </a:p>
        </p:txBody>
      </p:sp>
      <p:sp>
        <p:nvSpPr>
          <p:cNvPr id="2" name="TextBox 1">
            <a:extLst>
              <a:ext uri="{FF2B5EF4-FFF2-40B4-BE49-F238E27FC236}">
                <a16:creationId xmlns:a16="http://schemas.microsoft.com/office/drawing/2014/main" id="{A012C67B-2270-FB4D-A96B-1FCEE05BEB68}"/>
              </a:ext>
            </a:extLst>
          </p:cNvPr>
          <p:cNvSpPr txBox="1"/>
          <p:nvPr/>
        </p:nvSpPr>
        <p:spPr>
          <a:xfrm>
            <a:off x="827584" y="1800042"/>
            <a:ext cx="2600671" cy="523220"/>
          </a:xfrm>
          <a:prstGeom prst="rect">
            <a:avLst/>
          </a:prstGeom>
          <a:noFill/>
        </p:spPr>
        <p:txBody>
          <a:bodyPr wrap="square" rtlCol="0">
            <a:spAutoFit/>
          </a:bodyPr>
          <a:lstStyle/>
          <a:p>
            <a:pPr algn="r"/>
            <a:r>
              <a:rPr lang="en-US" sz="1400" dirty="0"/>
              <a:t>A simple FSM modelling some program:</a:t>
            </a:r>
          </a:p>
        </p:txBody>
      </p:sp>
      <p:sp>
        <p:nvSpPr>
          <p:cNvPr id="37" name="Oval 36">
            <a:extLst>
              <a:ext uri="{FF2B5EF4-FFF2-40B4-BE49-F238E27FC236}">
                <a16:creationId xmlns:a16="http://schemas.microsoft.com/office/drawing/2014/main" id="{C1FA3CD0-2720-CA48-83BC-21433E1DC623}"/>
              </a:ext>
            </a:extLst>
          </p:cNvPr>
          <p:cNvSpPr/>
          <p:nvPr/>
        </p:nvSpPr>
        <p:spPr>
          <a:xfrm>
            <a:off x="3921991" y="1938016"/>
            <a:ext cx="216024" cy="21602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C8A883B1-77C2-C141-BA28-EB19473BFCDC}"/>
              </a:ext>
            </a:extLst>
          </p:cNvPr>
          <p:cNvSpPr/>
          <p:nvPr/>
        </p:nvSpPr>
        <p:spPr>
          <a:xfrm>
            <a:off x="4498055" y="2152214"/>
            <a:ext cx="216024" cy="21602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1063E755-2892-0C40-83FE-ED12543B16A9}"/>
              </a:ext>
            </a:extLst>
          </p:cNvPr>
          <p:cNvSpPr/>
          <p:nvPr/>
        </p:nvSpPr>
        <p:spPr>
          <a:xfrm>
            <a:off x="4498055" y="1684847"/>
            <a:ext cx="216024" cy="21602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Arrow Connector 39">
            <a:extLst>
              <a:ext uri="{FF2B5EF4-FFF2-40B4-BE49-F238E27FC236}">
                <a16:creationId xmlns:a16="http://schemas.microsoft.com/office/drawing/2014/main" id="{9D28A97A-F36F-9548-A4DC-CAB03084D307}"/>
              </a:ext>
            </a:extLst>
          </p:cNvPr>
          <p:cNvCxnSpPr>
            <a:stCxn id="37" idx="7"/>
            <a:endCxn id="39" idx="2"/>
          </p:cNvCxnSpPr>
          <p:nvPr/>
        </p:nvCxnSpPr>
        <p:spPr>
          <a:xfrm flipV="1">
            <a:off x="4106379" y="1792859"/>
            <a:ext cx="391676" cy="1767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1DD39E24-2185-C04E-AF16-FED953EECCE9}"/>
              </a:ext>
            </a:extLst>
          </p:cNvPr>
          <p:cNvCxnSpPr>
            <a:stCxn id="37" idx="5"/>
            <a:endCxn id="38" idx="2"/>
          </p:cNvCxnSpPr>
          <p:nvPr/>
        </p:nvCxnSpPr>
        <p:spPr>
          <a:xfrm>
            <a:off x="4106379" y="2122404"/>
            <a:ext cx="391676" cy="1378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Oval 41">
            <a:extLst>
              <a:ext uri="{FF2B5EF4-FFF2-40B4-BE49-F238E27FC236}">
                <a16:creationId xmlns:a16="http://schemas.microsoft.com/office/drawing/2014/main" id="{AF35A04D-8BDF-EE44-BCB3-24FAFEED6737}"/>
              </a:ext>
            </a:extLst>
          </p:cNvPr>
          <p:cNvSpPr/>
          <p:nvPr/>
        </p:nvSpPr>
        <p:spPr>
          <a:xfrm>
            <a:off x="5105755" y="1665231"/>
            <a:ext cx="216024" cy="21602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3DA3E98A-1910-F448-9700-26556D47ECD5}"/>
              </a:ext>
            </a:extLst>
          </p:cNvPr>
          <p:cNvSpPr/>
          <p:nvPr/>
        </p:nvSpPr>
        <p:spPr>
          <a:xfrm>
            <a:off x="5105755" y="2152214"/>
            <a:ext cx="216024" cy="21602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Arrow Connector 43">
            <a:extLst>
              <a:ext uri="{FF2B5EF4-FFF2-40B4-BE49-F238E27FC236}">
                <a16:creationId xmlns:a16="http://schemas.microsoft.com/office/drawing/2014/main" id="{103E1095-AD4E-1541-A4AB-039B8C085C7D}"/>
              </a:ext>
            </a:extLst>
          </p:cNvPr>
          <p:cNvCxnSpPr>
            <a:stCxn id="39" idx="6"/>
            <a:endCxn id="42" idx="2"/>
          </p:cNvCxnSpPr>
          <p:nvPr/>
        </p:nvCxnSpPr>
        <p:spPr>
          <a:xfrm flipV="1">
            <a:off x="4714079" y="1773243"/>
            <a:ext cx="391676" cy="196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14570B4-F3F2-394A-9FC0-0C60265BB2C2}"/>
              </a:ext>
            </a:extLst>
          </p:cNvPr>
          <p:cNvCxnSpPr>
            <a:stCxn id="38" idx="2"/>
            <a:endCxn id="43" idx="2"/>
          </p:cNvCxnSpPr>
          <p:nvPr/>
        </p:nvCxnSpPr>
        <p:spPr>
          <a:xfrm>
            <a:off x="4498055" y="2260226"/>
            <a:ext cx="6077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02EFF6AF-BFC7-D54D-A74D-0CD5E0BA3442}"/>
              </a:ext>
            </a:extLst>
          </p:cNvPr>
          <p:cNvSpPr txBox="1"/>
          <p:nvPr/>
        </p:nvSpPr>
        <p:spPr>
          <a:xfrm>
            <a:off x="4077137" y="1554187"/>
            <a:ext cx="312906" cy="369332"/>
          </a:xfrm>
          <a:prstGeom prst="rect">
            <a:avLst/>
          </a:prstGeom>
          <a:noFill/>
        </p:spPr>
        <p:txBody>
          <a:bodyPr wrap="none" rtlCol="0">
            <a:spAutoFit/>
          </a:bodyPr>
          <a:lstStyle/>
          <a:p>
            <a:r>
              <a:rPr lang="en-US" dirty="0"/>
              <a:t>a</a:t>
            </a:r>
          </a:p>
        </p:txBody>
      </p:sp>
      <p:sp>
        <p:nvSpPr>
          <p:cNvPr id="47" name="TextBox 46">
            <a:extLst>
              <a:ext uri="{FF2B5EF4-FFF2-40B4-BE49-F238E27FC236}">
                <a16:creationId xmlns:a16="http://schemas.microsoft.com/office/drawing/2014/main" id="{7147939B-44AC-1142-AFA1-D8B3FE996A5D}"/>
              </a:ext>
            </a:extLst>
          </p:cNvPr>
          <p:cNvSpPr txBox="1"/>
          <p:nvPr/>
        </p:nvSpPr>
        <p:spPr>
          <a:xfrm>
            <a:off x="4103788" y="2090004"/>
            <a:ext cx="312906" cy="369332"/>
          </a:xfrm>
          <a:prstGeom prst="rect">
            <a:avLst/>
          </a:prstGeom>
          <a:noFill/>
        </p:spPr>
        <p:txBody>
          <a:bodyPr wrap="none" rtlCol="0">
            <a:spAutoFit/>
          </a:bodyPr>
          <a:lstStyle/>
          <a:p>
            <a:r>
              <a:rPr lang="en-US"/>
              <a:t>a</a:t>
            </a:r>
          </a:p>
        </p:txBody>
      </p:sp>
      <p:sp>
        <p:nvSpPr>
          <p:cNvPr id="48" name="TextBox 47">
            <a:extLst>
              <a:ext uri="{FF2B5EF4-FFF2-40B4-BE49-F238E27FC236}">
                <a16:creationId xmlns:a16="http://schemas.microsoft.com/office/drawing/2014/main" id="{71F52901-3943-6645-89C9-3CE228B30FBA}"/>
              </a:ext>
            </a:extLst>
          </p:cNvPr>
          <p:cNvSpPr txBox="1"/>
          <p:nvPr/>
        </p:nvSpPr>
        <p:spPr>
          <a:xfrm>
            <a:off x="4900861" y="2483604"/>
            <a:ext cx="312906" cy="369332"/>
          </a:xfrm>
          <a:prstGeom prst="rect">
            <a:avLst/>
          </a:prstGeom>
          <a:noFill/>
        </p:spPr>
        <p:txBody>
          <a:bodyPr wrap="none" rtlCol="0">
            <a:spAutoFit/>
          </a:bodyPr>
          <a:lstStyle/>
          <a:p>
            <a:r>
              <a:rPr lang="en-US" dirty="0"/>
              <a:t>b</a:t>
            </a:r>
          </a:p>
        </p:txBody>
      </p:sp>
      <p:sp>
        <p:nvSpPr>
          <p:cNvPr id="49" name="TextBox 48">
            <a:extLst>
              <a:ext uri="{FF2B5EF4-FFF2-40B4-BE49-F238E27FC236}">
                <a16:creationId xmlns:a16="http://schemas.microsoft.com/office/drawing/2014/main" id="{0E7192B3-7F10-B048-BA3B-B916A7B1B84B}"/>
              </a:ext>
            </a:extLst>
          </p:cNvPr>
          <p:cNvSpPr txBox="1"/>
          <p:nvPr/>
        </p:nvSpPr>
        <p:spPr>
          <a:xfrm>
            <a:off x="4744408" y="1895301"/>
            <a:ext cx="312906" cy="369332"/>
          </a:xfrm>
          <a:prstGeom prst="rect">
            <a:avLst/>
          </a:prstGeom>
          <a:noFill/>
        </p:spPr>
        <p:txBody>
          <a:bodyPr wrap="none" rtlCol="0">
            <a:spAutoFit/>
          </a:bodyPr>
          <a:lstStyle/>
          <a:p>
            <a:r>
              <a:rPr lang="en-US" dirty="0"/>
              <a:t>q</a:t>
            </a:r>
          </a:p>
        </p:txBody>
      </p:sp>
      <p:cxnSp>
        <p:nvCxnSpPr>
          <p:cNvPr id="50" name="Curved Connector 49">
            <a:extLst>
              <a:ext uri="{FF2B5EF4-FFF2-40B4-BE49-F238E27FC236}">
                <a16:creationId xmlns:a16="http://schemas.microsoft.com/office/drawing/2014/main" id="{B7430EDD-6CF6-6F4C-BACA-F5708975CCD9}"/>
              </a:ext>
            </a:extLst>
          </p:cNvPr>
          <p:cNvCxnSpPr>
            <a:stCxn id="38" idx="6"/>
            <a:endCxn id="38" idx="3"/>
          </p:cNvCxnSpPr>
          <p:nvPr/>
        </p:nvCxnSpPr>
        <p:spPr>
          <a:xfrm flipH="1">
            <a:off x="4529691" y="2260226"/>
            <a:ext cx="184388" cy="76376"/>
          </a:xfrm>
          <a:prstGeom prst="curvedConnector4">
            <a:avLst>
              <a:gd name="adj1" fmla="val -123978"/>
              <a:gd name="adj2" fmla="val 62779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0614FD8A-C273-7549-A15E-5F44F2E7C493}"/>
              </a:ext>
            </a:extLst>
          </p:cNvPr>
          <p:cNvSpPr txBox="1"/>
          <p:nvPr/>
        </p:nvSpPr>
        <p:spPr>
          <a:xfrm>
            <a:off x="4761213" y="1400537"/>
            <a:ext cx="312906" cy="369332"/>
          </a:xfrm>
          <a:prstGeom prst="rect">
            <a:avLst/>
          </a:prstGeom>
          <a:noFill/>
        </p:spPr>
        <p:txBody>
          <a:bodyPr wrap="none" rtlCol="0">
            <a:spAutoFit/>
          </a:bodyPr>
          <a:lstStyle/>
          <a:p>
            <a:r>
              <a:rPr lang="en-US" dirty="0"/>
              <a:t>q</a:t>
            </a:r>
          </a:p>
        </p:txBody>
      </p:sp>
      <p:cxnSp>
        <p:nvCxnSpPr>
          <p:cNvPr id="52" name="Straight Arrow Connector 51">
            <a:extLst>
              <a:ext uri="{FF2B5EF4-FFF2-40B4-BE49-F238E27FC236}">
                <a16:creationId xmlns:a16="http://schemas.microsoft.com/office/drawing/2014/main" id="{902120B3-1A94-DA40-98D3-299160162837}"/>
              </a:ext>
            </a:extLst>
          </p:cNvPr>
          <p:cNvCxnSpPr/>
          <p:nvPr/>
        </p:nvCxnSpPr>
        <p:spPr>
          <a:xfrm flipV="1">
            <a:off x="3710989" y="2036220"/>
            <a:ext cx="211950" cy="98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9F55B-DD82-744F-AA1E-DDA8A758FBB9}"/>
              </a:ext>
            </a:extLst>
          </p:cNvPr>
          <p:cNvSpPr>
            <a:spLocks noGrp="1"/>
          </p:cNvSpPr>
          <p:nvPr>
            <p:ph type="title"/>
          </p:nvPr>
        </p:nvSpPr>
        <p:spPr/>
        <p:txBody>
          <a:bodyPr/>
          <a:lstStyle/>
          <a:p>
            <a:r>
              <a:rPr lang="en-US" dirty="0"/>
              <a:t>Model based testing (MBT)</a:t>
            </a:r>
          </a:p>
        </p:txBody>
      </p:sp>
      <p:sp>
        <p:nvSpPr>
          <p:cNvPr id="4" name="Content Placeholder 3">
            <a:extLst>
              <a:ext uri="{FF2B5EF4-FFF2-40B4-BE49-F238E27FC236}">
                <a16:creationId xmlns:a16="http://schemas.microsoft.com/office/drawing/2014/main" id="{FEC15E12-9F13-5248-B3BC-D0AB1DDB900E}"/>
              </a:ext>
            </a:extLst>
          </p:cNvPr>
          <p:cNvSpPr>
            <a:spLocks noGrp="1"/>
          </p:cNvSpPr>
          <p:nvPr>
            <p:ph idx="1"/>
          </p:nvPr>
        </p:nvSpPr>
        <p:spPr/>
        <p:txBody>
          <a:bodyPr/>
          <a:lstStyle/>
          <a:p>
            <a:r>
              <a:rPr lang="en-US" sz="2400" dirty="0">
                <a:highlight>
                  <a:srgbClr val="FFFF00"/>
                </a:highlight>
              </a:rPr>
              <a:t>Model-based Testing </a:t>
            </a:r>
            <a:r>
              <a:rPr lang="en-US" sz="2400" dirty="0"/>
              <a:t>(MBT) is a way to test guided by a model:</a:t>
            </a:r>
          </a:p>
          <a:p>
            <a:pPr lvl="1"/>
            <a:r>
              <a:rPr lang="en-US" sz="2400" dirty="0"/>
              <a:t>allowing you to define test requirements and coverage measure in terms of the model (</a:t>
            </a:r>
            <a:r>
              <a:rPr lang="en-US" sz="2400" dirty="0" err="1"/>
              <a:t>e.g</a:t>
            </a:r>
            <a:r>
              <a:rPr lang="en-US" sz="2400" dirty="0"/>
              <a:t> cover all transitions in the model)</a:t>
            </a:r>
          </a:p>
          <a:p>
            <a:pPr lvl="1"/>
            <a:r>
              <a:rPr lang="en-US" sz="2400" dirty="0"/>
              <a:t>you can even use the model to automatically generate tests</a:t>
            </a:r>
          </a:p>
          <a:p>
            <a:r>
              <a:rPr lang="en-US" sz="2400" dirty="0"/>
              <a:t>A popular testing technique. Applications:</a:t>
            </a:r>
          </a:p>
          <a:p>
            <a:pPr lvl="1"/>
            <a:r>
              <a:rPr lang="en-US" sz="2400" dirty="0"/>
              <a:t>Testing Web and Mobile applications</a:t>
            </a:r>
          </a:p>
          <a:p>
            <a:pPr lvl="1"/>
            <a:r>
              <a:rPr lang="en-US" sz="2400" dirty="0"/>
              <a:t>Testing communication protocols</a:t>
            </a:r>
          </a:p>
          <a:p>
            <a:pPr lvl="1"/>
            <a:r>
              <a:rPr lang="en-US" sz="2400" dirty="0"/>
              <a:t>Testing embedded systems</a:t>
            </a:r>
          </a:p>
          <a:p>
            <a:r>
              <a:rPr lang="en-US" sz="2400" dirty="0"/>
              <a:t>Typically used in a </a:t>
            </a:r>
            <a:r>
              <a:rPr lang="en-US" sz="2400" dirty="0" err="1"/>
              <a:t>blackbox</a:t>
            </a:r>
            <a:r>
              <a:rPr lang="en-US" sz="2400" dirty="0"/>
              <a:t> setup.</a:t>
            </a:r>
          </a:p>
          <a:p>
            <a:pPr marL="457200" lvl="1" indent="0">
              <a:buNone/>
            </a:pPr>
            <a:endParaRPr lang="en-US" sz="2400" dirty="0"/>
          </a:p>
        </p:txBody>
      </p:sp>
      <p:sp>
        <p:nvSpPr>
          <p:cNvPr id="3" name="Slide Number Placeholder 2">
            <a:extLst>
              <a:ext uri="{FF2B5EF4-FFF2-40B4-BE49-F238E27FC236}">
                <a16:creationId xmlns:a16="http://schemas.microsoft.com/office/drawing/2014/main" id="{0AC68C60-9C99-684A-8566-876AE56B33D2}"/>
              </a:ext>
            </a:extLst>
          </p:cNvPr>
          <p:cNvSpPr>
            <a:spLocks noGrp="1"/>
          </p:cNvSpPr>
          <p:nvPr>
            <p:ph type="sldNum" sz="quarter" idx="12"/>
          </p:nvPr>
        </p:nvSpPr>
        <p:spPr/>
        <p:txBody>
          <a:bodyPr/>
          <a:lstStyle/>
          <a:p>
            <a:pPr>
              <a:defRPr/>
            </a:pPr>
            <a:fld id="{21F090B6-7D1E-4FF3-A46A-5AEE5FF4A6A8}" type="slidenum">
              <a:rPr lang="en-US" smtClean="0"/>
              <a:pPr>
                <a:defRPr/>
              </a:pPr>
              <a:t>26</a:t>
            </a:fld>
            <a:endParaRPr lang="en-US"/>
          </a:p>
        </p:txBody>
      </p:sp>
    </p:spTree>
    <p:extLst>
      <p:ext uri="{BB962C8B-B14F-4D97-AF65-F5344CB8AC3E}">
        <p14:creationId xmlns:p14="http://schemas.microsoft.com/office/powerpoint/2010/main" val="1891320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z="2800" dirty="0"/>
              <a:t>Example: modelling the behavior of a program</a:t>
            </a:r>
          </a:p>
        </p:txBody>
      </p:sp>
      <p:sp>
        <p:nvSpPr>
          <p:cNvPr id="4" name="Content Placeholder 3">
            <a:extLst>
              <a:ext uri="{FF2B5EF4-FFF2-40B4-BE49-F238E27FC236}">
                <a16:creationId xmlns:a16="http://schemas.microsoft.com/office/drawing/2014/main" id="{A0427CDD-4D67-366D-26FD-BD349EC23537}"/>
              </a:ext>
            </a:extLst>
          </p:cNvPr>
          <p:cNvSpPr>
            <a:spLocks noGrp="1"/>
          </p:cNvSpPr>
          <p:nvPr>
            <p:ph idx="1"/>
          </p:nvPr>
        </p:nvSpPr>
        <p:spPr>
          <a:xfrm>
            <a:off x="466830" y="4403002"/>
            <a:ext cx="8229600" cy="1617043"/>
          </a:xfrm>
        </p:spPr>
        <p:txBody>
          <a:bodyPr/>
          <a:lstStyle/>
          <a:p>
            <a:r>
              <a:rPr lang="en-NL" sz="2400" dirty="0"/>
              <a:t>The behavior of a program can be modelled with </a:t>
            </a:r>
            <a:r>
              <a:rPr lang="en-US" sz="2400" dirty="0"/>
              <a:t>a </a:t>
            </a:r>
            <a:r>
              <a:rPr lang="en-US" sz="2400" dirty="0">
                <a:highlight>
                  <a:srgbClr val="FFFF00"/>
                </a:highlight>
              </a:rPr>
              <a:t>finite state machine (FSM)</a:t>
            </a:r>
            <a:r>
              <a:rPr lang="en-US" sz="2400" dirty="0"/>
              <a:t> (discussed in 2.5.2 A&amp;O, 7.5.2 2</a:t>
            </a:r>
            <a:r>
              <a:rPr lang="en-US" sz="2400" baseline="30000" dirty="0"/>
              <a:t>nd</a:t>
            </a:r>
            <a:r>
              <a:rPr lang="en-US" sz="2400" dirty="0"/>
              <a:t> ed.). Example in the next slide. Such a model is also called “behavioral model”.</a:t>
            </a:r>
          </a:p>
          <a:p>
            <a:r>
              <a:rPr lang="en-US" sz="2400" dirty="0"/>
              <a:t>We will also discuss “extended” FSM.</a:t>
            </a:r>
            <a:endParaRPr lang="en-NL" sz="2400" dirty="0"/>
          </a:p>
          <a:p>
            <a:endParaRPr lang="en-NL" sz="2400" dirty="0"/>
          </a:p>
          <a:p>
            <a:endParaRPr lang="en-NL" sz="2400" dirty="0"/>
          </a:p>
          <a:p>
            <a:endParaRPr lang="en-NL" sz="2400" dirty="0"/>
          </a:p>
        </p:txBody>
      </p:sp>
      <p:sp>
        <p:nvSpPr>
          <p:cNvPr id="3" name="Slide Number Placeholder 2"/>
          <p:cNvSpPr>
            <a:spLocks noGrp="1"/>
          </p:cNvSpPr>
          <p:nvPr>
            <p:ph type="sldNum" sz="quarter" idx="12"/>
          </p:nvPr>
        </p:nvSpPr>
        <p:spPr/>
        <p:txBody>
          <a:bodyPr/>
          <a:lstStyle/>
          <a:p>
            <a:pPr>
              <a:defRPr/>
            </a:pPr>
            <a:fld id="{8B3C1E46-FB08-4111-97FC-C1811CE0BA34}" type="slidenum">
              <a:rPr lang="en-US" smtClean="0"/>
              <a:pPr>
                <a:defRPr/>
              </a:pPr>
              <a:t>27</a:t>
            </a:fld>
            <a:endParaRPr lang="en-US"/>
          </a:p>
        </p:txBody>
      </p:sp>
      <p:sp>
        <p:nvSpPr>
          <p:cNvPr id="71" name="TextBox 70"/>
          <p:cNvSpPr txBox="1"/>
          <p:nvPr/>
        </p:nvSpPr>
        <p:spPr>
          <a:xfrm>
            <a:off x="518396" y="3428346"/>
            <a:ext cx="8116416" cy="400110"/>
          </a:xfrm>
          <a:prstGeom prst="rect">
            <a:avLst/>
          </a:prstGeom>
          <a:noFill/>
        </p:spPr>
        <p:txBody>
          <a:bodyPr wrap="square">
            <a:spAutoFit/>
          </a:bodyPr>
          <a:lstStyle/>
          <a:p>
            <a:pPr algn="just">
              <a:defRPr/>
            </a:pPr>
            <a:r>
              <a:rPr lang="en-US" sz="2000" dirty="0">
                <a:latin typeface="+mn-lt"/>
              </a:rPr>
              <a:t> </a:t>
            </a:r>
            <a:endParaRPr lang="en-US" dirty="0">
              <a:latin typeface="+mn-lt"/>
            </a:endParaRPr>
          </a:p>
        </p:txBody>
      </p:sp>
      <p:sp>
        <p:nvSpPr>
          <p:cNvPr id="2" name="TextBox 1">
            <a:extLst>
              <a:ext uri="{FF2B5EF4-FFF2-40B4-BE49-F238E27FC236}">
                <a16:creationId xmlns:a16="http://schemas.microsoft.com/office/drawing/2014/main" id="{463FFC36-4074-55C4-9F5E-A48E0E12FF11}"/>
              </a:ext>
            </a:extLst>
          </p:cNvPr>
          <p:cNvSpPr txBox="1"/>
          <p:nvPr/>
        </p:nvSpPr>
        <p:spPr>
          <a:xfrm>
            <a:off x="2843808" y="1700808"/>
            <a:ext cx="3136500" cy="2246769"/>
          </a:xfrm>
          <a:prstGeom prst="rect">
            <a:avLst/>
          </a:prstGeom>
          <a:noFill/>
          <a:ln>
            <a:solidFill>
              <a:schemeClr val="tx1"/>
            </a:solidFill>
          </a:ln>
        </p:spPr>
        <p:txBody>
          <a:bodyPr wrap="none">
            <a:spAutoFit/>
          </a:bodyPr>
          <a:lstStyle/>
          <a:p>
            <a:pPr>
              <a:defRPr/>
            </a:pPr>
            <a:r>
              <a:rPr lang="en-US" sz="2800" b="1" dirty="0">
                <a:latin typeface="+mn-lt"/>
              </a:rPr>
              <a:t>class </a:t>
            </a:r>
            <a:r>
              <a:rPr lang="en-US" sz="2800" dirty="0" err="1">
                <a:latin typeface="+mn-lt"/>
              </a:rPr>
              <a:t>ItemStore</a:t>
            </a:r>
            <a:r>
              <a:rPr lang="en-US" sz="2800" dirty="0">
                <a:latin typeface="+mn-lt"/>
              </a:rPr>
              <a:t>&lt;T&gt; {</a:t>
            </a:r>
          </a:p>
          <a:p>
            <a:pPr>
              <a:defRPr/>
            </a:pPr>
            <a:r>
              <a:rPr lang="en-US" sz="2800" i="1" dirty="0">
                <a:latin typeface="+mn-lt"/>
              </a:rPr>
              <a:t>    Store</a:t>
            </a:r>
            <a:r>
              <a:rPr lang="en-US" sz="2800" dirty="0">
                <a:latin typeface="+mn-lt"/>
              </a:rPr>
              <a:t>(T  </a:t>
            </a:r>
            <a:r>
              <a:rPr lang="en-US" sz="2800" i="1" dirty="0">
                <a:latin typeface="+mn-lt"/>
              </a:rPr>
              <a:t>x</a:t>
            </a:r>
            <a:r>
              <a:rPr lang="en-US" sz="2800" dirty="0">
                <a:latin typeface="+mn-lt"/>
              </a:rPr>
              <a:t>)</a:t>
            </a:r>
          </a:p>
          <a:p>
            <a:pPr>
              <a:defRPr/>
            </a:pPr>
            <a:r>
              <a:rPr lang="en-US" sz="2800" dirty="0">
                <a:latin typeface="+mn-lt"/>
              </a:rPr>
              <a:t>    T   </a:t>
            </a:r>
            <a:r>
              <a:rPr lang="en-US" sz="2800" i="1" dirty="0">
                <a:latin typeface="+mn-lt"/>
              </a:rPr>
              <a:t>Get</a:t>
            </a:r>
            <a:r>
              <a:rPr lang="en-US" sz="2800" dirty="0">
                <a:latin typeface="+mn-lt"/>
              </a:rPr>
              <a:t>()</a:t>
            </a:r>
            <a:br>
              <a:rPr lang="en-US" sz="2800" dirty="0">
                <a:latin typeface="+mn-lt"/>
              </a:rPr>
            </a:br>
            <a:r>
              <a:rPr lang="en-US" sz="2800" dirty="0">
                <a:latin typeface="+mn-lt"/>
              </a:rPr>
              <a:t>     int </a:t>
            </a:r>
            <a:r>
              <a:rPr lang="en-US" sz="2800" i="1" dirty="0">
                <a:latin typeface="+mn-lt"/>
              </a:rPr>
              <a:t>Size</a:t>
            </a:r>
            <a:r>
              <a:rPr lang="en-US" sz="2800" dirty="0">
                <a:latin typeface="+mn-lt"/>
              </a:rPr>
              <a:t>()</a:t>
            </a:r>
            <a:br>
              <a:rPr lang="en-US" sz="2800" dirty="0">
                <a:latin typeface="+mn-lt"/>
              </a:rPr>
            </a:br>
            <a:r>
              <a:rPr lang="en-US" sz="2800" dirty="0">
                <a:latin typeface="+mn-lt"/>
              </a:rPr>
              <a:t>}</a:t>
            </a:r>
          </a:p>
        </p:txBody>
      </p:sp>
    </p:spTree>
    <p:extLst>
      <p:ext uri="{BB962C8B-B14F-4D97-AF65-F5344CB8AC3E}">
        <p14:creationId xmlns:p14="http://schemas.microsoft.com/office/powerpoint/2010/main" val="278264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a:extLst>
              <a:ext uri="{FF2B5EF4-FFF2-40B4-BE49-F238E27FC236}">
                <a16:creationId xmlns:a16="http://schemas.microsoft.com/office/drawing/2014/main" id="{DCC7CC80-E841-6B46-A42B-833C1EF96E97}"/>
              </a:ext>
            </a:extLst>
          </p:cNvPr>
          <p:cNvSpPr/>
          <p:nvPr/>
        </p:nvSpPr>
        <p:spPr>
          <a:xfrm>
            <a:off x="408167" y="3420280"/>
            <a:ext cx="8278633" cy="2529000"/>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54" name="Title 1"/>
          <p:cNvSpPr>
            <a:spLocks noGrp="1"/>
          </p:cNvSpPr>
          <p:nvPr>
            <p:ph type="title"/>
          </p:nvPr>
        </p:nvSpPr>
        <p:spPr/>
        <p:txBody>
          <a:bodyPr/>
          <a:lstStyle/>
          <a:p>
            <a:r>
              <a:rPr lang="en-US" sz="2800" dirty="0"/>
              <a:t>An FSM model of </a:t>
            </a:r>
            <a:r>
              <a:rPr lang="en-US" sz="2800" dirty="0" err="1"/>
              <a:t>ItemStore</a:t>
            </a:r>
            <a:endParaRPr lang="en-US" sz="2800" dirty="0"/>
          </a:p>
        </p:txBody>
      </p:sp>
      <p:sp>
        <p:nvSpPr>
          <p:cNvPr id="3" name="Slide Number Placeholder 2"/>
          <p:cNvSpPr>
            <a:spLocks noGrp="1"/>
          </p:cNvSpPr>
          <p:nvPr>
            <p:ph type="sldNum" sz="quarter" idx="12"/>
          </p:nvPr>
        </p:nvSpPr>
        <p:spPr/>
        <p:txBody>
          <a:bodyPr/>
          <a:lstStyle/>
          <a:p>
            <a:pPr>
              <a:defRPr/>
            </a:pPr>
            <a:fld id="{8B3C1E46-FB08-4111-97FC-C1811CE0BA34}" type="slidenum">
              <a:rPr lang="en-US" smtClean="0"/>
              <a:pPr>
                <a:defRPr/>
              </a:pPr>
              <a:t>28</a:t>
            </a:fld>
            <a:endParaRPr lang="en-US"/>
          </a:p>
        </p:txBody>
      </p:sp>
      <p:sp>
        <p:nvSpPr>
          <p:cNvPr id="71" name="TextBox 70"/>
          <p:cNvSpPr txBox="1"/>
          <p:nvPr/>
        </p:nvSpPr>
        <p:spPr>
          <a:xfrm>
            <a:off x="518396" y="3428346"/>
            <a:ext cx="8116416" cy="3477875"/>
          </a:xfrm>
          <a:prstGeom prst="rect">
            <a:avLst/>
          </a:prstGeom>
          <a:noFill/>
        </p:spPr>
        <p:txBody>
          <a:bodyPr wrap="square">
            <a:spAutoFit/>
          </a:bodyPr>
          <a:lstStyle/>
          <a:p>
            <a:pPr algn="just">
              <a:defRPr/>
            </a:pPr>
            <a:r>
              <a:rPr lang="en-US" sz="2000" dirty="0">
                <a:latin typeface="+mn-lt"/>
              </a:rPr>
              <a:t> A finite state machine (FSM) is a graph (I,V,E,</a:t>
            </a:r>
            <a:r>
              <a:rPr lang="en-US" sz="2000" dirty="0"/>
              <a:t>∑</a:t>
            </a:r>
            <a:r>
              <a:rPr lang="en-US" sz="2000" dirty="0">
                <a:latin typeface="+mn-lt"/>
              </a:rPr>
              <a:t>) that abstractly describes a program. </a:t>
            </a:r>
          </a:p>
          <a:p>
            <a:pPr marL="342900" indent="-342900" algn="just">
              <a:buFont typeface="Arial" panose="020B0604020202020204" pitchFamily="34" charset="0"/>
              <a:buChar char="•"/>
              <a:defRPr/>
            </a:pPr>
            <a:r>
              <a:rPr lang="en-US" sz="2000" dirty="0">
                <a:latin typeface="+mn-lt"/>
              </a:rPr>
              <a:t>V is a set of nodes representing the program’s states.</a:t>
            </a:r>
          </a:p>
          <a:p>
            <a:pPr marL="342900" indent="-342900" algn="just">
              <a:buFont typeface="Arial" panose="020B0604020202020204" pitchFamily="34" charset="0"/>
              <a:buChar char="•"/>
              <a:defRPr/>
            </a:pPr>
            <a:r>
              <a:rPr lang="en-US" sz="2000" dirty="0">
                <a:latin typeface="+mn-lt"/>
              </a:rPr>
              <a:t>I⊆V is the set of its possible initial states. </a:t>
            </a:r>
          </a:p>
          <a:p>
            <a:pPr marL="342900" indent="-342900" algn="just">
              <a:buFont typeface="Arial" panose="020B0604020202020204" pitchFamily="34" charset="0"/>
              <a:buChar char="•"/>
              <a:defRPr/>
            </a:pPr>
            <a:r>
              <a:rPr lang="en-US" sz="2000" dirty="0"/>
              <a:t>∑</a:t>
            </a:r>
            <a:r>
              <a:rPr lang="en-US" sz="2000" dirty="0">
                <a:latin typeface="+mn-lt"/>
              </a:rPr>
              <a:t> is a set of “actions” used to label the arrows.</a:t>
            </a:r>
          </a:p>
          <a:p>
            <a:pPr marL="342900" indent="-342900">
              <a:buFont typeface="Arial" panose="020B0604020202020204" pitchFamily="34" charset="0"/>
              <a:buChar char="•"/>
              <a:defRPr/>
            </a:pPr>
            <a:r>
              <a:rPr lang="en-US" sz="2000" dirty="0">
                <a:latin typeface="+mn-lt"/>
              </a:rPr>
              <a:t>E is a set of of labelled arrows describing how the program transitions: </a:t>
            </a:r>
            <a:br>
              <a:rPr lang="en-US" sz="2000" dirty="0">
                <a:latin typeface="+mn-lt"/>
              </a:rPr>
            </a:br>
            <a:r>
              <a:rPr lang="en-US" sz="2000" i="1" dirty="0"/>
              <a:t>u</a:t>
            </a:r>
            <a:r>
              <a:rPr lang="en-US" sz="2000" dirty="0"/>
              <a:t> </a:t>
            </a:r>
            <a:r>
              <a:rPr lang="en-US" sz="2000" dirty="0">
                <a:sym typeface="Wingdings"/>
              </a:rPr>
              <a:t>⟶</a:t>
            </a:r>
            <a:r>
              <a:rPr lang="en-US" sz="2000" baseline="-25000" dirty="0">
                <a:sym typeface="Wingdings"/>
              </a:rPr>
              <a:t>a</a:t>
            </a:r>
            <a:r>
              <a:rPr lang="en-US" sz="2000" dirty="0">
                <a:sym typeface="Wingdings"/>
              </a:rPr>
              <a:t> </a:t>
            </a:r>
            <a:r>
              <a:rPr lang="en-US" sz="2000" i="1" dirty="0">
                <a:sym typeface="Wingdings"/>
              </a:rPr>
              <a:t>v</a:t>
            </a:r>
            <a:r>
              <a:rPr lang="en-US" sz="2000" dirty="0">
                <a:sym typeface="Wingdings"/>
              </a:rPr>
              <a:t> means the FSM can go from the state u to the state v by executing the action a.</a:t>
            </a:r>
            <a:endParaRPr lang="en-US" sz="2000" dirty="0">
              <a:latin typeface="+mn-lt"/>
            </a:endParaRPr>
          </a:p>
          <a:p>
            <a:pPr>
              <a:defRPr/>
            </a:pPr>
            <a:endParaRPr lang="en-US" sz="2000" dirty="0">
              <a:latin typeface="+mn-lt"/>
            </a:endParaRPr>
          </a:p>
          <a:p>
            <a:pPr>
              <a:defRPr/>
            </a:pPr>
            <a:r>
              <a:rPr lang="en-US" dirty="0">
                <a:latin typeface="+mn-lt"/>
              </a:rPr>
              <a:t>There are various variations of this; e.g. the actions can be parameterized as in Store(x), or we may want to have terminal/exit states.</a:t>
            </a:r>
          </a:p>
        </p:txBody>
      </p:sp>
      <p:sp>
        <p:nvSpPr>
          <p:cNvPr id="5" name="Oval 4">
            <a:extLst>
              <a:ext uri="{FF2B5EF4-FFF2-40B4-BE49-F238E27FC236}">
                <a16:creationId xmlns:a16="http://schemas.microsoft.com/office/drawing/2014/main" id="{B1592481-8F42-88E5-BC1C-A2ED79AA3665}"/>
              </a:ext>
            </a:extLst>
          </p:cNvPr>
          <p:cNvSpPr/>
          <p:nvPr/>
        </p:nvSpPr>
        <p:spPr bwMode="auto">
          <a:xfrm>
            <a:off x="3745557" y="2276872"/>
            <a:ext cx="214314" cy="214312"/>
          </a:xfrm>
          <a:prstGeom prst="ellipse">
            <a:avLst/>
          </a:prstGeom>
          <a:solidFill>
            <a:schemeClr val="accent6">
              <a:lumMod val="60000"/>
              <a:lumOff val="40000"/>
            </a:schemeClr>
          </a:solidFill>
          <a:ln>
            <a:solidFill>
              <a:schemeClr val="accent5">
                <a:lumMod val="75000"/>
              </a:schemeClr>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sz="1200" dirty="0">
                <a:solidFill>
                  <a:schemeClr val="bg1"/>
                </a:solidFill>
              </a:rPr>
              <a:t>0</a:t>
            </a:r>
          </a:p>
        </p:txBody>
      </p:sp>
      <p:sp>
        <p:nvSpPr>
          <p:cNvPr id="6" name="Oval 5">
            <a:extLst>
              <a:ext uri="{FF2B5EF4-FFF2-40B4-BE49-F238E27FC236}">
                <a16:creationId xmlns:a16="http://schemas.microsoft.com/office/drawing/2014/main" id="{B1F5DE53-1CBE-77DD-D47E-915B76744CB5}"/>
              </a:ext>
            </a:extLst>
          </p:cNvPr>
          <p:cNvSpPr/>
          <p:nvPr/>
        </p:nvSpPr>
        <p:spPr bwMode="auto">
          <a:xfrm>
            <a:off x="5102871" y="2276872"/>
            <a:ext cx="214312" cy="214312"/>
          </a:xfrm>
          <a:prstGeom prst="ellipse">
            <a:avLst/>
          </a:prstGeom>
          <a:solidFill>
            <a:schemeClr val="accent6">
              <a:lumMod val="60000"/>
              <a:lumOff val="40000"/>
            </a:schemeClr>
          </a:solidFill>
          <a:ln>
            <a:solidFill>
              <a:schemeClr val="accent5">
                <a:lumMod val="75000"/>
              </a:schemeClr>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sz="1200" dirty="0">
                <a:solidFill>
                  <a:schemeClr val="bg1"/>
                </a:solidFill>
              </a:rPr>
              <a:t>1</a:t>
            </a:r>
          </a:p>
        </p:txBody>
      </p:sp>
      <p:cxnSp>
        <p:nvCxnSpPr>
          <p:cNvPr id="7" name="Curved Connector 6">
            <a:extLst>
              <a:ext uri="{FF2B5EF4-FFF2-40B4-BE49-F238E27FC236}">
                <a16:creationId xmlns:a16="http://schemas.microsoft.com/office/drawing/2014/main" id="{68AC7A8E-52BE-450F-2960-2420AFBEBB9D}"/>
              </a:ext>
            </a:extLst>
          </p:cNvPr>
          <p:cNvCxnSpPr>
            <a:stCxn id="5" idx="0"/>
            <a:endCxn id="6" idx="1"/>
          </p:cNvCxnSpPr>
          <p:nvPr/>
        </p:nvCxnSpPr>
        <p:spPr bwMode="auto">
          <a:xfrm rot="16200000" flipH="1">
            <a:off x="4477395" y="1651397"/>
            <a:ext cx="31750" cy="1282700"/>
          </a:xfrm>
          <a:prstGeom prst="curvedConnector3">
            <a:avLst>
              <a:gd name="adj1" fmla="val -1144552"/>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8" name="Curved Connector 17">
            <a:extLst>
              <a:ext uri="{FF2B5EF4-FFF2-40B4-BE49-F238E27FC236}">
                <a16:creationId xmlns:a16="http://schemas.microsoft.com/office/drawing/2014/main" id="{79DF8210-2E92-6802-A461-6FE02466CEA7}"/>
              </a:ext>
            </a:extLst>
          </p:cNvPr>
          <p:cNvCxnSpPr>
            <a:stCxn id="6" idx="4"/>
            <a:endCxn id="5" idx="5"/>
          </p:cNvCxnSpPr>
          <p:nvPr/>
        </p:nvCxnSpPr>
        <p:spPr bwMode="auto">
          <a:xfrm rot="5400000" flipH="1">
            <a:off x="4553596" y="1833958"/>
            <a:ext cx="31750" cy="1282700"/>
          </a:xfrm>
          <a:prstGeom prst="curvedConnector3">
            <a:avLst>
              <a:gd name="adj1" fmla="val -1144558"/>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FA637B34-547A-5169-E2B3-422ECDDF8120}"/>
              </a:ext>
            </a:extLst>
          </p:cNvPr>
          <p:cNvSpPr txBox="1"/>
          <p:nvPr/>
        </p:nvSpPr>
        <p:spPr bwMode="auto">
          <a:xfrm>
            <a:off x="4102746" y="1562497"/>
            <a:ext cx="919995" cy="369332"/>
          </a:xfrm>
          <a:prstGeom prst="rect">
            <a:avLst/>
          </a:prstGeom>
          <a:noFill/>
        </p:spPr>
        <p:txBody>
          <a:bodyPr wrap="none">
            <a:spAutoFit/>
          </a:bodyPr>
          <a:lstStyle/>
          <a:p>
            <a:pPr>
              <a:defRPr/>
            </a:pPr>
            <a:r>
              <a:rPr lang="en-US" dirty="0">
                <a:latin typeface="+mn-lt"/>
              </a:rPr>
              <a:t>Store(x)</a:t>
            </a:r>
          </a:p>
        </p:txBody>
      </p:sp>
      <p:cxnSp>
        <p:nvCxnSpPr>
          <p:cNvPr id="20" name="Shape 18">
            <a:extLst>
              <a:ext uri="{FF2B5EF4-FFF2-40B4-BE49-F238E27FC236}">
                <a16:creationId xmlns:a16="http://schemas.microsoft.com/office/drawing/2014/main" id="{A2823723-6E46-0ABD-5D16-CA751BB5D588}"/>
              </a:ext>
            </a:extLst>
          </p:cNvPr>
          <p:cNvCxnSpPr>
            <a:stCxn id="6" idx="5"/>
            <a:endCxn id="6" idx="0"/>
          </p:cNvCxnSpPr>
          <p:nvPr/>
        </p:nvCxnSpPr>
        <p:spPr bwMode="auto">
          <a:xfrm rot="5400000" flipH="1">
            <a:off x="5156846" y="2330847"/>
            <a:ext cx="182562" cy="74612"/>
          </a:xfrm>
          <a:prstGeom prst="curvedConnector5">
            <a:avLst>
              <a:gd name="adj1" fmla="val -124967"/>
              <a:gd name="adj2" fmla="val -771426"/>
              <a:gd name="adj3" fmla="val 224967"/>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E315F1C3-5756-3377-D071-9ED46F9898F2}"/>
              </a:ext>
            </a:extLst>
          </p:cNvPr>
          <p:cNvSpPr txBox="1"/>
          <p:nvPr/>
        </p:nvSpPr>
        <p:spPr bwMode="auto">
          <a:xfrm>
            <a:off x="4228157" y="2835672"/>
            <a:ext cx="662746" cy="369332"/>
          </a:xfrm>
          <a:prstGeom prst="rect">
            <a:avLst/>
          </a:prstGeom>
          <a:noFill/>
        </p:spPr>
        <p:txBody>
          <a:bodyPr wrap="none">
            <a:spAutoFit/>
          </a:bodyPr>
          <a:lstStyle/>
          <a:p>
            <a:pPr>
              <a:defRPr/>
            </a:pPr>
            <a:r>
              <a:rPr lang="en-US" dirty="0">
                <a:latin typeface="+mn-lt"/>
              </a:rPr>
              <a:t>Get()</a:t>
            </a:r>
          </a:p>
        </p:txBody>
      </p:sp>
      <p:sp>
        <p:nvSpPr>
          <p:cNvPr id="22" name="TextBox 21">
            <a:extLst>
              <a:ext uri="{FF2B5EF4-FFF2-40B4-BE49-F238E27FC236}">
                <a16:creationId xmlns:a16="http://schemas.microsoft.com/office/drawing/2014/main" id="{4D001AAD-BA7C-9013-0443-885B9B80A4C5}"/>
              </a:ext>
            </a:extLst>
          </p:cNvPr>
          <p:cNvSpPr txBox="1"/>
          <p:nvPr/>
        </p:nvSpPr>
        <p:spPr bwMode="auto">
          <a:xfrm>
            <a:off x="5834479" y="1886644"/>
            <a:ext cx="1030603" cy="923330"/>
          </a:xfrm>
          <a:prstGeom prst="rect">
            <a:avLst/>
          </a:prstGeom>
          <a:noFill/>
        </p:spPr>
        <p:txBody>
          <a:bodyPr wrap="none">
            <a:spAutoFit/>
          </a:bodyPr>
          <a:lstStyle/>
          <a:p>
            <a:pPr>
              <a:defRPr/>
            </a:pPr>
            <a:r>
              <a:rPr lang="en-US" dirty="0">
                <a:latin typeface="+mn-lt"/>
              </a:rPr>
              <a:t>Store(x) ,</a:t>
            </a:r>
            <a:br>
              <a:rPr lang="en-US" dirty="0">
                <a:latin typeface="+mn-lt"/>
              </a:rPr>
            </a:br>
            <a:r>
              <a:rPr lang="en-US" dirty="0">
                <a:latin typeface="+mn-lt"/>
              </a:rPr>
              <a:t>Get(),</a:t>
            </a:r>
          </a:p>
          <a:p>
            <a:pPr>
              <a:defRPr/>
            </a:pPr>
            <a:r>
              <a:rPr lang="en-US" dirty="0">
                <a:latin typeface="+mn-lt"/>
              </a:rPr>
              <a:t>Size()</a:t>
            </a:r>
          </a:p>
        </p:txBody>
      </p:sp>
      <p:cxnSp>
        <p:nvCxnSpPr>
          <p:cNvPr id="23" name="Straight Arrow Connector 22">
            <a:extLst>
              <a:ext uri="{FF2B5EF4-FFF2-40B4-BE49-F238E27FC236}">
                <a16:creationId xmlns:a16="http://schemas.microsoft.com/office/drawing/2014/main" id="{FA2002B0-C819-7524-607C-0B0944A9016D}"/>
              </a:ext>
            </a:extLst>
          </p:cNvPr>
          <p:cNvCxnSpPr>
            <a:cxnSpLocks/>
          </p:cNvCxnSpPr>
          <p:nvPr/>
        </p:nvCxnSpPr>
        <p:spPr bwMode="auto">
          <a:xfrm>
            <a:off x="3444163" y="2097107"/>
            <a:ext cx="282344" cy="1956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hape 18">
            <a:extLst>
              <a:ext uri="{FF2B5EF4-FFF2-40B4-BE49-F238E27FC236}">
                <a16:creationId xmlns:a16="http://schemas.microsoft.com/office/drawing/2014/main" id="{0A90CEE0-892B-D6B2-1C69-5A98FFC2B9B2}"/>
              </a:ext>
            </a:extLst>
          </p:cNvPr>
          <p:cNvCxnSpPr>
            <a:cxnSpLocks/>
            <a:stCxn id="5" idx="3"/>
            <a:endCxn id="5" idx="2"/>
          </p:cNvCxnSpPr>
          <p:nvPr/>
        </p:nvCxnSpPr>
        <p:spPr bwMode="auto">
          <a:xfrm rot="5400000" flipH="1">
            <a:off x="3723364" y="2406221"/>
            <a:ext cx="75771" cy="31386"/>
          </a:xfrm>
          <a:prstGeom prst="curvedConnector4">
            <a:avLst>
              <a:gd name="adj1" fmla="val -343119"/>
              <a:gd name="adj2" fmla="val 828350"/>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03F70AC1-9C42-DE40-732E-85B1CFE3A980}"/>
              </a:ext>
            </a:extLst>
          </p:cNvPr>
          <p:cNvSpPr txBox="1"/>
          <p:nvPr/>
        </p:nvSpPr>
        <p:spPr bwMode="auto">
          <a:xfrm>
            <a:off x="3098503" y="2694731"/>
            <a:ext cx="686022" cy="369332"/>
          </a:xfrm>
          <a:prstGeom prst="rect">
            <a:avLst/>
          </a:prstGeom>
          <a:noFill/>
        </p:spPr>
        <p:txBody>
          <a:bodyPr wrap="none">
            <a:spAutoFit/>
          </a:bodyPr>
          <a:lstStyle/>
          <a:p>
            <a:pPr>
              <a:defRPr/>
            </a:pPr>
            <a:r>
              <a:rPr lang="en-US" dirty="0">
                <a:latin typeface="+mn-lt"/>
              </a:rPr>
              <a:t>Size()</a:t>
            </a:r>
          </a:p>
        </p:txBody>
      </p:sp>
    </p:spTree>
    <p:extLst>
      <p:ext uri="{BB962C8B-B14F-4D97-AF65-F5344CB8AC3E}">
        <p14:creationId xmlns:p14="http://schemas.microsoft.com/office/powerpoint/2010/main" val="32551725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F98D6-6117-194D-93F5-95E10B93ED7A}"/>
              </a:ext>
            </a:extLst>
          </p:cNvPr>
          <p:cNvSpPr>
            <a:spLocks noGrp="1"/>
          </p:cNvSpPr>
          <p:nvPr>
            <p:ph type="title"/>
          </p:nvPr>
        </p:nvSpPr>
        <p:spPr/>
        <p:txBody>
          <a:bodyPr/>
          <a:lstStyle/>
          <a:p>
            <a:r>
              <a:rPr lang="en-US" dirty="0"/>
              <a:t>Hierarchical FSM in UML</a:t>
            </a:r>
          </a:p>
        </p:txBody>
      </p:sp>
      <p:sp>
        <p:nvSpPr>
          <p:cNvPr id="3" name="Slide Number Placeholder 2">
            <a:extLst>
              <a:ext uri="{FF2B5EF4-FFF2-40B4-BE49-F238E27FC236}">
                <a16:creationId xmlns:a16="http://schemas.microsoft.com/office/drawing/2014/main" id="{4A4E395F-6788-B845-AC1E-4958FC82344F}"/>
              </a:ext>
            </a:extLst>
          </p:cNvPr>
          <p:cNvSpPr>
            <a:spLocks noGrp="1"/>
          </p:cNvSpPr>
          <p:nvPr>
            <p:ph type="sldNum" sz="quarter" idx="12"/>
          </p:nvPr>
        </p:nvSpPr>
        <p:spPr/>
        <p:txBody>
          <a:bodyPr/>
          <a:lstStyle/>
          <a:p>
            <a:pPr>
              <a:defRPr/>
            </a:pPr>
            <a:fld id="{21F090B6-7D1E-4FF3-A46A-5AEE5FF4A6A8}" type="slidenum">
              <a:rPr lang="en-US" smtClean="0"/>
              <a:pPr>
                <a:defRPr/>
              </a:pPr>
              <a:t>29</a:t>
            </a:fld>
            <a:endParaRPr lang="en-US"/>
          </a:p>
        </p:txBody>
      </p:sp>
      <p:pic>
        <p:nvPicPr>
          <p:cNvPr id="4" name="Picture 2" descr="http://www.barrgroup.com/images/articles/IntroHierarchicalStateMachines02UmlStateDiagram.gif">
            <a:extLst>
              <a:ext uri="{FF2B5EF4-FFF2-40B4-BE49-F238E27FC236}">
                <a16:creationId xmlns:a16="http://schemas.microsoft.com/office/drawing/2014/main" id="{9507CE14-1FC8-8246-BF45-D7B5CBC0FE59}"/>
              </a:ext>
            </a:extLst>
          </p:cNvPr>
          <p:cNvPicPr>
            <a:picLocks noChangeAspect="1" noChangeArrowheads="1"/>
          </p:cNvPicPr>
          <p:nvPr/>
        </p:nvPicPr>
        <p:blipFill>
          <a:blip r:embed="rId2" cstate="print"/>
          <a:srcRect/>
          <a:stretch>
            <a:fillRect/>
          </a:stretch>
        </p:blipFill>
        <p:spPr bwMode="auto">
          <a:xfrm>
            <a:off x="1645822" y="1556792"/>
            <a:ext cx="6008808" cy="4295502"/>
          </a:xfrm>
          <a:prstGeom prst="rect">
            <a:avLst/>
          </a:prstGeom>
          <a:noFill/>
          <a:ln w="9525">
            <a:noFill/>
            <a:miter lim="800000"/>
            <a:headEnd/>
            <a:tailEnd/>
          </a:ln>
        </p:spPr>
      </p:pic>
      <p:sp>
        <p:nvSpPr>
          <p:cNvPr id="5" name="TextBox 4">
            <a:extLst>
              <a:ext uri="{FF2B5EF4-FFF2-40B4-BE49-F238E27FC236}">
                <a16:creationId xmlns:a16="http://schemas.microsoft.com/office/drawing/2014/main" id="{44583635-A958-F248-A8C4-2D667CB56010}"/>
              </a:ext>
            </a:extLst>
          </p:cNvPr>
          <p:cNvSpPr txBox="1"/>
          <p:nvPr/>
        </p:nvSpPr>
        <p:spPr>
          <a:xfrm>
            <a:off x="691248" y="6033184"/>
            <a:ext cx="7761504" cy="646331"/>
          </a:xfrm>
          <a:prstGeom prst="rect">
            <a:avLst/>
          </a:prstGeom>
          <a:noFill/>
        </p:spPr>
        <p:txBody>
          <a:bodyPr wrap="square" rtlCol="0">
            <a:spAutoFit/>
          </a:bodyPr>
          <a:lstStyle/>
          <a:p>
            <a:pPr algn="just"/>
            <a:r>
              <a:rPr lang="en-US" dirty="0"/>
              <a:t>UML allows states and transitions to be labelled with additional information, and statues to be be hierarchically formed from another FSM.</a:t>
            </a:r>
          </a:p>
        </p:txBody>
      </p:sp>
    </p:spTree>
    <p:extLst>
      <p:ext uri="{BB962C8B-B14F-4D97-AF65-F5344CB8AC3E}">
        <p14:creationId xmlns:p14="http://schemas.microsoft.com/office/powerpoint/2010/main" val="3325314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770757EC-9697-5549-BF1F-75A37543C7ED}"/>
              </a:ext>
            </a:extLst>
          </p:cNvPr>
          <p:cNvSpPr/>
          <p:nvPr/>
        </p:nvSpPr>
        <p:spPr>
          <a:xfrm>
            <a:off x="357187" y="1700808"/>
            <a:ext cx="8358187" cy="2664296"/>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74" name="Title 1"/>
          <p:cNvSpPr>
            <a:spLocks noGrp="1"/>
          </p:cNvSpPr>
          <p:nvPr>
            <p:ph type="title"/>
          </p:nvPr>
        </p:nvSpPr>
        <p:spPr/>
        <p:txBody>
          <a:bodyPr/>
          <a:lstStyle/>
          <a:p>
            <a:r>
              <a:rPr lang="en-US" sz="3600" dirty="0"/>
              <a:t>White box testing</a:t>
            </a:r>
          </a:p>
        </p:txBody>
      </p:sp>
      <p:sp>
        <p:nvSpPr>
          <p:cNvPr id="3" name="Content Placeholder 2"/>
          <p:cNvSpPr>
            <a:spLocks noGrp="1"/>
          </p:cNvSpPr>
          <p:nvPr>
            <p:ph idx="1"/>
          </p:nvPr>
        </p:nvSpPr>
        <p:spPr>
          <a:xfrm>
            <a:off x="357188" y="1916832"/>
            <a:ext cx="8358187" cy="4066456"/>
          </a:xfrm>
        </p:spPr>
        <p:txBody>
          <a:bodyPr/>
          <a:lstStyle/>
          <a:p>
            <a:pPr marL="0" indent="0" algn="ctr">
              <a:buNone/>
            </a:pPr>
            <a:r>
              <a:rPr lang="en-US" sz="2800" dirty="0"/>
              <a:t>Testing is “</a:t>
            </a:r>
            <a:r>
              <a:rPr lang="en-US" sz="2800" b="1" dirty="0"/>
              <a:t>white box testing</a:t>
            </a:r>
            <a:r>
              <a:rPr lang="en-US" sz="2800" dirty="0"/>
              <a:t>” if you have knowledge of the source code of the target program to help you designing the tests, and your tests have in principle access to all the program’s variables so that they can inspect them if they are in the correct state.</a:t>
            </a:r>
          </a:p>
          <a:p>
            <a:endParaRPr lang="en-US" sz="2800" dirty="0"/>
          </a:p>
          <a:p>
            <a:r>
              <a:rPr lang="en-US" sz="2800" dirty="0"/>
              <a:t>Compare this with Def 1.26 A&amp;O (2</a:t>
            </a:r>
            <a:r>
              <a:rPr lang="en-US" sz="2800" baseline="30000" dirty="0"/>
              <a:t>nd</a:t>
            </a:r>
            <a:r>
              <a:rPr lang="en-US" sz="2800" dirty="0"/>
              <a:t> Ed. See p 26).</a:t>
            </a:r>
          </a:p>
          <a:p>
            <a:r>
              <a:rPr lang="en-US" sz="2800" dirty="0"/>
              <a:t>White box setup is common at the unit-testing level.</a:t>
            </a:r>
          </a:p>
          <a:p>
            <a:pPr lvl="1"/>
            <a:endParaRPr lang="en-US" dirty="0"/>
          </a:p>
          <a:p>
            <a:pPr lvl="1">
              <a:buFont typeface="Arial" charset="0"/>
              <a:buNone/>
            </a:pPr>
            <a:endParaRPr lang="en-US" dirty="0"/>
          </a:p>
          <a:p>
            <a:pPr>
              <a:buFont typeface="Arial" charset="0"/>
              <a:buNone/>
            </a:pPr>
            <a:br>
              <a:rPr lang="en-US" sz="2800" dirty="0"/>
            </a:br>
            <a:endParaRPr lang="en-US" sz="2800" dirty="0"/>
          </a:p>
          <a:p>
            <a:endParaRPr lang="en-US" sz="2800" dirty="0"/>
          </a:p>
        </p:txBody>
      </p:sp>
      <p:sp>
        <p:nvSpPr>
          <p:cNvPr id="4" name="Slide Number Placeholder 3"/>
          <p:cNvSpPr>
            <a:spLocks noGrp="1"/>
          </p:cNvSpPr>
          <p:nvPr>
            <p:ph type="sldNum" sz="quarter" idx="12"/>
          </p:nvPr>
        </p:nvSpPr>
        <p:spPr/>
        <p:txBody>
          <a:bodyPr/>
          <a:lstStyle/>
          <a:p>
            <a:pPr>
              <a:defRPr/>
            </a:pPr>
            <a:fld id="{F6913C64-83DF-4C18-B62A-35C50BE65063}"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F98D6-6117-194D-93F5-95E10B93ED7A}"/>
              </a:ext>
            </a:extLst>
          </p:cNvPr>
          <p:cNvSpPr>
            <a:spLocks noGrp="1"/>
          </p:cNvSpPr>
          <p:nvPr>
            <p:ph type="title"/>
          </p:nvPr>
        </p:nvSpPr>
        <p:spPr/>
        <p:txBody>
          <a:bodyPr/>
          <a:lstStyle/>
          <a:p>
            <a:r>
              <a:rPr lang="en-US" dirty="0"/>
              <a:t>FSM “extracted” from a game</a:t>
            </a:r>
          </a:p>
        </p:txBody>
      </p:sp>
      <p:sp>
        <p:nvSpPr>
          <p:cNvPr id="3" name="Slide Number Placeholder 2">
            <a:extLst>
              <a:ext uri="{FF2B5EF4-FFF2-40B4-BE49-F238E27FC236}">
                <a16:creationId xmlns:a16="http://schemas.microsoft.com/office/drawing/2014/main" id="{4A4E395F-6788-B845-AC1E-4958FC82344F}"/>
              </a:ext>
            </a:extLst>
          </p:cNvPr>
          <p:cNvSpPr>
            <a:spLocks noGrp="1"/>
          </p:cNvSpPr>
          <p:nvPr>
            <p:ph type="sldNum" sz="quarter" idx="12"/>
          </p:nvPr>
        </p:nvSpPr>
        <p:spPr/>
        <p:txBody>
          <a:bodyPr/>
          <a:lstStyle/>
          <a:p>
            <a:pPr>
              <a:defRPr/>
            </a:pPr>
            <a:fld id="{21F090B6-7D1E-4FF3-A46A-5AEE5FF4A6A8}" type="slidenum">
              <a:rPr lang="en-US" smtClean="0"/>
              <a:pPr>
                <a:defRPr/>
              </a:pPr>
              <a:t>30</a:t>
            </a:fld>
            <a:endParaRPr lang="en-US"/>
          </a:p>
        </p:txBody>
      </p:sp>
      <p:pic>
        <p:nvPicPr>
          <p:cNvPr id="7" name="Picture 6" descr="A picture containing text, sky, map&#10;&#10;Description automatically generated">
            <a:extLst>
              <a:ext uri="{FF2B5EF4-FFF2-40B4-BE49-F238E27FC236}">
                <a16:creationId xmlns:a16="http://schemas.microsoft.com/office/drawing/2014/main" id="{7FEEFD9D-8D45-E184-7098-7495F7E0BE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1973816"/>
            <a:ext cx="7911219" cy="4536504"/>
          </a:xfrm>
          <a:prstGeom prst="rect">
            <a:avLst/>
          </a:prstGeom>
        </p:spPr>
      </p:pic>
      <p:sp>
        <p:nvSpPr>
          <p:cNvPr id="4" name="TextBox 3">
            <a:extLst>
              <a:ext uri="{FF2B5EF4-FFF2-40B4-BE49-F238E27FC236}">
                <a16:creationId xmlns:a16="http://schemas.microsoft.com/office/drawing/2014/main" id="{BF8A5741-C8B2-E88F-5FF1-273686128198}"/>
              </a:ext>
            </a:extLst>
          </p:cNvPr>
          <p:cNvSpPr txBox="1"/>
          <p:nvPr/>
        </p:nvSpPr>
        <p:spPr>
          <a:xfrm>
            <a:off x="591555" y="6129900"/>
            <a:ext cx="5708637" cy="584775"/>
          </a:xfrm>
          <a:prstGeom prst="rect">
            <a:avLst/>
          </a:prstGeom>
          <a:noFill/>
        </p:spPr>
        <p:txBody>
          <a:bodyPr wrap="square" rtlCol="0">
            <a:spAutoFit/>
          </a:bodyPr>
          <a:lstStyle/>
          <a:p>
            <a:r>
              <a:rPr lang="en-NL" sz="1600" dirty="0"/>
              <a:t>This FSM is automatically extracted from game plays. It can later be used for generating tests.</a:t>
            </a:r>
          </a:p>
        </p:txBody>
      </p:sp>
    </p:spTree>
    <p:extLst>
      <p:ext uri="{BB962C8B-B14F-4D97-AF65-F5344CB8AC3E}">
        <p14:creationId xmlns:p14="http://schemas.microsoft.com/office/powerpoint/2010/main" val="24361215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CBB1D-1F1D-90EB-226D-C90E773ABF7D}"/>
              </a:ext>
            </a:extLst>
          </p:cNvPr>
          <p:cNvSpPr>
            <a:spLocks noGrp="1"/>
          </p:cNvSpPr>
          <p:nvPr>
            <p:ph type="title"/>
          </p:nvPr>
        </p:nvSpPr>
        <p:spPr/>
        <p:txBody>
          <a:bodyPr/>
          <a:lstStyle/>
          <a:p>
            <a:r>
              <a:rPr lang="en-NL" dirty="0"/>
              <a:t>FSM: drawbacks and alternatives</a:t>
            </a:r>
          </a:p>
        </p:txBody>
      </p:sp>
      <p:sp>
        <p:nvSpPr>
          <p:cNvPr id="3" name="Content Placeholder 2">
            <a:extLst>
              <a:ext uri="{FF2B5EF4-FFF2-40B4-BE49-F238E27FC236}">
                <a16:creationId xmlns:a16="http://schemas.microsoft.com/office/drawing/2014/main" id="{D9D93DF0-3F4C-A092-97D7-D015AFDEC383}"/>
              </a:ext>
            </a:extLst>
          </p:cNvPr>
          <p:cNvSpPr>
            <a:spLocks noGrp="1"/>
          </p:cNvSpPr>
          <p:nvPr>
            <p:ph idx="1"/>
          </p:nvPr>
        </p:nvSpPr>
        <p:spPr/>
        <p:txBody>
          <a:bodyPr/>
          <a:lstStyle/>
          <a:p>
            <a:pPr marL="514350" indent="-514350">
              <a:buFont typeface="+mj-lt"/>
              <a:buAutoNum type="arabicPeriod"/>
            </a:pPr>
            <a:r>
              <a:rPr lang="en-NL" sz="2800" dirty="0"/>
              <a:t>We can’t have a model with infinite states in an FSM.</a:t>
            </a:r>
          </a:p>
          <a:p>
            <a:pPr marL="514350" indent="-514350">
              <a:buFont typeface="+mj-lt"/>
              <a:buAutoNum type="arabicPeriod"/>
            </a:pPr>
            <a:r>
              <a:rPr lang="en-NL" sz="2800" dirty="0"/>
              <a:t>FSM also blows up if we have many states, e.g. as in the previos game example. This makes a model hard to comprehend.</a:t>
            </a:r>
          </a:p>
          <a:p>
            <a:pPr marL="514350" indent="-514350">
              <a:buFont typeface="+mj-lt"/>
              <a:buAutoNum type="arabicPeriod"/>
            </a:pPr>
            <a:r>
              <a:rPr lang="en-NL" sz="2800" dirty="0"/>
              <a:t>UML’s uses hierarchical FSM to mitigate the problem in (2).</a:t>
            </a:r>
          </a:p>
          <a:p>
            <a:pPr marL="514350" indent="-514350">
              <a:buFont typeface="+mj-lt"/>
              <a:buAutoNum type="arabicPeriod"/>
            </a:pPr>
            <a:r>
              <a:rPr lang="en-NL" sz="2800" dirty="0"/>
              <a:t>Alternatively, we can also use </a:t>
            </a:r>
            <a:r>
              <a:rPr lang="en-NL" sz="2800" b="1" dirty="0">
                <a:solidFill>
                  <a:schemeClr val="accent5">
                    <a:lumMod val="75000"/>
                  </a:schemeClr>
                </a:solidFill>
              </a:rPr>
              <a:t>Extended FSM </a:t>
            </a:r>
            <a:r>
              <a:rPr lang="en-NL" sz="2800" dirty="0"/>
              <a:t>(EFSM). </a:t>
            </a:r>
          </a:p>
        </p:txBody>
      </p:sp>
      <p:sp>
        <p:nvSpPr>
          <p:cNvPr id="4" name="Slide Number Placeholder 3">
            <a:extLst>
              <a:ext uri="{FF2B5EF4-FFF2-40B4-BE49-F238E27FC236}">
                <a16:creationId xmlns:a16="http://schemas.microsoft.com/office/drawing/2014/main" id="{2B9D5A95-9AA7-88D6-556E-DD3E57828C60}"/>
              </a:ext>
            </a:extLst>
          </p:cNvPr>
          <p:cNvSpPr>
            <a:spLocks noGrp="1"/>
          </p:cNvSpPr>
          <p:nvPr>
            <p:ph type="sldNum" sz="quarter" idx="12"/>
          </p:nvPr>
        </p:nvSpPr>
        <p:spPr/>
        <p:txBody>
          <a:bodyPr/>
          <a:lstStyle/>
          <a:p>
            <a:pPr>
              <a:defRPr/>
            </a:pPr>
            <a:fld id="{F7E6CD0C-1625-4B59-866D-32083D4A5005}" type="slidenum">
              <a:rPr lang="en-US" smtClean="0"/>
              <a:pPr>
                <a:defRPr/>
              </a:pPr>
              <a:t>31</a:t>
            </a:fld>
            <a:endParaRPr lang="en-US"/>
          </a:p>
        </p:txBody>
      </p:sp>
    </p:spTree>
    <p:extLst>
      <p:ext uri="{BB962C8B-B14F-4D97-AF65-F5344CB8AC3E}">
        <p14:creationId xmlns:p14="http://schemas.microsoft.com/office/powerpoint/2010/main" val="41276409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a:extLst>
              <a:ext uri="{FF2B5EF4-FFF2-40B4-BE49-F238E27FC236}">
                <a16:creationId xmlns:a16="http://schemas.microsoft.com/office/drawing/2014/main" id="{4FA4F62F-8649-D64A-9D6A-5F77131A0F5F}"/>
              </a:ext>
            </a:extLst>
          </p:cNvPr>
          <p:cNvSpPr/>
          <p:nvPr/>
        </p:nvSpPr>
        <p:spPr>
          <a:xfrm>
            <a:off x="429542" y="1196752"/>
            <a:ext cx="8284916" cy="2304256"/>
          </a:xfrm>
          <a:prstGeom prst="roundRect">
            <a:avLst/>
          </a:prstGeom>
          <a:solidFill>
            <a:schemeClr val="accent5">
              <a:lumMod val="60000"/>
              <a:lumOff val="40000"/>
              <a:alpha val="2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54" name="Title 1"/>
          <p:cNvSpPr>
            <a:spLocks noGrp="1"/>
          </p:cNvSpPr>
          <p:nvPr>
            <p:ph type="title"/>
          </p:nvPr>
        </p:nvSpPr>
        <p:spPr>
          <a:xfrm>
            <a:off x="457200" y="274638"/>
            <a:ext cx="8229600" cy="615515"/>
          </a:xfrm>
        </p:spPr>
        <p:txBody>
          <a:bodyPr/>
          <a:lstStyle/>
          <a:p>
            <a:r>
              <a:rPr lang="en-US" sz="3200" dirty="0"/>
              <a:t>Extended FSM (EFSM)</a:t>
            </a:r>
          </a:p>
        </p:txBody>
      </p:sp>
      <p:sp>
        <p:nvSpPr>
          <p:cNvPr id="3" name="Slide Number Placeholder 2"/>
          <p:cNvSpPr>
            <a:spLocks noGrp="1"/>
          </p:cNvSpPr>
          <p:nvPr>
            <p:ph type="sldNum" sz="quarter" idx="12"/>
          </p:nvPr>
        </p:nvSpPr>
        <p:spPr/>
        <p:txBody>
          <a:bodyPr/>
          <a:lstStyle/>
          <a:p>
            <a:pPr>
              <a:defRPr/>
            </a:pPr>
            <a:fld id="{8B3C1E46-FB08-4111-97FC-C1811CE0BA34}" type="slidenum">
              <a:rPr lang="en-US" smtClean="0"/>
              <a:pPr>
                <a:defRPr/>
              </a:pPr>
              <a:t>32</a:t>
            </a:fld>
            <a:endParaRPr lang="en-US"/>
          </a:p>
        </p:txBody>
      </p:sp>
      <p:cxnSp>
        <p:nvCxnSpPr>
          <p:cNvPr id="7" name="Curved Connector 6"/>
          <p:cNvCxnSpPr>
            <a:cxnSpLocks/>
            <a:stCxn id="10" idx="0"/>
            <a:endCxn id="26" idx="0"/>
          </p:cNvCxnSpPr>
          <p:nvPr/>
        </p:nvCxnSpPr>
        <p:spPr bwMode="auto">
          <a:xfrm rot="16200000" flipH="1">
            <a:off x="2337953" y="1414749"/>
            <a:ext cx="3988" cy="1460186"/>
          </a:xfrm>
          <a:prstGeom prst="curvedConnector3">
            <a:avLst>
              <a:gd name="adj1" fmla="val -5732197"/>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9" name="Curved Connector 8"/>
          <p:cNvCxnSpPr>
            <a:cxnSpLocks/>
            <a:stCxn id="33" idx="2"/>
            <a:endCxn id="10" idx="2"/>
          </p:cNvCxnSpPr>
          <p:nvPr/>
        </p:nvCxnSpPr>
        <p:spPr bwMode="auto">
          <a:xfrm rot="5400000">
            <a:off x="2270358" y="1936988"/>
            <a:ext cx="104712" cy="1425719"/>
          </a:xfrm>
          <a:prstGeom prst="curvedConnector3">
            <a:avLst>
              <a:gd name="adj1" fmla="val 318313"/>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bwMode="auto">
          <a:xfrm>
            <a:off x="1981449" y="1377012"/>
            <a:ext cx="919995" cy="369332"/>
          </a:xfrm>
          <a:prstGeom prst="rect">
            <a:avLst/>
          </a:prstGeom>
          <a:noFill/>
        </p:spPr>
        <p:txBody>
          <a:bodyPr wrap="none">
            <a:spAutoFit/>
          </a:bodyPr>
          <a:lstStyle/>
          <a:p>
            <a:pPr>
              <a:defRPr/>
            </a:pPr>
            <a:r>
              <a:rPr lang="en-US" dirty="0">
                <a:latin typeface="+mn-lt"/>
              </a:rPr>
              <a:t>Store(x)</a:t>
            </a:r>
          </a:p>
        </p:txBody>
      </p:sp>
      <p:cxnSp>
        <p:nvCxnSpPr>
          <p:cNvPr id="19" name="Shape 18"/>
          <p:cNvCxnSpPr>
            <a:cxnSpLocks/>
            <a:stCxn id="20" idx="0"/>
            <a:endCxn id="20" idx="3"/>
          </p:cNvCxnSpPr>
          <p:nvPr/>
        </p:nvCxnSpPr>
        <p:spPr bwMode="auto">
          <a:xfrm rot="16200000" flipH="1">
            <a:off x="3997063" y="1848087"/>
            <a:ext cx="279678" cy="925512"/>
          </a:xfrm>
          <a:prstGeom prst="curvedConnector4">
            <a:avLst>
              <a:gd name="adj1" fmla="val -81737"/>
              <a:gd name="adj2" fmla="val 124700"/>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bwMode="auto">
          <a:xfrm>
            <a:off x="1398871" y="3023212"/>
            <a:ext cx="1838965" cy="369332"/>
          </a:xfrm>
          <a:prstGeom prst="rect">
            <a:avLst/>
          </a:prstGeom>
          <a:noFill/>
        </p:spPr>
        <p:txBody>
          <a:bodyPr wrap="none">
            <a:spAutoFit/>
          </a:bodyPr>
          <a:lstStyle/>
          <a:p>
            <a:pPr>
              <a:defRPr/>
            </a:pPr>
            <a:r>
              <a:rPr lang="en-US" dirty="0">
                <a:solidFill>
                  <a:srgbClr val="FF0000"/>
                </a:solidFill>
                <a:latin typeface="+mn-lt"/>
              </a:rPr>
              <a:t>Size()=1  </a:t>
            </a:r>
            <a:r>
              <a:rPr lang="en-US" dirty="0">
                <a:latin typeface="+mn-lt"/>
              </a:rPr>
              <a:t>➝  Get()</a:t>
            </a:r>
          </a:p>
        </p:txBody>
      </p:sp>
      <p:sp>
        <p:nvSpPr>
          <p:cNvPr id="22" name="TextBox 21"/>
          <p:cNvSpPr txBox="1"/>
          <p:nvPr/>
        </p:nvSpPr>
        <p:spPr bwMode="auto">
          <a:xfrm>
            <a:off x="4023594" y="1325877"/>
            <a:ext cx="1838965" cy="646331"/>
          </a:xfrm>
          <a:prstGeom prst="rect">
            <a:avLst/>
          </a:prstGeom>
          <a:noFill/>
        </p:spPr>
        <p:txBody>
          <a:bodyPr wrap="none">
            <a:spAutoFit/>
          </a:bodyPr>
          <a:lstStyle/>
          <a:p>
            <a:pPr>
              <a:defRPr/>
            </a:pPr>
            <a:r>
              <a:rPr lang="en-US" dirty="0">
                <a:latin typeface="+mn-lt"/>
              </a:rPr>
              <a:t>Store(x) , </a:t>
            </a:r>
          </a:p>
          <a:p>
            <a:pPr>
              <a:defRPr/>
            </a:pPr>
            <a:r>
              <a:rPr lang="en-US" dirty="0">
                <a:solidFill>
                  <a:srgbClr val="FF0000"/>
                </a:solidFill>
                <a:latin typeface="+mn-lt"/>
              </a:rPr>
              <a:t>Size()&gt;1  </a:t>
            </a:r>
            <a:r>
              <a:rPr lang="en-US" dirty="0">
                <a:latin typeface="+mn-lt"/>
              </a:rPr>
              <a:t>➝  Get()</a:t>
            </a:r>
          </a:p>
        </p:txBody>
      </p:sp>
      <p:cxnSp>
        <p:nvCxnSpPr>
          <p:cNvPr id="24" name="Straight Arrow Connector 23"/>
          <p:cNvCxnSpPr>
            <a:cxnSpLocks/>
            <a:endCxn id="10" idx="1"/>
          </p:cNvCxnSpPr>
          <p:nvPr/>
        </p:nvCxnSpPr>
        <p:spPr bwMode="auto">
          <a:xfrm flipV="1">
            <a:off x="811936" y="2422526"/>
            <a:ext cx="185850" cy="308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bwMode="auto">
          <a:xfrm>
            <a:off x="470408" y="1277263"/>
            <a:ext cx="1311065" cy="400110"/>
          </a:xfrm>
          <a:prstGeom prst="rect">
            <a:avLst/>
          </a:prstGeom>
          <a:noFill/>
        </p:spPr>
        <p:txBody>
          <a:bodyPr wrap="none">
            <a:spAutoFit/>
          </a:bodyPr>
          <a:lstStyle/>
          <a:p>
            <a:pPr>
              <a:defRPr/>
            </a:pPr>
            <a:r>
              <a:rPr lang="en-US" sz="2000" b="1" dirty="0" err="1">
                <a:latin typeface="+mn-lt"/>
              </a:rPr>
              <a:t>ItemStore</a:t>
            </a:r>
            <a:r>
              <a:rPr lang="en-US" sz="2000" b="1" dirty="0">
                <a:latin typeface="+mn-lt"/>
              </a:rPr>
              <a:t>:</a:t>
            </a:r>
          </a:p>
        </p:txBody>
      </p:sp>
      <p:sp>
        <p:nvSpPr>
          <p:cNvPr id="71" name="TextBox 70"/>
          <p:cNvSpPr txBox="1"/>
          <p:nvPr/>
        </p:nvSpPr>
        <p:spPr>
          <a:xfrm>
            <a:off x="196094" y="3780685"/>
            <a:ext cx="8928323" cy="2862322"/>
          </a:xfrm>
          <a:prstGeom prst="rect">
            <a:avLst/>
          </a:prstGeom>
          <a:noFill/>
        </p:spPr>
        <p:txBody>
          <a:bodyPr wrap="square">
            <a:spAutoFit/>
          </a:bodyPr>
          <a:lstStyle/>
          <a:p>
            <a:pPr>
              <a:defRPr/>
            </a:pPr>
            <a:r>
              <a:rPr lang="en-US" sz="2000" dirty="0">
                <a:latin typeface="+mn-lt"/>
              </a:rPr>
              <a:t> To provide more a complete specification we use an extended FSM:</a:t>
            </a:r>
          </a:p>
          <a:p>
            <a:pPr marL="342900" indent="-342900">
              <a:buFont typeface="Arial" panose="020B0604020202020204" pitchFamily="34" charset="0"/>
              <a:buChar char="•"/>
              <a:defRPr/>
            </a:pPr>
            <a:r>
              <a:rPr lang="en-US" sz="2000" dirty="0">
                <a:latin typeface="+mn-lt"/>
              </a:rPr>
              <a:t>The FSM has </a:t>
            </a:r>
            <a:r>
              <a:rPr lang="en-US" sz="2000" dirty="0">
                <a:highlight>
                  <a:srgbClr val="FFFF00"/>
                </a:highlight>
                <a:latin typeface="+mn-lt"/>
              </a:rPr>
              <a:t>variables or getters V </a:t>
            </a:r>
            <a:r>
              <a:rPr lang="en-US" sz="2000" dirty="0">
                <a:latin typeface="+mn-lt"/>
              </a:rPr>
              <a:t>that can be inspected, e.g. Size().</a:t>
            </a:r>
          </a:p>
          <a:p>
            <a:pPr marL="342900" indent="-342900">
              <a:buFont typeface="Arial" panose="020B0604020202020204" pitchFamily="34" charset="0"/>
              <a:buChar char="•"/>
              <a:defRPr/>
            </a:pPr>
            <a:r>
              <a:rPr lang="en-US" sz="2000" dirty="0">
                <a:latin typeface="+mn-lt"/>
              </a:rPr>
              <a:t>A transition can now be guarded. The </a:t>
            </a:r>
            <a:r>
              <a:rPr lang="en-US" sz="2000" b="1" dirty="0">
                <a:solidFill>
                  <a:schemeClr val="accent5">
                    <a:lumMod val="75000"/>
                  </a:schemeClr>
                </a:solidFill>
                <a:latin typeface="+mn-lt"/>
              </a:rPr>
              <a:t>guard</a:t>
            </a:r>
            <a:r>
              <a:rPr lang="en-US" sz="2000" dirty="0">
                <a:latin typeface="+mn-lt"/>
              </a:rPr>
              <a:t> specifies when the transition can be taken. A guard is a predicate over V e.g. “Size()&gt;1”.</a:t>
            </a:r>
          </a:p>
          <a:p>
            <a:pPr marL="342900" indent="-342900">
              <a:buFont typeface="Arial" panose="020B0604020202020204" pitchFamily="34" charset="0"/>
              <a:buChar char="•"/>
              <a:defRPr/>
            </a:pPr>
            <a:r>
              <a:rPr lang="en-US" sz="2000" dirty="0">
                <a:latin typeface="+mn-lt"/>
              </a:rPr>
              <a:t>A transition may also specify a</a:t>
            </a:r>
            <a:r>
              <a:rPr lang="en-US" sz="2000" dirty="0">
                <a:solidFill>
                  <a:srgbClr val="0070C0"/>
                </a:solidFill>
                <a:latin typeface="+mn-lt"/>
              </a:rPr>
              <a:t> </a:t>
            </a:r>
            <a:r>
              <a:rPr lang="en-US" sz="2000" b="1" dirty="0">
                <a:solidFill>
                  <a:srgbClr val="0070C0"/>
                </a:solidFill>
                <a:latin typeface="+mn-lt"/>
              </a:rPr>
              <a:t>post-condition</a:t>
            </a:r>
            <a:r>
              <a:rPr lang="en-US" sz="2000" dirty="0">
                <a:latin typeface="+mn-lt"/>
              </a:rPr>
              <a:t>, which is a predicate over V that must hold after the transition is taken.</a:t>
            </a:r>
          </a:p>
          <a:p>
            <a:pPr marL="342900" indent="-342900">
              <a:buFont typeface="Arial" panose="020B0604020202020204" pitchFamily="34" charset="0"/>
              <a:buChar char="•"/>
              <a:defRPr/>
            </a:pPr>
            <a:r>
              <a:rPr lang="en-US" sz="2000" dirty="0">
                <a:latin typeface="+mn-lt"/>
              </a:rPr>
              <a:t>Every state is </a:t>
            </a:r>
            <a:r>
              <a:rPr lang="en-US" sz="2000" dirty="0" err="1">
                <a:latin typeface="+mn-lt"/>
              </a:rPr>
              <a:t>labaled</a:t>
            </a:r>
            <a:r>
              <a:rPr lang="en-US" sz="2000" dirty="0">
                <a:latin typeface="+mn-lt"/>
              </a:rPr>
              <a:t> with relevant </a:t>
            </a:r>
            <a:r>
              <a:rPr lang="en-US" sz="2000" b="1" dirty="0">
                <a:solidFill>
                  <a:srgbClr val="0070C0"/>
                </a:solidFill>
                <a:latin typeface="+mn-lt"/>
              </a:rPr>
              <a:t>predicates</a:t>
            </a:r>
            <a:r>
              <a:rPr lang="en-US" sz="2000" dirty="0">
                <a:latin typeface="+mn-lt"/>
              </a:rPr>
              <a:t> over V that are expected to hold there, as in the above example.</a:t>
            </a:r>
          </a:p>
          <a:p>
            <a:pPr marL="342900" indent="-342900">
              <a:buFont typeface="Arial" panose="020B0604020202020204" pitchFamily="34" charset="0"/>
              <a:buChar char="•"/>
              <a:defRPr/>
            </a:pPr>
            <a:r>
              <a:rPr lang="en-US" sz="2000" dirty="0">
                <a:latin typeface="+mn-lt"/>
              </a:rPr>
              <a:t>Note that the addition of V can make the FSM to actually have infinite states</a:t>
            </a:r>
            <a:r>
              <a:rPr lang="en-US" sz="2000" b="1" dirty="0">
                <a:latin typeface="+mn-lt"/>
              </a:rPr>
              <a:t>.</a:t>
            </a:r>
          </a:p>
        </p:txBody>
      </p:sp>
      <p:sp>
        <p:nvSpPr>
          <p:cNvPr id="10" name="Rounded Rectangle 9">
            <a:extLst>
              <a:ext uri="{FF2B5EF4-FFF2-40B4-BE49-F238E27FC236}">
                <a16:creationId xmlns:a16="http://schemas.microsoft.com/office/drawing/2014/main" id="{904DD460-84FC-E946-9425-C11CA59F161F}"/>
              </a:ext>
            </a:extLst>
          </p:cNvPr>
          <p:cNvSpPr/>
          <p:nvPr/>
        </p:nvSpPr>
        <p:spPr>
          <a:xfrm>
            <a:off x="997786" y="2142848"/>
            <a:ext cx="1224136" cy="55935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0</a:t>
            </a:r>
          </a:p>
          <a:p>
            <a:pPr algn="ctr"/>
            <a:r>
              <a:rPr lang="en-US" b="1" dirty="0">
                <a:solidFill>
                  <a:srgbClr val="C00000"/>
                </a:solidFill>
              </a:rPr>
              <a:t>Size() = 0</a:t>
            </a:r>
          </a:p>
        </p:txBody>
      </p:sp>
      <p:sp>
        <p:nvSpPr>
          <p:cNvPr id="20" name="Rounded Rectangle 19">
            <a:extLst>
              <a:ext uri="{FF2B5EF4-FFF2-40B4-BE49-F238E27FC236}">
                <a16:creationId xmlns:a16="http://schemas.microsoft.com/office/drawing/2014/main" id="{1D4D8137-CD10-D44A-807F-413B54F3B30B}"/>
              </a:ext>
            </a:extLst>
          </p:cNvPr>
          <p:cNvSpPr/>
          <p:nvPr/>
        </p:nvSpPr>
        <p:spPr>
          <a:xfrm>
            <a:off x="2748634" y="2171004"/>
            <a:ext cx="1851024" cy="55935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a:p>
            <a:pPr algn="ctr"/>
            <a:r>
              <a:rPr lang="en-US" b="1" dirty="0">
                <a:solidFill>
                  <a:srgbClr val="C00000"/>
                </a:solidFill>
              </a:rPr>
              <a:t>0 &lt; Size() &lt; max</a:t>
            </a:r>
          </a:p>
        </p:txBody>
      </p:sp>
      <p:sp>
        <p:nvSpPr>
          <p:cNvPr id="2" name="Rounded Rectangle 1">
            <a:extLst>
              <a:ext uri="{FF2B5EF4-FFF2-40B4-BE49-F238E27FC236}">
                <a16:creationId xmlns:a16="http://schemas.microsoft.com/office/drawing/2014/main" id="{DAF9A7CA-5358-E804-3236-0C88C6C38F07}"/>
              </a:ext>
            </a:extLst>
          </p:cNvPr>
          <p:cNvSpPr/>
          <p:nvPr/>
        </p:nvSpPr>
        <p:spPr>
          <a:xfrm>
            <a:off x="6362651" y="2209042"/>
            <a:ext cx="1488504" cy="55935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a:p>
            <a:pPr algn="ctr"/>
            <a:r>
              <a:rPr lang="en-US" b="1" dirty="0">
                <a:solidFill>
                  <a:srgbClr val="C00000"/>
                </a:solidFill>
              </a:rPr>
              <a:t>Size() = max</a:t>
            </a:r>
          </a:p>
        </p:txBody>
      </p:sp>
      <p:sp>
        <p:nvSpPr>
          <p:cNvPr id="26" name="Rectangle 25">
            <a:extLst>
              <a:ext uri="{FF2B5EF4-FFF2-40B4-BE49-F238E27FC236}">
                <a16:creationId xmlns:a16="http://schemas.microsoft.com/office/drawing/2014/main" id="{B0D3F075-DC8C-AA36-15F2-828CA2F39420}"/>
              </a:ext>
            </a:extLst>
          </p:cNvPr>
          <p:cNvSpPr/>
          <p:nvPr/>
        </p:nvSpPr>
        <p:spPr>
          <a:xfrm>
            <a:off x="2980582" y="2146836"/>
            <a:ext cx="178916" cy="199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3" name="Rectangle 32">
            <a:extLst>
              <a:ext uri="{FF2B5EF4-FFF2-40B4-BE49-F238E27FC236}">
                <a16:creationId xmlns:a16="http://schemas.microsoft.com/office/drawing/2014/main" id="{AACA0227-D2CF-2368-DF00-6489F40B7D8F}"/>
              </a:ext>
            </a:extLst>
          </p:cNvPr>
          <p:cNvSpPr/>
          <p:nvPr/>
        </p:nvSpPr>
        <p:spPr>
          <a:xfrm>
            <a:off x="2946115" y="2397970"/>
            <a:ext cx="178916" cy="199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cxnSp>
        <p:nvCxnSpPr>
          <p:cNvPr id="39" name="Straight Arrow Connector 38">
            <a:extLst>
              <a:ext uri="{FF2B5EF4-FFF2-40B4-BE49-F238E27FC236}">
                <a16:creationId xmlns:a16="http://schemas.microsoft.com/office/drawing/2014/main" id="{DADED709-BF85-E56E-6529-A8F5B3A29515}"/>
              </a:ext>
            </a:extLst>
          </p:cNvPr>
          <p:cNvCxnSpPr>
            <a:cxnSpLocks/>
            <a:endCxn id="2" idx="1"/>
          </p:cNvCxnSpPr>
          <p:nvPr/>
        </p:nvCxnSpPr>
        <p:spPr>
          <a:xfrm flipV="1">
            <a:off x="4598965" y="2488720"/>
            <a:ext cx="1763686" cy="91487"/>
          </a:xfrm>
          <a:prstGeom prst="straightConnector1">
            <a:avLst/>
          </a:prstGeom>
          <a:ln>
            <a:solidFill>
              <a:schemeClr val="accent5">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EBF7F0DE-2C45-6DB7-84F0-80C4820685CD}"/>
              </a:ext>
            </a:extLst>
          </p:cNvPr>
          <p:cNvSpPr txBox="1"/>
          <p:nvPr/>
        </p:nvSpPr>
        <p:spPr bwMode="auto">
          <a:xfrm>
            <a:off x="4660256" y="2564256"/>
            <a:ext cx="1641796" cy="261610"/>
          </a:xfrm>
          <a:prstGeom prst="rect">
            <a:avLst/>
          </a:prstGeom>
          <a:noFill/>
        </p:spPr>
        <p:txBody>
          <a:bodyPr wrap="none">
            <a:spAutoFit/>
          </a:bodyPr>
          <a:lstStyle/>
          <a:p>
            <a:pPr>
              <a:defRPr/>
            </a:pPr>
            <a:r>
              <a:rPr lang="en-US" sz="1100" dirty="0">
                <a:solidFill>
                  <a:srgbClr val="FF0000"/>
                </a:solidFill>
                <a:latin typeface="+mn-lt"/>
              </a:rPr>
              <a:t>Size()=max-1  </a:t>
            </a:r>
            <a:r>
              <a:rPr lang="en-US" sz="1100" dirty="0">
                <a:latin typeface="+mn-lt"/>
              </a:rPr>
              <a:t>➝  Store(x)</a:t>
            </a:r>
          </a:p>
        </p:txBody>
      </p:sp>
      <p:cxnSp>
        <p:nvCxnSpPr>
          <p:cNvPr id="45" name="Shape 18">
            <a:extLst>
              <a:ext uri="{FF2B5EF4-FFF2-40B4-BE49-F238E27FC236}">
                <a16:creationId xmlns:a16="http://schemas.microsoft.com/office/drawing/2014/main" id="{74675DD7-E0B5-D2B7-972F-8749EC329216}"/>
              </a:ext>
            </a:extLst>
          </p:cNvPr>
          <p:cNvCxnSpPr>
            <a:cxnSpLocks/>
            <a:stCxn id="2" idx="2"/>
            <a:endCxn id="20" idx="2"/>
          </p:cNvCxnSpPr>
          <p:nvPr/>
        </p:nvCxnSpPr>
        <p:spPr bwMode="auto">
          <a:xfrm rot="5400000" flipH="1">
            <a:off x="5371506" y="1033000"/>
            <a:ext cx="38038" cy="3432757"/>
          </a:xfrm>
          <a:prstGeom prst="curvedConnector3">
            <a:avLst>
              <a:gd name="adj1" fmla="val -600978"/>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48" name="Shape 18">
            <a:extLst>
              <a:ext uri="{FF2B5EF4-FFF2-40B4-BE49-F238E27FC236}">
                <a16:creationId xmlns:a16="http://schemas.microsoft.com/office/drawing/2014/main" id="{00CB172C-1BE5-567C-965C-82F502ABD645}"/>
              </a:ext>
            </a:extLst>
          </p:cNvPr>
          <p:cNvCxnSpPr>
            <a:cxnSpLocks/>
            <a:stCxn id="2" idx="0"/>
            <a:endCxn id="2" idx="3"/>
          </p:cNvCxnSpPr>
          <p:nvPr/>
        </p:nvCxnSpPr>
        <p:spPr bwMode="auto">
          <a:xfrm rot="16200000" flipH="1">
            <a:off x="7339190" y="1976755"/>
            <a:ext cx="279678" cy="744252"/>
          </a:xfrm>
          <a:prstGeom prst="curvedConnector4">
            <a:avLst>
              <a:gd name="adj1" fmla="val -81737"/>
              <a:gd name="adj2" fmla="val 130715"/>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E4C9E392-6F47-26DE-1C83-66BF5D9CB0B7}"/>
              </a:ext>
            </a:extLst>
          </p:cNvPr>
          <p:cNvSpPr txBox="1"/>
          <p:nvPr/>
        </p:nvSpPr>
        <p:spPr bwMode="auto">
          <a:xfrm>
            <a:off x="7551986" y="1681920"/>
            <a:ext cx="757643" cy="307777"/>
          </a:xfrm>
          <a:prstGeom prst="rect">
            <a:avLst/>
          </a:prstGeom>
          <a:noFill/>
        </p:spPr>
        <p:txBody>
          <a:bodyPr wrap="none">
            <a:spAutoFit/>
          </a:bodyPr>
          <a:lstStyle/>
          <a:p>
            <a:pPr>
              <a:defRPr/>
            </a:pPr>
            <a:r>
              <a:rPr lang="en-US" sz="1400" dirty="0">
                <a:latin typeface="+mn-lt"/>
              </a:rPr>
              <a:t>Store(x)</a:t>
            </a:r>
          </a:p>
        </p:txBody>
      </p:sp>
      <p:sp>
        <p:nvSpPr>
          <p:cNvPr id="52" name="TextBox 51">
            <a:extLst>
              <a:ext uri="{FF2B5EF4-FFF2-40B4-BE49-F238E27FC236}">
                <a16:creationId xmlns:a16="http://schemas.microsoft.com/office/drawing/2014/main" id="{6819D37C-E471-6721-6FDD-5176C5CAE6C1}"/>
              </a:ext>
            </a:extLst>
          </p:cNvPr>
          <p:cNvSpPr txBox="1"/>
          <p:nvPr/>
        </p:nvSpPr>
        <p:spPr bwMode="auto">
          <a:xfrm>
            <a:off x="5483737" y="2976018"/>
            <a:ext cx="557204" cy="307777"/>
          </a:xfrm>
          <a:prstGeom prst="rect">
            <a:avLst/>
          </a:prstGeom>
          <a:noFill/>
        </p:spPr>
        <p:txBody>
          <a:bodyPr wrap="none">
            <a:spAutoFit/>
          </a:bodyPr>
          <a:lstStyle/>
          <a:p>
            <a:pPr>
              <a:defRPr/>
            </a:pPr>
            <a:r>
              <a:rPr lang="en-US" sz="1400" dirty="0">
                <a:latin typeface="+mn-lt"/>
              </a:rPr>
              <a:t>Get()</a:t>
            </a:r>
          </a:p>
        </p:txBody>
      </p:sp>
    </p:spTree>
    <p:extLst>
      <p:ext uri="{BB962C8B-B14F-4D97-AF65-F5344CB8AC3E}">
        <p14:creationId xmlns:p14="http://schemas.microsoft.com/office/powerpoint/2010/main" val="30570583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4638"/>
            <a:ext cx="8229600" cy="804107"/>
          </a:xfrm>
        </p:spPr>
        <p:txBody>
          <a:bodyPr/>
          <a:lstStyle/>
          <a:p>
            <a:r>
              <a:rPr lang="en-US" sz="3200" dirty="0"/>
              <a:t>EFSM</a:t>
            </a:r>
          </a:p>
        </p:txBody>
      </p:sp>
      <p:sp>
        <p:nvSpPr>
          <p:cNvPr id="3" name="Slide Number Placeholder 2"/>
          <p:cNvSpPr>
            <a:spLocks noGrp="1"/>
          </p:cNvSpPr>
          <p:nvPr>
            <p:ph type="sldNum" sz="quarter" idx="12"/>
          </p:nvPr>
        </p:nvSpPr>
        <p:spPr/>
        <p:txBody>
          <a:bodyPr/>
          <a:lstStyle/>
          <a:p>
            <a:pPr>
              <a:defRPr/>
            </a:pPr>
            <a:fld id="{8B3C1E46-FB08-4111-97FC-C1811CE0BA34}" type="slidenum">
              <a:rPr lang="en-US" smtClean="0"/>
              <a:pPr>
                <a:defRPr/>
              </a:pPr>
              <a:t>33</a:t>
            </a:fld>
            <a:endParaRPr lang="en-US"/>
          </a:p>
        </p:txBody>
      </p:sp>
      <p:sp>
        <p:nvSpPr>
          <p:cNvPr id="71" name="TextBox 70"/>
          <p:cNvSpPr txBox="1"/>
          <p:nvPr/>
        </p:nvSpPr>
        <p:spPr>
          <a:xfrm>
            <a:off x="251520" y="3716462"/>
            <a:ext cx="8640960" cy="2862322"/>
          </a:xfrm>
          <a:prstGeom prst="rect">
            <a:avLst/>
          </a:prstGeom>
          <a:noFill/>
        </p:spPr>
        <p:txBody>
          <a:bodyPr wrap="square">
            <a:spAutoFit/>
          </a:bodyPr>
          <a:lstStyle/>
          <a:p>
            <a:pPr marL="342900" indent="-342900">
              <a:buFont typeface="Arial" panose="020B0604020202020204" pitchFamily="34" charset="0"/>
              <a:buChar char="•"/>
              <a:defRPr/>
            </a:pPr>
            <a:r>
              <a:rPr lang="en-US" sz="2000" dirty="0">
                <a:latin typeface="+mn-lt"/>
              </a:rPr>
              <a:t>A sequence of transitions is </a:t>
            </a:r>
            <a:r>
              <a:rPr lang="en-US" sz="2000" i="1" dirty="0">
                <a:latin typeface="+mn-lt"/>
              </a:rPr>
              <a:t>admissible</a:t>
            </a:r>
            <a:r>
              <a:rPr lang="en-US" sz="2000" dirty="0">
                <a:latin typeface="+mn-lt"/>
              </a:rPr>
              <a:t> if (1) it starts in the initial state, (2) forms a path in the FSM, and (3) all the guards along the path evaluate to true. </a:t>
            </a:r>
            <a:endParaRPr lang="en-US" sz="2000" dirty="0">
              <a:highlight>
                <a:srgbClr val="FFFF00"/>
              </a:highlight>
              <a:latin typeface="+mn-lt"/>
            </a:endParaRPr>
          </a:p>
          <a:p>
            <a:pPr marL="342900" indent="-342900">
              <a:buFont typeface="Arial" panose="020B0604020202020204" pitchFamily="34" charset="0"/>
              <a:buChar char="•"/>
              <a:defRPr/>
            </a:pPr>
            <a:r>
              <a:rPr lang="en-US" sz="2000" b="1" dirty="0">
                <a:latin typeface="+mn-lt"/>
              </a:rPr>
              <a:t>The EFSM is correctly implemented by a program F </a:t>
            </a:r>
            <a:r>
              <a:rPr lang="en-US" sz="2000" dirty="0">
                <a:latin typeface="+mn-lt"/>
              </a:rPr>
              <a:t>if</a:t>
            </a:r>
            <a:r>
              <a:rPr lang="en-US" sz="2000" b="1" dirty="0">
                <a:latin typeface="+mn-lt"/>
              </a:rPr>
              <a:t> </a:t>
            </a:r>
            <a:r>
              <a:rPr lang="en-US" sz="2000" dirty="0">
                <a:latin typeface="+mn-lt"/>
              </a:rPr>
              <a:t>for every admissible sequence 𝜎 of transitions ending in a state s: </a:t>
            </a:r>
          </a:p>
          <a:p>
            <a:pPr marL="800100" lvl="1" indent="-342900">
              <a:buFont typeface="Arial" panose="020B0604020202020204" pitchFamily="34" charset="0"/>
              <a:buChar char="•"/>
              <a:defRPr/>
            </a:pPr>
            <a:r>
              <a:rPr lang="en-US" sz="2000" dirty="0">
                <a:latin typeface="+mn-lt"/>
              </a:rPr>
              <a:t>all predicates decorating </a:t>
            </a:r>
            <a:r>
              <a:rPr lang="en-US" sz="2000" i="1" dirty="0">
                <a:latin typeface="+mn-lt"/>
              </a:rPr>
              <a:t>s</a:t>
            </a:r>
            <a:r>
              <a:rPr lang="en-US" sz="2000" dirty="0">
                <a:latin typeface="+mn-lt"/>
              </a:rPr>
              <a:t> evaluate to true.</a:t>
            </a:r>
          </a:p>
          <a:p>
            <a:pPr marL="800100" lvl="1" indent="-342900">
              <a:buFont typeface="Arial" panose="020B0604020202020204" pitchFamily="34" charset="0"/>
              <a:buChar char="•"/>
              <a:defRPr/>
            </a:pPr>
            <a:r>
              <a:rPr lang="en-US" sz="2000" dirty="0">
                <a:latin typeface="+mn-lt"/>
              </a:rPr>
              <a:t>the post-condition of the last transition in 𝜎 is true.</a:t>
            </a:r>
          </a:p>
          <a:p>
            <a:pPr marL="342900" indent="-342900">
              <a:buFont typeface="Arial" panose="020B0604020202020204" pitchFamily="34" charset="0"/>
              <a:buChar char="•"/>
              <a:defRPr/>
            </a:pPr>
            <a:r>
              <a:rPr lang="en-US" sz="2000" dirty="0">
                <a:latin typeface="+mn-lt"/>
              </a:rPr>
              <a:t>We should also provide a definition of the expected effect of executing a disallowed action. Here, we define the default effect is to remain in the same state. </a:t>
            </a:r>
          </a:p>
        </p:txBody>
      </p:sp>
      <p:sp>
        <p:nvSpPr>
          <p:cNvPr id="14" name="Rounded Rectangle 13">
            <a:extLst>
              <a:ext uri="{FF2B5EF4-FFF2-40B4-BE49-F238E27FC236}">
                <a16:creationId xmlns:a16="http://schemas.microsoft.com/office/drawing/2014/main" id="{EEC9CB89-E30D-0354-6B12-5B24F7408EC5}"/>
              </a:ext>
            </a:extLst>
          </p:cNvPr>
          <p:cNvSpPr/>
          <p:nvPr/>
        </p:nvSpPr>
        <p:spPr>
          <a:xfrm>
            <a:off x="457200" y="1340768"/>
            <a:ext cx="8284916" cy="2304256"/>
          </a:xfrm>
          <a:prstGeom prst="roundRect">
            <a:avLst/>
          </a:prstGeom>
          <a:solidFill>
            <a:schemeClr val="accent5">
              <a:lumMod val="60000"/>
              <a:lumOff val="40000"/>
              <a:alpha val="2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Curved Connector 14">
            <a:extLst>
              <a:ext uri="{FF2B5EF4-FFF2-40B4-BE49-F238E27FC236}">
                <a16:creationId xmlns:a16="http://schemas.microsoft.com/office/drawing/2014/main" id="{891236CA-D21D-4017-4D8E-19422A3E8985}"/>
              </a:ext>
            </a:extLst>
          </p:cNvPr>
          <p:cNvCxnSpPr>
            <a:cxnSpLocks/>
            <a:stCxn id="23" idx="0"/>
            <a:endCxn id="26" idx="0"/>
          </p:cNvCxnSpPr>
          <p:nvPr/>
        </p:nvCxnSpPr>
        <p:spPr bwMode="auto">
          <a:xfrm rot="16200000" flipH="1">
            <a:off x="2365611" y="1558765"/>
            <a:ext cx="3988" cy="1460186"/>
          </a:xfrm>
          <a:prstGeom prst="curvedConnector3">
            <a:avLst>
              <a:gd name="adj1" fmla="val -5732197"/>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6" name="Curved Connector 15">
            <a:extLst>
              <a:ext uri="{FF2B5EF4-FFF2-40B4-BE49-F238E27FC236}">
                <a16:creationId xmlns:a16="http://schemas.microsoft.com/office/drawing/2014/main" id="{935386CC-6EBA-5E89-BEEA-5D3A6103C2FB}"/>
              </a:ext>
            </a:extLst>
          </p:cNvPr>
          <p:cNvCxnSpPr>
            <a:cxnSpLocks/>
            <a:stCxn id="27" idx="2"/>
            <a:endCxn id="23" idx="2"/>
          </p:cNvCxnSpPr>
          <p:nvPr/>
        </p:nvCxnSpPr>
        <p:spPr bwMode="auto">
          <a:xfrm rot="5400000">
            <a:off x="2298016" y="2081004"/>
            <a:ext cx="104712" cy="1425719"/>
          </a:xfrm>
          <a:prstGeom prst="curvedConnector3">
            <a:avLst>
              <a:gd name="adj1" fmla="val 318313"/>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F1474FE1-F304-8623-9C37-518C325CDE6A}"/>
              </a:ext>
            </a:extLst>
          </p:cNvPr>
          <p:cNvSpPr txBox="1"/>
          <p:nvPr/>
        </p:nvSpPr>
        <p:spPr bwMode="auto">
          <a:xfrm>
            <a:off x="2009107" y="1521028"/>
            <a:ext cx="919995" cy="369332"/>
          </a:xfrm>
          <a:prstGeom prst="rect">
            <a:avLst/>
          </a:prstGeom>
          <a:noFill/>
        </p:spPr>
        <p:txBody>
          <a:bodyPr wrap="none">
            <a:spAutoFit/>
          </a:bodyPr>
          <a:lstStyle/>
          <a:p>
            <a:pPr>
              <a:defRPr/>
            </a:pPr>
            <a:r>
              <a:rPr lang="en-US" dirty="0">
                <a:latin typeface="+mn-lt"/>
              </a:rPr>
              <a:t>Store(x)</a:t>
            </a:r>
          </a:p>
        </p:txBody>
      </p:sp>
      <p:cxnSp>
        <p:nvCxnSpPr>
          <p:cNvPr id="18" name="Shape 18">
            <a:extLst>
              <a:ext uri="{FF2B5EF4-FFF2-40B4-BE49-F238E27FC236}">
                <a16:creationId xmlns:a16="http://schemas.microsoft.com/office/drawing/2014/main" id="{513E909A-5A99-B517-267C-CB040FF043F1}"/>
              </a:ext>
            </a:extLst>
          </p:cNvPr>
          <p:cNvCxnSpPr>
            <a:cxnSpLocks/>
            <a:stCxn id="24" idx="0"/>
            <a:endCxn id="24" idx="3"/>
          </p:cNvCxnSpPr>
          <p:nvPr/>
        </p:nvCxnSpPr>
        <p:spPr bwMode="auto">
          <a:xfrm rot="16200000" flipH="1">
            <a:off x="4024721" y="1992103"/>
            <a:ext cx="279678" cy="925512"/>
          </a:xfrm>
          <a:prstGeom prst="curvedConnector4">
            <a:avLst>
              <a:gd name="adj1" fmla="val -81737"/>
              <a:gd name="adj2" fmla="val 124700"/>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38F5F935-F3A2-86F6-D7EF-58F2B4FC765E}"/>
              </a:ext>
            </a:extLst>
          </p:cNvPr>
          <p:cNvSpPr txBox="1"/>
          <p:nvPr/>
        </p:nvSpPr>
        <p:spPr bwMode="auto">
          <a:xfrm>
            <a:off x="1426529" y="3167228"/>
            <a:ext cx="1838965" cy="369332"/>
          </a:xfrm>
          <a:prstGeom prst="rect">
            <a:avLst/>
          </a:prstGeom>
          <a:noFill/>
        </p:spPr>
        <p:txBody>
          <a:bodyPr wrap="none">
            <a:spAutoFit/>
          </a:bodyPr>
          <a:lstStyle/>
          <a:p>
            <a:pPr>
              <a:defRPr/>
            </a:pPr>
            <a:r>
              <a:rPr lang="en-US" dirty="0">
                <a:solidFill>
                  <a:srgbClr val="FF0000"/>
                </a:solidFill>
                <a:latin typeface="+mn-lt"/>
              </a:rPr>
              <a:t>Size()=1  </a:t>
            </a:r>
            <a:r>
              <a:rPr lang="en-US" dirty="0">
                <a:latin typeface="+mn-lt"/>
              </a:rPr>
              <a:t>➝  Get()</a:t>
            </a:r>
          </a:p>
        </p:txBody>
      </p:sp>
      <p:sp>
        <p:nvSpPr>
          <p:cNvPr id="20" name="TextBox 19">
            <a:extLst>
              <a:ext uri="{FF2B5EF4-FFF2-40B4-BE49-F238E27FC236}">
                <a16:creationId xmlns:a16="http://schemas.microsoft.com/office/drawing/2014/main" id="{12C45017-AD2A-6BDF-627D-85C6FA583679}"/>
              </a:ext>
            </a:extLst>
          </p:cNvPr>
          <p:cNvSpPr txBox="1"/>
          <p:nvPr/>
        </p:nvSpPr>
        <p:spPr bwMode="auto">
          <a:xfrm>
            <a:off x="4051252" y="1469893"/>
            <a:ext cx="1838965" cy="646331"/>
          </a:xfrm>
          <a:prstGeom prst="rect">
            <a:avLst/>
          </a:prstGeom>
          <a:noFill/>
        </p:spPr>
        <p:txBody>
          <a:bodyPr wrap="none">
            <a:spAutoFit/>
          </a:bodyPr>
          <a:lstStyle/>
          <a:p>
            <a:pPr>
              <a:defRPr/>
            </a:pPr>
            <a:r>
              <a:rPr lang="en-US" dirty="0">
                <a:latin typeface="+mn-lt"/>
              </a:rPr>
              <a:t>Store(x) , </a:t>
            </a:r>
          </a:p>
          <a:p>
            <a:pPr>
              <a:defRPr/>
            </a:pPr>
            <a:r>
              <a:rPr lang="en-US" dirty="0">
                <a:solidFill>
                  <a:srgbClr val="FF0000"/>
                </a:solidFill>
                <a:latin typeface="+mn-lt"/>
              </a:rPr>
              <a:t>Size()&gt;1  </a:t>
            </a:r>
            <a:r>
              <a:rPr lang="en-US" dirty="0">
                <a:latin typeface="+mn-lt"/>
              </a:rPr>
              <a:t>➝  Get()</a:t>
            </a:r>
          </a:p>
        </p:txBody>
      </p:sp>
      <p:cxnSp>
        <p:nvCxnSpPr>
          <p:cNvPr id="21" name="Straight Arrow Connector 20">
            <a:extLst>
              <a:ext uri="{FF2B5EF4-FFF2-40B4-BE49-F238E27FC236}">
                <a16:creationId xmlns:a16="http://schemas.microsoft.com/office/drawing/2014/main" id="{E98B58BE-AE49-9B6F-9EB2-00ABBD742213}"/>
              </a:ext>
            </a:extLst>
          </p:cNvPr>
          <p:cNvCxnSpPr>
            <a:cxnSpLocks/>
            <a:endCxn id="23" idx="1"/>
          </p:cNvCxnSpPr>
          <p:nvPr/>
        </p:nvCxnSpPr>
        <p:spPr bwMode="auto">
          <a:xfrm flipV="1">
            <a:off x="839594" y="2566542"/>
            <a:ext cx="185850" cy="308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92B77D7B-C299-89D5-CAB9-FD7CA2B6429C}"/>
              </a:ext>
            </a:extLst>
          </p:cNvPr>
          <p:cNvSpPr txBox="1"/>
          <p:nvPr/>
        </p:nvSpPr>
        <p:spPr bwMode="auto">
          <a:xfrm>
            <a:off x="498066" y="1421279"/>
            <a:ext cx="1311065" cy="400110"/>
          </a:xfrm>
          <a:prstGeom prst="rect">
            <a:avLst/>
          </a:prstGeom>
          <a:noFill/>
        </p:spPr>
        <p:txBody>
          <a:bodyPr wrap="none">
            <a:spAutoFit/>
          </a:bodyPr>
          <a:lstStyle/>
          <a:p>
            <a:pPr>
              <a:defRPr/>
            </a:pPr>
            <a:r>
              <a:rPr lang="en-US" sz="2000" b="1" dirty="0" err="1">
                <a:latin typeface="+mn-lt"/>
              </a:rPr>
              <a:t>ItemStore</a:t>
            </a:r>
            <a:r>
              <a:rPr lang="en-US" sz="2000" b="1" dirty="0">
                <a:latin typeface="+mn-lt"/>
              </a:rPr>
              <a:t>:</a:t>
            </a:r>
          </a:p>
        </p:txBody>
      </p:sp>
      <p:sp>
        <p:nvSpPr>
          <p:cNvPr id="23" name="Rounded Rectangle 22">
            <a:extLst>
              <a:ext uri="{FF2B5EF4-FFF2-40B4-BE49-F238E27FC236}">
                <a16:creationId xmlns:a16="http://schemas.microsoft.com/office/drawing/2014/main" id="{4DCF3035-E62B-E1CD-0E53-3899009A0DE6}"/>
              </a:ext>
            </a:extLst>
          </p:cNvPr>
          <p:cNvSpPr/>
          <p:nvPr/>
        </p:nvSpPr>
        <p:spPr>
          <a:xfrm>
            <a:off x="1025444" y="2286864"/>
            <a:ext cx="1224136" cy="55935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0</a:t>
            </a:r>
          </a:p>
          <a:p>
            <a:pPr algn="ctr"/>
            <a:r>
              <a:rPr lang="en-US" b="1" dirty="0">
                <a:solidFill>
                  <a:srgbClr val="C00000"/>
                </a:solidFill>
              </a:rPr>
              <a:t>Size() = 0</a:t>
            </a:r>
          </a:p>
        </p:txBody>
      </p:sp>
      <p:sp>
        <p:nvSpPr>
          <p:cNvPr id="24" name="Rounded Rectangle 23">
            <a:extLst>
              <a:ext uri="{FF2B5EF4-FFF2-40B4-BE49-F238E27FC236}">
                <a16:creationId xmlns:a16="http://schemas.microsoft.com/office/drawing/2014/main" id="{5632950A-4507-15B8-BE4E-579D80C573A9}"/>
              </a:ext>
            </a:extLst>
          </p:cNvPr>
          <p:cNvSpPr/>
          <p:nvPr/>
        </p:nvSpPr>
        <p:spPr>
          <a:xfrm>
            <a:off x="2776292" y="2315020"/>
            <a:ext cx="1851024" cy="55935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a:p>
            <a:pPr algn="ctr"/>
            <a:r>
              <a:rPr lang="en-US" b="1" dirty="0">
                <a:solidFill>
                  <a:srgbClr val="C00000"/>
                </a:solidFill>
              </a:rPr>
              <a:t>0 &lt; Size() &lt; max</a:t>
            </a:r>
          </a:p>
        </p:txBody>
      </p:sp>
      <p:sp>
        <p:nvSpPr>
          <p:cNvPr id="25" name="Rounded Rectangle 24">
            <a:extLst>
              <a:ext uri="{FF2B5EF4-FFF2-40B4-BE49-F238E27FC236}">
                <a16:creationId xmlns:a16="http://schemas.microsoft.com/office/drawing/2014/main" id="{0F642803-E8D9-61AA-8AFB-7E0684540ACB}"/>
              </a:ext>
            </a:extLst>
          </p:cNvPr>
          <p:cNvSpPr/>
          <p:nvPr/>
        </p:nvSpPr>
        <p:spPr>
          <a:xfrm>
            <a:off x="6390309" y="2353058"/>
            <a:ext cx="1488504" cy="55935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a:p>
            <a:pPr algn="ctr"/>
            <a:r>
              <a:rPr lang="en-US" b="1" dirty="0">
                <a:solidFill>
                  <a:srgbClr val="C00000"/>
                </a:solidFill>
              </a:rPr>
              <a:t>Size() = max</a:t>
            </a:r>
          </a:p>
        </p:txBody>
      </p:sp>
      <p:sp>
        <p:nvSpPr>
          <p:cNvPr id="26" name="Rectangle 25">
            <a:extLst>
              <a:ext uri="{FF2B5EF4-FFF2-40B4-BE49-F238E27FC236}">
                <a16:creationId xmlns:a16="http://schemas.microsoft.com/office/drawing/2014/main" id="{560FC727-21B3-56F1-1A34-0DF156161D99}"/>
              </a:ext>
            </a:extLst>
          </p:cNvPr>
          <p:cNvSpPr/>
          <p:nvPr/>
        </p:nvSpPr>
        <p:spPr>
          <a:xfrm>
            <a:off x="3008240" y="2290852"/>
            <a:ext cx="178916" cy="199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27" name="Rectangle 26">
            <a:extLst>
              <a:ext uri="{FF2B5EF4-FFF2-40B4-BE49-F238E27FC236}">
                <a16:creationId xmlns:a16="http://schemas.microsoft.com/office/drawing/2014/main" id="{F249CC48-D0C5-4840-F1B4-58E9D42B1E99}"/>
              </a:ext>
            </a:extLst>
          </p:cNvPr>
          <p:cNvSpPr/>
          <p:nvPr/>
        </p:nvSpPr>
        <p:spPr>
          <a:xfrm>
            <a:off x="2973773" y="2541986"/>
            <a:ext cx="178916" cy="199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cxnSp>
        <p:nvCxnSpPr>
          <p:cNvPr id="28" name="Straight Arrow Connector 27">
            <a:extLst>
              <a:ext uri="{FF2B5EF4-FFF2-40B4-BE49-F238E27FC236}">
                <a16:creationId xmlns:a16="http://schemas.microsoft.com/office/drawing/2014/main" id="{6E381891-2CED-195A-A95C-BC8624ABF79E}"/>
              </a:ext>
            </a:extLst>
          </p:cNvPr>
          <p:cNvCxnSpPr>
            <a:cxnSpLocks/>
            <a:endCxn id="25" idx="1"/>
          </p:cNvCxnSpPr>
          <p:nvPr/>
        </p:nvCxnSpPr>
        <p:spPr>
          <a:xfrm flipV="1">
            <a:off x="4626623" y="2632736"/>
            <a:ext cx="1763686" cy="91487"/>
          </a:xfrm>
          <a:prstGeom prst="straightConnector1">
            <a:avLst/>
          </a:prstGeom>
          <a:ln>
            <a:solidFill>
              <a:schemeClr val="accent5">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D89F7D13-5B3D-BD98-762C-0BE10015DC8E}"/>
              </a:ext>
            </a:extLst>
          </p:cNvPr>
          <p:cNvSpPr txBox="1"/>
          <p:nvPr/>
        </p:nvSpPr>
        <p:spPr bwMode="auto">
          <a:xfrm>
            <a:off x="4687914" y="2708272"/>
            <a:ext cx="1641796" cy="261610"/>
          </a:xfrm>
          <a:prstGeom prst="rect">
            <a:avLst/>
          </a:prstGeom>
          <a:noFill/>
        </p:spPr>
        <p:txBody>
          <a:bodyPr wrap="none">
            <a:spAutoFit/>
          </a:bodyPr>
          <a:lstStyle/>
          <a:p>
            <a:pPr>
              <a:defRPr/>
            </a:pPr>
            <a:r>
              <a:rPr lang="en-US" sz="1100" dirty="0">
                <a:solidFill>
                  <a:srgbClr val="FF0000"/>
                </a:solidFill>
                <a:latin typeface="+mn-lt"/>
              </a:rPr>
              <a:t>Size()=max-1  </a:t>
            </a:r>
            <a:r>
              <a:rPr lang="en-US" sz="1100" dirty="0">
                <a:latin typeface="+mn-lt"/>
              </a:rPr>
              <a:t>➝  Store(x)</a:t>
            </a:r>
          </a:p>
        </p:txBody>
      </p:sp>
      <p:cxnSp>
        <p:nvCxnSpPr>
          <p:cNvPr id="30" name="Shape 18">
            <a:extLst>
              <a:ext uri="{FF2B5EF4-FFF2-40B4-BE49-F238E27FC236}">
                <a16:creationId xmlns:a16="http://schemas.microsoft.com/office/drawing/2014/main" id="{08799A76-4CCB-EB1B-95C4-E4DB0DBFA137}"/>
              </a:ext>
            </a:extLst>
          </p:cNvPr>
          <p:cNvCxnSpPr>
            <a:cxnSpLocks/>
            <a:stCxn id="25" idx="2"/>
            <a:endCxn id="24" idx="2"/>
          </p:cNvCxnSpPr>
          <p:nvPr/>
        </p:nvCxnSpPr>
        <p:spPr bwMode="auto">
          <a:xfrm rot="5400000" flipH="1">
            <a:off x="5399164" y="1177016"/>
            <a:ext cx="38038" cy="3432757"/>
          </a:xfrm>
          <a:prstGeom prst="curvedConnector3">
            <a:avLst>
              <a:gd name="adj1" fmla="val -600978"/>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31" name="Shape 18">
            <a:extLst>
              <a:ext uri="{FF2B5EF4-FFF2-40B4-BE49-F238E27FC236}">
                <a16:creationId xmlns:a16="http://schemas.microsoft.com/office/drawing/2014/main" id="{6350CCBA-86AB-A287-71F0-E23DADF99086}"/>
              </a:ext>
            </a:extLst>
          </p:cNvPr>
          <p:cNvCxnSpPr>
            <a:cxnSpLocks/>
            <a:stCxn id="25" idx="0"/>
            <a:endCxn id="25" idx="3"/>
          </p:cNvCxnSpPr>
          <p:nvPr/>
        </p:nvCxnSpPr>
        <p:spPr bwMode="auto">
          <a:xfrm rot="16200000" flipH="1">
            <a:off x="7366848" y="2120771"/>
            <a:ext cx="279678" cy="744252"/>
          </a:xfrm>
          <a:prstGeom prst="curvedConnector4">
            <a:avLst>
              <a:gd name="adj1" fmla="val -81737"/>
              <a:gd name="adj2" fmla="val 130715"/>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DA36CEC8-FE78-108B-C742-BC338E16238A}"/>
              </a:ext>
            </a:extLst>
          </p:cNvPr>
          <p:cNvSpPr txBox="1"/>
          <p:nvPr/>
        </p:nvSpPr>
        <p:spPr bwMode="auto">
          <a:xfrm>
            <a:off x="7579644" y="1825936"/>
            <a:ext cx="757643" cy="307777"/>
          </a:xfrm>
          <a:prstGeom prst="rect">
            <a:avLst/>
          </a:prstGeom>
          <a:noFill/>
        </p:spPr>
        <p:txBody>
          <a:bodyPr wrap="none">
            <a:spAutoFit/>
          </a:bodyPr>
          <a:lstStyle/>
          <a:p>
            <a:pPr>
              <a:defRPr/>
            </a:pPr>
            <a:r>
              <a:rPr lang="en-US" sz="1400" dirty="0">
                <a:latin typeface="+mn-lt"/>
              </a:rPr>
              <a:t>Store(x)</a:t>
            </a:r>
          </a:p>
        </p:txBody>
      </p:sp>
      <p:sp>
        <p:nvSpPr>
          <p:cNvPr id="33" name="TextBox 32">
            <a:extLst>
              <a:ext uri="{FF2B5EF4-FFF2-40B4-BE49-F238E27FC236}">
                <a16:creationId xmlns:a16="http://schemas.microsoft.com/office/drawing/2014/main" id="{0C4D1C5F-BDA4-699A-09BC-8D6D9A7801B4}"/>
              </a:ext>
            </a:extLst>
          </p:cNvPr>
          <p:cNvSpPr txBox="1"/>
          <p:nvPr/>
        </p:nvSpPr>
        <p:spPr bwMode="auto">
          <a:xfrm>
            <a:off x="5511395" y="3120034"/>
            <a:ext cx="557204" cy="307777"/>
          </a:xfrm>
          <a:prstGeom prst="rect">
            <a:avLst/>
          </a:prstGeom>
          <a:noFill/>
        </p:spPr>
        <p:txBody>
          <a:bodyPr wrap="none">
            <a:spAutoFit/>
          </a:bodyPr>
          <a:lstStyle/>
          <a:p>
            <a:pPr>
              <a:defRPr/>
            </a:pPr>
            <a:r>
              <a:rPr lang="en-US" sz="1400" dirty="0">
                <a:latin typeface="+mn-lt"/>
              </a:rPr>
              <a:t>Get()</a:t>
            </a:r>
          </a:p>
        </p:txBody>
      </p:sp>
    </p:spTree>
    <p:extLst>
      <p:ext uri="{BB962C8B-B14F-4D97-AF65-F5344CB8AC3E}">
        <p14:creationId xmlns:p14="http://schemas.microsoft.com/office/powerpoint/2010/main" val="34862861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a:extLst>
              <a:ext uri="{FF2B5EF4-FFF2-40B4-BE49-F238E27FC236}">
                <a16:creationId xmlns:a16="http://schemas.microsoft.com/office/drawing/2014/main" id="{4FA4F62F-8649-D64A-9D6A-5F77131A0F5F}"/>
              </a:ext>
            </a:extLst>
          </p:cNvPr>
          <p:cNvSpPr/>
          <p:nvPr/>
        </p:nvSpPr>
        <p:spPr>
          <a:xfrm>
            <a:off x="465337" y="1196752"/>
            <a:ext cx="8284916" cy="2304256"/>
          </a:xfrm>
          <a:prstGeom prst="roundRect">
            <a:avLst/>
          </a:prstGeom>
          <a:solidFill>
            <a:schemeClr val="accent5">
              <a:lumMod val="60000"/>
              <a:lumOff val="40000"/>
              <a:alpha val="2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54" name="Title 1"/>
          <p:cNvSpPr>
            <a:spLocks noGrp="1"/>
          </p:cNvSpPr>
          <p:nvPr>
            <p:ph type="title"/>
          </p:nvPr>
        </p:nvSpPr>
        <p:spPr>
          <a:xfrm>
            <a:off x="457200" y="274638"/>
            <a:ext cx="8229600" cy="606083"/>
          </a:xfrm>
        </p:spPr>
        <p:txBody>
          <a:bodyPr/>
          <a:lstStyle/>
          <a:p>
            <a:r>
              <a:rPr lang="en-US" sz="3200" dirty="0"/>
              <a:t>Model Based Testing with EFSM</a:t>
            </a:r>
          </a:p>
        </p:txBody>
      </p:sp>
      <p:sp>
        <p:nvSpPr>
          <p:cNvPr id="3" name="Slide Number Placeholder 2"/>
          <p:cNvSpPr>
            <a:spLocks noGrp="1"/>
          </p:cNvSpPr>
          <p:nvPr>
            <p:ph type="sldNum" sz="quarter" idx="12"/>
          </p:nvPr>
        </p:nvSpPr>
        <p:spPr/>
        <p:txBody>
          <a:bodyPr/>
          <a:lstStyle/>
          <a:p>
            <a:pPr>
              <a:defRPr/>
            </a:pPr>
            <a:fld id="{8B3C1E46-FB08-4111-97FC-C1811CE0BA34}" type="slidenum">
              <a:rPr lang="en-US" smtClean="0"/>
              <a:pPr>
                <a:defRPr/>
              </a:pPr>
              <a:t>34</a:t>
            </a:fld>
            <a:endParaRPr lang="en-US"/>
          </a:p>
        </p:txBody>
      </p:sp>
      <p:cxnSp>
        <p:nvCxnSpPr>
          <p:cNvPr id="7" name="Curved Connector 6"/>
          <p:cNvCxnSpPr>
            <a:cxnSpLocks/>
            <a:stCxn id="10" idx="0"/>
            <a:endCxn id="26" idx="0"/>
          </p:cNvCxnSpPr>
          <p:nvPr/>
        </p:nvCxnSpPr>
        <p:spPr bwMode="auto">
          <a:xfrm rot="16200000" flipH="1">
            <a:off x="2373748" y="1414749"/>
            <a:ext cx="3988" cy="1460186"/>
          </a:xfrm>
          <a:prstGeom prst="curvedConnector3">
            <a:avLst>
              <a:gd name="adj1" fmla="val -5732197"/>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9" name="Curved Connector 8"/>
          <p:cNvCxnSpPr>
            <a:cxnSpLocks/>
            <a:stCxn id="33" idx="2"/>
            <a:endCxn id="10" idx="2"/>
          </p:cNvCxnSpPr>
          <p:nvPr/>
        </p:nvCxnSpPr>
        <p:spPr bwMode="auto">
          <a:xfrm rot="5400000">
            <a:off x="2306153" y="1936988"/>
            <a:ext cx="104712" cy="1425719"/>
          </a:xfrm>
          <a:prstGeom prst="curvedConnector3">
            <a:avLst>
              <a:gd name="adj1" fmla="val 318313"/>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bwMode="auto">
          <a:xfrm>
            <a:off x="2017244" y="1377012"/>
            <a:ext cx="919995" cy="369332"/>
          </a:xfrm>
          <a:prstGeom prst="rect">
            <a:avLst/>
          </a:prstGeom>
          <a:noFill/>
        </p:spPr>
        <p:txBody>
          <a:bodyPr wrap="none">
            <a:spAutoFit/>
          </a:bodyPr>
          <a:lstStyle/>
          <a:p>
            <a:pPr>
              <a:defRPr/>
            </a:pPr>
            <a:r>
              <a:rPr lang="en-US" dirty="0">
                <a:latin typeface="+mn-lt"/>
              </a:rPr>
              <a:t>Store(x)</a:t>
            </a:r>
          </a:p>
        </p:txBody>
      </p:sp>
      <p:cxnSp>
        <p:nvCxnSpPr>
          <p:cNvPr id="19" name="Shape 18"/>
          <p:cNvCxnSpPr>
            <a:cxnSpLocks/>
            <a:stCxn id="20" idx="0"/>
            <a:endCxn id="20" idx="3"/>
          </p:cNvCxnSpPr>
          <p:nvPr/>
        </p:nvCxnSpPr>
        <p:spPr bwMode="auto">
          <a:xfrm rot="16200000" flipH="1">
            <a:off x="4032858" y="1848087"/>
            <a:ext cx="279678" cy="925512"/>
          </a:xfrm>
          <a:prstGeom prst="curvedConnector4">
            <a:avLst>
              <a:gd name="adj1" fmla="val -81737"/>
              <a:gd name="adj2" fmla="val 124700"/>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bwMode="auto">
          <a:xfrm>
            <a:off x="1434666" y="3023212"/>
            <a:ext cx="1838965" cy="369332"/>
          </a:xfrm>
          <a:prstGeom prst="rect">
            <a:avLst/>
          </a:prstGeom>
          <a:noFill/>
        </p:spPr>
        <p:txBody>
          <a:bodyPr wrap="none">
            <a:spAutoFit/>
          </a:bodyPr>
          <a:lstStyle/>
          <a:p>
            <a:pPr>
              <a:defRPr/>
            </a:pPr>
            <a:r>
              <a:rPr lang="en-US" dirty="0">
                <a:solidFill>
                  <a:srgbClr val="FF0000"/>
                </a:solidFill>
                <a:latin typeface="+mn-lt"/>
              </a:rPr>
              <a:t>Size()=1  </a:t>
            </a:r>
            <a:r>
              <a:rPr lang="en-US" dirty="0">
                <a:latin typeface="+mn-lt"/>
              </a:rPr>
              <a:t>➝  Get()</a:t>
            </a:r>
          </a:p>
        </p:txBody>
      </p:sp>
      <p:sp>
        <p:nvSpPr>
          <p:cNvPr id="22" name="TextBox 21"/>
          <p:cNvSpPr txBox="1"/>
          <p:nvPr/>
        </p:nvSpPr>
        <p:spPr bwMode="auto">
          <a:xfrm>
            <a:off x="4059389" y="1325877"/>
            <a:ext cx="1838965" cy="646331"/>
          </a:xfrm>
          <a:prstGeom prst="rect">
            <a:avLst/>
          </a:prstGeom>
          <a:noFill/>
        </p:spPr>
        <p:txBody>
          <a:bodyPr wrap="none">
            <a:spAutoFit/>
          </a:bodyPr>
          <a:lstStyle/>
          <a:p>
            <a:pPr>
              <a:defRPr/>
            </a:pPr>
            <a:r>
              <a:rPr lang="en-US" dirty="0">
                <a:latin typeface="+mn-lt"/>
              </a:rPr>
              <a:t>Store(x) , </a:t>
            </a:r>
          </a:p>
          <a:p>
            <a:pPr>
              <a:defRPr/>
            </a:pPr>
            <a:r>
              <a:rPr lang="en-US" dirty="0">
                <a:solidFill>
                  <a:srgbClr val="FF0000"/>
                </a:solidFill>
                <a:latin typeface="+mn-lt"/>
              </a:rPr>
              <a:t>Size()&gt;1  </a:t>
            </a:r>
            <a:r>
              <a:rPr lang="en-US" dirty="0">
                <a:latin typeface="+mn-lt"/>
              </a:rPr>
              <a:t>➝  Get()</a:t>
            </a:r>
          </a:p>
        </p:txBody>
      </p:sp>
      <p:cxnSp>
        <p:nvCxnSpPr>
          <p:cNvPr id="24" name="Straight Arrow Connector 23"/>
          <p:cNvCxnSpPr>
            <a:cxnSpLocks/>
            <a:endCxn id="10" idx="1"/>
          </p:cNvCxnSpPr>
          <p:nvPr/>
        </p:nvCxnSpPr>
        <p:spPr bwMode="auto">
          <a:xfrm flipV="1">
            <a:off x="847731" y="2422526"/>
            <a:ext cx="185850" cy="308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bwMode="auto">
          <a:xfrm>
            <a:off x="506203" y="1277263"/>
            <a:ext cx="1311065" cy="400110"/>
          </a:xfrm>
          <a:prstGeom prst="rect">
            <a:avLst/>
          </a:prstGeom>
          <a:noFill/>
        </p:spPr>
        <p:txBody>
          <a:bodyPr wrap="none">
            <a:spAutoFit/>
          </a:bodyPr>
          <a:lstStyle/>
          <a:p>
            <a:pPr>
              <a:defRPr/>
            </a:pPr>
            <a:r>
              <a:rPr lang="en-US" sz="2000" b="1" dirty="0" err="1">
                <a:latin typeface="+mn-lt"/>
              </a:rPr>
              <a:t>ItemStore</a:t>
            </a:r>
            <a:r>
              <a:rPr lang="en-US" sz="2000" b="1" dirty="0">
                <a:latin typeface="+mn-lt"/>
              </a:rPr>
              <a:t>:</a:t>
            </a:r>
          </a:p>
        </p:txBody>
      </p:sp>
      <p:sp>
        <p:nvSpPr>
          <p:cNvPr id="71" name="TextBox 70"/>
          <p:cNvSpPr txBox="1"/>
          <p:nvPr/>
        </p:nvSpPr>
        <p:spPr>
          <a:xfrm>
            <a:off x="251520" y="3713544"/>
            <a:ext cx="8800854" cy="2554545"/>
          </a:xfrm>
          <a:prstGeom prst="rect">
            <a:avLst/>
          </a:prstGeom>
          <a:noFill/>
        </p:spPr>
        <p:txBody>
          <a:bodyPr wrap="square">
            <a:spAutoFit/>
          </a:bodyPr>
          <a:lstStyle/>
          <a:p>
            <a:pPr marL="342900" indent="-342900">
              <a:buFont typeface="Arial" panose="020B0604020202020204" pitchFamily="34" charset="0"/>
              <a:buChar char="•"/>
              <a:defRPr/>
            </a:pPr>
            <a:r>
              <a:rPr lang="en-US" sz="2000" dirty="0">
                <a:latin typeface="+mn-lt"/>
              </a:rPr>
              <a:t>We treat a model M as the specification of an actual program F.</a:t>
            </a:r>
          </a:p>
          <a:p>
            <a:pPr marL="342900" indent="-342900">
              <a:buFont typeface="Arial" panose="020B0604020202020204" pitchFamily="34" charset="0"/>
              <a:buChar char="•"/>
              <a:defRPr/>
            </a:pPr>
            <a:r>
              <a:rPr lang="en-US" sz="2000" dirty="0">
                <a:latin typeface="+mn-lt"/>
              </a:rPr>
              <a:t>Black box: we can only observe the program’s state through the vars or getters in V. </a:t>
            </a:r>
          </a:p>
          <a:p>
            <a:pPr marL="342900" indent="-342900">
              <a:buFont typeface="Arial" panose="020B0604020202020204" pitchFamily="34" charset="0"/>
              <a:buChar char="•"/>
              <a:defRPr/>
            </a:pPr>
            <a:r>
              <a:rPr lang="en-US" sz="2000" dirty="0">
                <a:latin typeface="+mn-lt"/>
              </a:rPr>
              <a:t>A </a:t>
            </a:r>
            <a:r>
              <a:rPr lang="en-US" sz="2000" b="1" dirty="0">
                <a:solidFill>
                  <a:schemeClr val="accent5">
                    <a:lumMod val="75000"/>
                  </a:schemeClr>
                </a:solidFill>
                <a:highlight>
                  <a:srgbClr val="FFFF00"/>
                </a:highlight>
                <a:latin typeface="+mn-lt"/>
              </a:rPr>
              <a:t>test</a:t>
            </a:r>
            <a:r>
              <a:rPr lang="en-US" sz="2000" dirty="0">
                <a:latin typeface="+mn-lt"/>
              </a:rPr>
              <a:t> is a sequence of admissible transitions. The correctness of the implementation F is checked by checking the transitions’ post-conditions and the predicates that decorate the states along the sequence.</a:t>
            </a:r>
          </a:p>
          <a:p>
            <a:pPr marL="342900" indent="-342900">
              <a:buFont typeface="Arial" panose="020B0604020202020204" pitchFamily="34" charset="0"/>
              <a:buChar char="•"/>
              <a:defRPr/>
            </a:pPr>
            <a:r>
              <a:rPr lang="en-US" sz="2000" dirty="0">
                <a:latin typeface="+mn-lt"/>
              </a:rPr>
              <a:t> You can design the tests manually, </a:t>
            </a:r>
            <a:r>
              <a:rPr lang="en-US" sz="2000" dirty="0">
                <a:highlight>
                  <a:srgbClr val="FFFF00"/>
                </a:highlight>
                <a:latin typeface="+mn-lt"/>
              </a:rPr>
              <a:t>or generate them</a:t>
            </a:r>
            <a:r>
              <a:rPr lang="en-US" sz="2000" dirty="0">
                <a:latin typeface="+mn-lt"/>
              </a:rPr>
              <a:t> from the model.</a:t>
            </a:r>
          </a:p>
          <a:p>
            <a:pPr marL="342900" indent="-342900">
              <a:buFont typeface="Arial" panose="020B0604020202020204" pitchFamily="34" charset="0"/>
              <a:buChar char="•"/>
              <a:defRPr/>
            </a:pPr>
            <a:r>
              <a:rPr lang="en-US" sz="2000" dirty="0">
                <a:latin typeface="+mn-lt"/>
              </a:rPr>
              <a:t>You can e.g. aim for full transition coverage, or even prime path coverage.</a:t>
            </a:r>
          </a:p>
        </p:txBody>
      </p:sp>
      <p:sp>
        <p:nvSpPr>
          <p:cNvPr id="10" name="Rounded Rectangle 9">
            <a:extLst>
              <a:ext uri="{FF2B5EF4-FFF2-40B4-BE49-F238E27FC236}">
                <a16:creationId xmlns:a16="http://schemas.microsoft.com/office/drawing/2014/main" id="{904DD460-84FC-E946-9425-C11CA59F161F}"/>
              </a:ext>
            </a:extLst>
          </p:cNvPr>
          <p:cNvSpPr/>
          <p:nvPr/>
        </p:nvSpPr>
        <p:spPr>
          <a:xfrm>
            <a:off x="1033581" y="2142848"/>
            <a:ext cx="1224136" cy="55935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0</a:t>
            </a:r>
          </a:p>
          <a:p>
            <a:pPr algn="ctr"/>
            <a:r>
              <a:rPr lang="en-US" b="1" dirty="0">
                <a:solidFill>
                  <a:srgbClr val="C00000"/>
                </a:solidFill>
              </a:rPr>
              <a:t>Size() = 0</a:t>
            </a:r>
          </a:p>
        </p:txBody>
      </p:sp>
      <p:sp>
        <p:nvSpPr>
          <p:cNvPr id="20" name="Rounded Rectangle 19">
            <a:extLst>
              <a:ext uri="{FF2B5EF4-FFF2-40B4-BE49-F238E27FC236}">
                <a16:creationId xmlns:a16="http://schemas.microsoft.com/office/drawing/2014/main" id="{1D4D8137-CD10-D44A-807F-413B54F3B30B}"/>
              </a:ext>
            </a:extLst>
          </p:cNvPr>
          <p:cNvSpPr/>
          <p:nvPr/>
        </p:nvSpPr>
        <p:spPr>
          <a:xfrm>
            <a:off x="2784429" y="2171004"/>
            <a:ext cx="1851024" cy="55935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a:p>
            <a:pPr algn="ctr"/>
            <a:r>
              <a:rPr lang="en-US" b="1" dirty="0">
                <a:solidFill>
                  <a:srgbClr val="C00000"/>
                </a:solidFill>
              </a:rPr>
              <a:t>0 &lt; Size() &lt; max</a:t>
            </a:r>
          </a:p>
        </p:txBody>
      </p:sp>
      <p:sp>
        <p:nvSpPr>
          <p:cNvPr id="2" name="Rounded Rectangle 1">
            <a:extLst>
              <a:ext uri="{FF2B5EF4-FFF2-40B4-BE49-F238E27FC236}">
                <a16:creationId xmlns:a16="http://schemas.microsoft.com/office/drawing/2014/main" id="{DAF9A7CA-5358-E804-3236-0C88C6C38F07}"/>
              </a:ext>
            </a:extLst>
          </p:cNvPr>
          <p:cNvSpPr/>
          <p:nvPr/>
        </p:nvSpPr>
        <p:spPr>
          <a:xfrm>
            <a:off x="6398446" y="2209042"/>
            <a:ext cx="1488504" cy="55935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a:p>
            <a:pPr algn="ctr"/>
            <a:r>
              <a:rPr lang="en-US" b="1" dirty="0">
                <a:solidFill>
                  <a:srgbClr val="C00000"/>
                </a:solidFill>
              </a:rPr>
              <a:t>Size() = max</a:t>
            </a:r>
          </a:p>
        </p:txBody>
      </p:sp>
      <p:sp>
        <p:nvSpPr>
          <p:cNvPr id="26" name="Rectangle 25">
            <a:extLst>
              <a:ext uri="{FF2B5EF4-FFF2-40B4-BE49-F238E27FC236}">
                <a16:creationId xmlns:a16="http://schemas.microsoft.com/office/drawing/2014/main" id="{B0D3F075-DC8C-AA36-15F2-828CA2F39420}"/>
              </a:ext>
            </a:extLst>
          </p:cNvPr>
          <p:cNvSpPr/>
          <p:nvPr/>
        </p:nvSpPr>
        <p:spPr>
          <a:xfrm>
            <a:off x="3016377" y="2146836"/>
            <a:ext cx="178916" cy="199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3" name="Rectangle 32">
            <a:extLst>
              <a:ext uri="{FF2B5EF4-FFF2-40B4-BE49-F238E27FC236}">
                <a16:creationId xmlns:a16="http://schemas.microsoft.com/office/drawing/2014/main" id="{AACA0227-D2CF-2368-DF00-6489F40B7D8F}"/>
              </a:ext>
            </a:extLst>
          </p:cNvPr>
          <p:cNvSpPr/>
          <p:nvPr/>
        </p:nvSpPr>
        <p:spPr>
          <a:xfrm>
            <a:off x="2981910" y="2397970"/>
            <a:ext cx="178916" cy="199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cxnSp>
        <p:nvCxnSpPr>
          <p:cNvPr id="39" name="Straight Arrow Connector 38">
            <a:extLst>
              <a:ext uri="{FF2B5EF4-FFF2-40B4-BE49-F238E27FC236}">
                <a16:creationId xmlns:a16="http://schemas.microsoft.com/office/drawing/2014/main" id="{DADED709-BF85-E56E-6529-A8F5B3A29515}"/>
              </a:ext>
            </a:extLst>
          </p:cNvPr>
          <p:cNvCxnSpPr>
            <a:cxnSpLocks/>
            <a:endCxn id="2" idx="1"/>
          </p:cNvCxnSpPr>
          <p:nvPr/>
        </p:nvCxnSpPr>
        <p:spPr>
          <a:xfrm flipV="1">
            <a:off x="4634760" y="2488720"/>
            <a:ext cx="1763686" cy="91487"/>
          </a:xfrm>
          <a:prstGeom prst="straightConnector1">
            <a:avLst/>
          </a:prstGeom>
          <a:ln>
            <a:solidFill>
              <a:schemeClr val="accent5">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EBF7F0DE-2C45-6DB7-84F0-80C4820685CD}"/>
              </a:ext>
            </a:extLst>
          </p:cNvPr>
          <p:cNvSpPr txBox="1"/>
          <p:nvPr/>
        </p:nvSpPr>
        <p:spPr bwMode="auto">
          <a:xfrm>
            <a:off x="4696051" y="2564256"/>
            <a:ext cx="1641796" cy="261610"/>
          </a:xfrm>
          <a:prstGeom prst="rect">
            <a:avLst/>
          </a:prstGeom>
          <a:noFill/>
        </p:spPr>
        <p:txBody>
          <a:bodyPr wrap="none">
            <a:spAutoFit/>
          </a:bodyPr>
          <a:lstStyle/>
          <a:p>
            <a:pPr>
              <a:defRPr/>
            </a:pPr>
            <a:r>
              <a:rPr lang="en-US" sz="1100" dirty="0">
                <a:solidFill>
                  <a:srgbClr val="FF0000"/>
                </a:solidFill>
                <a:latin typeface="+mn-lt"/>
              </a:rPr>
              <a:t>Size()=max-1  </a:t>
            </a:r>
            <a:r>
              <a:rPr lang="en-US" sz="1100" dirty="0">
                <a:latin typeface="+mn-lt"/>
              </a:rPr>
              <a:t>➝  Store(x)</a:t>
            </a:r>
          </a:p>
        </p:txBody>
      </p:sp>
      <p:cxnSp>
        <p:nvCxnSpPr>
          <p:cNvPr id="45" name="Shape 18">
            <a:extLst>
              <a:ext uri="{FF2B5EF4-FFF2-40B4-BE49-F238E27FC236}">
                <a16:creationId xmlns:a16="http://schemas.microsoft.com/office/drawing/2014/main" id="{74675DD7-E0B5-D2B7-972F-8749EC329216}"/>
              </a:ext>
            </a:extLst>
          </p:cNvPr>
          <p:cNvCxnSpPr>
            <a:cxnSpLocks/>
            <a:stCxn id="2" idx="2"/>
            <a:endCxn id="20" idx="2"/>
          </p:cNvCxnSpPr>
          <p:nvPr/>
        </p:nvCxnSpPr>
        <p:spPr bwMode="auto">
          <a:xfrm rot="5400000" flipH="1">
            <a:off x="5407301" y="1033000"/>
            <a:ext cx="38038" cy="3432757"/>
          </a:xfrm>
          <a:prstGeom prst="curvedConnector3">
            <a:avLst>
              <a:gd name="adj1" fmla="val -600978"/>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48" name="Shape 18">
            <a:extLst>
              <a:ext uri="{FF2B5EF4-FFF2-40B4-BE49-F238E27FC236}">
                <a16:creationId xmlns:a16="http://schemas.microsoft.com/office/drawing/2014/main" id="{00CB172C-1BE5-567C-965C-82F502ABD645}"/>
              </a:ext>
            </a:extLst>
          </p:cNvPr>
          <p:cNvCxnSpPr>
            <a:cxnSpLocks/>
            <a:stCxn id="2" idx="0"/>
            <a:endCxn id="2" idx="3"/>
          </p:cNvCxnSpPr>
          <p:nvPr/>
        </p:nvCxnSpPr>
        <p:spPr bwMode="auto">
          <a:xfrm rot="16200000" flipH="1">
            <a:off x="7374985" y="1976755"/>
            <a:ext cx="279678" cy="744252"/>
          </a:xfrm>
          <a:prstGeom prst="curvedConnector4">
            <a:avLst>
              <a:gd name="adj1" fmla="val -81737"/>
              <a:gd name="adj2" fmla="val 130715"/>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E4C9E392-6F47-26DE-1C83-66BF5D9CB0B7}"/>
              </a:ext>
            </a:extLst>
          </p:cNvPr>
          <p:cNvSpPr txBox="1"/>
          <p:nvPr/>
        </p:nvSpPr>
        <p:spPr bwMode="auto">
          <a:xfrm>
            <a:off x="7587781" y="1681920"/>
            <a:ext cx="757643" cy="307777"/>
          </a:xfrm>
          <a:prstGeom prst="rect">
            <a:avLst/>
          </a:prstGeom>
          <a:noFill/>
        </p:spPr>
        <p:txBody>
          <a:bodyPr wrap="none">
            <a:spAutoFit/>
          </a:bodyPr>
          <a:lstStyle/>
          <a:p>
            <a:pPr>
              <a:defRPr/>
            </a:pPr>
            <a:r>
              <a:rPr lang="en-US" sz="1400" dirty="0">
                <a:latin typeface="+mn-lt"/>
              </a:rPr>
              <a:t>Store(x)</a:t>
            </a:r>
          </a:p>
        </p:txBody>
      </p:sp>
      <p:sp>
        <p:nvSpPr>
          <p:cNvPr id="52" name="TextBox 51">
            <a:extLst>
              <a:ext uri="{FF2B5EF4-FFF2-40B4-BE49-F238E27FC236}">
                <a16:creationId xmlns:a16="http://schemas.microsoft.com/office/drawing/2014/main" id="{6819D37C-E471-6721-6FDD-5176C5CAE6C1}"/>
              </a:ext>
            </a:extLst>
          </p:cNvPr>
          <p:cNvSpPr txBox="1"/>
          <p:nvPr/>
        </p:nvSpPr>
        <p:spPr bwMode="auto">
          <a:xfrm>
            <a:off x="5519532" y="2976018"/>
            <a:ext cx="557204" cy="307777"/>
          </a:xfrm>
          <a:prstGeom prst="rect">
            <a:avLst/>
          </a:prstGeom>
          <a:noFill/>
        </p:spPr>
        <p:txBody>
          <a:bodyPr wrap="none">
            <a:spAutoFit/>
          </a:bodyPr>
          <a:lstStyle/>
          <a:p>
            <a:pPr>
              <a:defRPr/>
            </a:pPr>
            <a:r>
              <a:rPr lang="en-US" sz="1400" dirty="0">
                <a:latin typeface="+mn-lt"/>
              </a:rPr>
              <a:t>Get()</a:t>
            </a:r>
          </a:p>
        </p:txBody>
      </p:sp>
    </p:spTree>
    <p:extLst>
      <p:ext uri="{BB962C8B-B14F-4D97-AF65-F5344CB8AC3E}">
        <p14:creationId xmlns:p14="http://schemas.microsoft.com/office/powerpoint/2010/main" val="7909665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a:extLst>
              <a:ext uri="{FF2B5EF4-FFF2-40B4-BE49-F238E27FC236}">
                <a16:creationId xmlns:a16="http://schemas.microsoft.com/office/drawing/2014/main" id="{4FA4F62F-8649-D64A-9D6A-5F77131A0F5F}"/>
              </a:ext>
            </a:extLst>
          </p:cNvPr>
          <p:cNvSpPr/>
          <p:nvPr/>
        </p:nvSpPr>
        <p:spPr>
          <a:xfrm>
            <a:off x="465337" y="1196752"/>
            <a:ext cx="8284916" cy="2304256"/>
          </a:xfrm>
          <a:prstGeom prst="roundRect">
            <a:avLst/>
          </a:prstGeom>
          <a:solidFill>
            <a:schemeClr val="accent5">
              <a:lumMod val="60000"/>
              <a:lumOff val="40000"/>
              <a:alpha val="2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54" name="Title 1"/>
          <p:cNvSpPr>
            <a:spLocks noGrp="1"/>
          </p:cNvSpPr>
          <p:nvPr>
            <p:ph type="title"/>
          </p:nvPr>
        </p:nvSpPr>
        <p:spPr>
          <a:xfrm>
            <a:off x="457200" y="274638"/>
            <a:ext cx="8229600" cy="606083"/>
          </a:xfrm>
        </p:spPr>
        <p:txBody>
          <a:bodyPr/>
          <a:lstStyle/>
          <a:p>
            <a:r>
              <a:rPr lang="en-US" sz="3200" dirty="0"/>
              <a:t>Challenge for automated test generation</a:t>
            </a:r>
          </a:p>
        </p:txBody>
      </p:sp>
      <p:sp>
        <p:nvSpPr>
          <p:cNvPr id="3" name="Slide Number Placeholder 2"/>
          <p:cNvSpPr>
            <a:spLocks noGrp="1"/>
          </p:cNvSpPr>
          <p:nvPr>
            <p:ph type="sldNum" sz="quarter" idx="12"/>
          </p:nvPr>
        </p:nvSpPr>
        <p:spPr/>
        <p:txBody>
          <a:bodyPr/>
          <a:lstStyle/>
          <a:p>
            <a:pPr>
              <a:defRPr/>
            </a:pPr>
            <a:fld id="{8B3C1E46-FB08-4111-97FC-C1811CE0BA34}" type="slidenum">
              <a:rPr lang="en-US" smtClean="0"/>
              <a:pPr>
                <a:defRPr/>
              </a:pPr>
              <a:t>35</a:t>
            </a:fld>
            <a:endParaRPr lang="en-US"/>
          </a:p>
        </p:txBody>
      </p:sp>
      <p:cxnSp>
        <p:nvCxnSpPr>
          <p:cNvPr id="7" name="Curved Connector 6"/>
          <p:cNvCxnSpPr>
            <a:cxnSpLocks/>
            <a:stCxn id="10" idx="0"/>
            <a:endCxn id="26" idx="0"/>
          </p:cNvCxnSpPr>
          <p:nvPr/>
        </p:nvCxnSpPr>
        <p:spPr bwMode="auto">
          <a:xfrm rot="16200000" flipH="1">
            <a:off x="2373748" y="1414749"/>
            <a:ext cx="3988" cy="1460186"/>
          </a:xfrm>
          <a:prstGeom prst="curvedConnector3">
            <a:avLst>
              <a:gd name="adj1" fmla="val -5732197"/>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9" name="Curved Connector 8"/>
          <p:cNvCxnSpPr>
            <a:cxnSpLocks/>
            <a:stCxn id="33" idx="2"/>
            <a:endCxn id="10" idx="2"/>
          </p:cNvCxnSpPr>
          <p:nvPr/>
        </p:nvCxnSpPr>
        <p:spPr bwMode="auto">
          <a:xfrm rot="5400000">
            <a:off x="2306153" y="1936988"/>
            <a:ext cx="104712" cy="1425719"/>
          </a:xfrm>
          <a:prstGeom prst="curvedConnector3">
            <a:avLst>
              <a:gd name="adj1" fmla="val 318313"/>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bwMode="auto">
          <a:xfrm>
            <a:off x="2017244" y="1377012"/>
            <a:ext cx="919995" cy="369332"/>
          </a:xfrm>
          <a:prstGeom prst="rect">
            <a:avLst/>
          </a:prstGeom>
          <a:noFill/>
        </p:spPr>
        <p:txBody>
          <a:bodyPr wrap="none">
            <a:spAutoFit/>
          </a:bodyPr>
          <a:lstStyle/>
          <a:p>
            <a:pPr>
              <a:defRPr/>
            </a:pPr>
            <a:r>
              <a:rPr lang="en-US" dirty="0">
                <a:latin typeface="+mn-lt"/>
              </a:rPr>
              <a:t>Store(x)</a:t>
            </a:r>
          </a:p>
        </p:txBody>
      </p:sp>
      <p:cxnSp>
        <p:nvCxnSpPr>
          <p:cNvPr id="19" name="Shape 18"/>
          <p:cNvCxnSpPr>
            <a:cxnSpLocks/>
            <a:stCxn id="20" idx="0"/>
            <a:endCxn id="20" idx="3"/>
          </p:cNvCxnSpPr>
          <p:nvPr/>
        </p:nvCxnSpPr>
        <p:spPr bwMode="auto">
          <a:xfrm rot="16200000" flipH="1">
            <a:off x="4032858" y="1848087"/>
            <a:ext cx="279678" cy="925512"/>
          </a:xfrm>
          <a:prstGeom prst="curvedConnector4">
            <a:avLst>
              <a:gd name="adj1" fmla="val -81737"/>
              <a:gd name="adj2" fmla="val 124700"/>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bwMode="auto">
          <a:xfrm>
            <a:off x="1434666" y="3023212"/>
            <a:ext cx="1838965" cy="369332"/>
          </a:xfrm>
          <a:prstGeom prst="rect">
            <a:avLst/>
          </a:prstGeom>
          <a:noFill/>
        </p:spPr>
        <p:txBody>
          <a:bodyPr wrap="none">
            <a:spAutoFit/>
          </a:bodyPr>
          <a:lstStyle/>
          <a:p>
            <a:pPr>
              <a:defRPr/>
            </a:pPr>
            <a:r>
              <a:rPr lang="en-US" dirty="0">
                <a:solidFill>
                  <a:srgbClr val="FF0000"/>
                </a:solidFill>
                <a:latin typeface="+mn-lt"/>
              </a:rPr>
              <a:t>Size()=1  </a:t>
            </a:r>
            <a:r>
              <a:rPr lang="en-US" dirty="0">
                <a:latin typeface="+mn-lt"/>
              </a:rPr>
              <a:t>➝  Get()</a:t>
            </a:r>
          </a:p>
        </p:txBody>
      </p:sp>
      <p:sp>
        <p:nvSpPr>
          <p:cNvPr id="22" name="TextBox 21"/>
          <p:cNvSpPr txBox="1"/>
          <p:nvPr/>
        </p:nvSpPr>
        <p:spPr bwMode="auto">
          <a:xfrm>
            <a:off x="4059389" y="1325877"/>
            <a:ext cx="1838965" cy="646331"/>
          </a:xfrm>
          <a:prstGeom prst="rect">
            <a:avLst/>
          </a:prstGeom>
          <a:noFill/>
        </p:spPr>
        <p:txBody>
          <a:bodyPr wrap="none">
            <a:spAutoFit/>
          </a:bodyPr>
          <a:lstStyle/>
          <a:p>
            <a:pPr>
              <a:defRPr/>
            </a:pPr>
            <a:r>
              <a:rPr lang="en-US" dirty="0">
                <a:latin typeface="+mn-lt"/>
              </a:rPr>
              <a:t>Store(x) , </a:t>
            </a:r>
          </a:p>
          <a:p>
            <a:pPr>
              <a:defRPr/>
            </a:pPr>
            <a:r>
              <a:rPr lang="en-US" dirty="0">
                <a:solidFill>
                  <a:srgbClr val="FF0000"/>
                </a:solidFill>
                <a:latin typeface="+mn-lt"/>
              </a:rPr>
              <a:t>Size()&gt;1  </a:t>
            </a:r>
            <a:r>
              <a:rPr lang="en-US" dirty="0">
                <a:latin typeface="+mn-lt"/>
              </a:rPr>
              <a:t>➝  Get()</a:t>
            </a:r>
          </a:p>
        </p:txBody>
      </p:sp>
      <p:cxnSp>
        <p:nvCxnSpPr>
          <p:cNvPr id="24" name="Straight Arrow Connector 23"/>
          <p:cNvCxnSpPr>
            <a:cxnSpLocks/>
            <a:endCxn id="10" idx="1"/>
          </p:cNvCxnSpPr>
          <p:nvPr/>
        </p:nvCxnSpPr>
        <p:spPr bwMode="auto">
          <a:xfrm flipV="1">
            <a:off x="847731" y="2422526"/>
            <a:ext cx="185850" cy="308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bwMode="auto">
          <a:xfrm>
            <a:off x="506203" y="1277263"/>
            <a:ext cx="1311065" cy="400110"/>
          </a:xfrm>
          <a:prstGeom prst="rect">
            <a:avLst/>
          </a:prstGeom>
          <a:noFill/>
        </p:spPr>
        <p:txBody>
          <a:bodyPr wrap="none">
            <a:spAutoFit/>
          </a:bodyPr>
          <a:lstStyle/>
          <a:p>
            <a:pPr>
              <a:defRPr/>
            </a:pPr>
            <a:r>
              <a:rPr lang="en-US" sz="2000" b="1" dirty="0" err="1">
                <a:latin typeface="+mn-lt"/>
              </a:rPr>
              <a:t>ItemStore</a:t>
            </a:r>
            <a:r>
              <a:rPr lang="en-US" sz="2000" b="1" dirty="0">
                <a:latin typeface="+mn-lt"/>
              </a:rPr>
              <a:t>:</a:t>
            </a:r>
          </a:p>
        </p:txBody>
      </p:sp>
      <p:sp>
        <p:nvSpPr>
          <p:cNvPr id="71" name="TextBox 70"/>
          <p:cNvSpPr txBox="1"/>
          <p:nvPr/>
        </p:nvSpPr>
        <p:spPr>
          <a:xfrm>
            <a:off x="251520" y="3713544"/>
            <a:ext cx="8800854" cy="2554545"/>
          </a:xfrm>
          <a:prstGeom prst="rect">
            <a:avLst/>
          </a:prstGeom>
          <a:noFill/>
        </p:spPr>
        <p:txBody>
          <a:bodyPr wrap="square">
            <a:spAutoFit/>
          </a:bodyPr>
          <a:lstStyle/>
          <a:p>
            <a:pPr marL="342900" indent="-342900">
              <a:buFont typeface="Arial" panose="020B0604020202020204" pitchFamily="34" charset="0"/>
              <a:buChar char="•"/>
              <a:defRPr/>
            </a:pPr>
            <a:r>
              <a:rPr lang="en-US" sz="2000" dirty="0">
                <a:latin typeface="+mn-lt"/>
              </a:rPr>
              <a:t>To generate a test, the sequence must be admissible. So, all the guards of the transitions along the way must be satisfies. This can be non-trivial.</a:t>
            </a:r>
            <a:br>
              <a:rPr lang="en-US" sz="2000" dirty="0">
                <a:latin typeface="+mn-lt"/>
              </a:rPr>
            </a:br>
            <a:br>
              <a:rPr lang="en-US" sz="2000" dirty="0">
                <a:latin typeface="+mn-lt"/>
              </a:rPr>
            </a:br>
            <a:r>
              <a:rPr lang="en-US" sz="2000" dirty="0">
                <a:latin typeface="+mn-lt"/>
              </a:rPr>
              <a:t>E.g. generating a test that reach state-2 is less trivial.</a:t>
            </a:r>
          </a:p>
          <a:p>
            <a:pPr marL="342900" indent="-342900">
              <a:buFont typeface="Arial" panose="020B0604020202020204" pitchFamily="34" charset="0"/>
              <a:buChar char="•"/>
              <a:defRPr/>
            </a:pPr>
            <a:endParaRPr lang="en-US" sz="2000" dirty="0">
              <a:latin typeface="+mn-lt"/>
            </a:endParaRPr>
          </a:p>
          <a:p>
            <a:pPr marL="342900" indent="-342900">
              <a:buFont typeface="Arial" panose="020B0604020202020204" pitchFamily="34" charset="0"/>
              <a:buChar char="•"/>
              <a:defRPr/>
            </a:pPr>
            <a:r>
              <a:rPr lang="en-US" sz="2000" dirty="0">
                <a:latin typeface="+mn-lt"/>
              </a:rPr>
              <a:t>If store(x) transitions above are also guarded e.g. requiring that x should be contain a valid item-id, generating a test can be hard without knowledge what “valid” id is, and how to generate one.</a:t>
            </a:r>
          </a:p>
        </p:txBody>
      </p:sp>
      <p:sp>
        <p:nvSpPr>
          <p:cNvPr id="10" name="Rounded Rectangle 9">
            <a:extLst>
              <a:ext uri="{FF2B5EF4-FFF2-40B4-BE49-F238E27FC236}">
                <a16:creationId xmlns:a16="http://schemas.microsoft.com/office/drawing/2014/main" id="{904DD460-84FC-E946-9425-C11CA59F161F}"/>
              </a:ext>
            </a:extLst>
          </p:cNvPr>
          <p:cNvSpPr/>
          <p:nvPr/>
        </p:nvSpPr>
        <p:spPr>
          <a:xfrm>
            <a:off x="1033581" y="2142848"/>
            <a:ext cx="1224136" cy="55935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0</a:t>
            </a:r>
          </a:p>
          <a:p>
            <a:pPr algn="ctr"/>
            <a:r>
              <a:rPr lang="en-US" b="1" dirty="0">
                <a:solidFill>
                  <a:srgbClr val="C00000"/>
                </a:solidFill>
              </a:rPr>
              <a:t>Size() = 0</a:t>
            </a:r>
          </a:p>
        </p:txBody>
      </p:sp>
      <p:sp>
        <p:nvSpPr>
          <p:cNvPr id="20" name="Rounded Rectangle 19">
            <a:extLst>
              <a:ext uri="{FF2B5EF4-FFF2-40B4-BE49-F238E27FC236}">
                <a16:creationId xmlns:a16="http://schemas.microsoft.com/office/drawing/2014/main" id="{1D4D8137-CD10-D44A-807F-413B54F3B30B}"/>
              </a:ext>
            </a:extLst>
          </p:cNvPr>
          <p:cNvSpPr/>
          <p:nvPr/>
        </p:nvSpPr>
        <p:spPr>
          <a:xfrm>
            <a:off x="2784429" y="2171004"/>
            <a:ext cx="1851024" cy="55935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a:p>
            <a:pPr algn="ctr"/>
            <a:r>
              <a:rPr lang="en-US" b="1" dirty="0">
                <a:solidFill>
                  <a:srgbClr val="C00000"/>
                </a:solidFill>
              </a:rPr>
              <a:t>0 &lt; Size() &lt; max</a:t>
            </a:r>
          </a:p>
        </p:txBody>
      </p:sp>
      <p:sp>
        <p:nvSpPr>
          <p:cNvPr id="2" name="Rounded Rectangle 1">
            <a:extLst>
              <a:ext uri="{FF2B5EF4-FFF2-40B4-BE49-F238E27FC236}">
                <a16:creationId xmlns:a16="http://schemas.microsoft.com/office/drawing/2014/main" id="{DAF9A7CA-5358-E804-3236-0C88C6C38F07}"/>
              </a:ext>
            </a:extLst>
          </p:cNvPr>
          <p:cNvSpPr/>
          <p:nvPr/>
        </p:nvSpPr>
        <p:spPr>
          <a:xfrm>
            <a:off x="6398446" y="2209042"/>
            <a:ext cx="1488504" cy="55935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a:p>
            <a:pPr algn="ctr"/>
            <a:r>
              <a:rPr lang="en-US" b="1" dirty="0">
                <a:solidFill>
                  <a:srgbClr val="C00000"/>
                </a:solidFill>
              </a:rPr>
              <a:t>Size() = max</a:t>
            </a:r>
          </a:p>
        </p:txBody>
      </p:sp>
      <p:sp>
        <p:nvSpPr>
          <p:cNvPr id="26" name="Rectangle 25">
            <a:extLst>
              <a:ext uri="{FF2B5EF4-FFF2-40B4-BE49-F238E27FC236}">
                <a16:creationId xmlns:a16="http://schemas.microsoft.com/office/drawing/2014/main" id="{B0D3F075-DC8C-AA36-15F2-828CA2F39420}"/>
              </a:ext>
            </a:extLst>
          </p:cNvPr>
          <p:cNvSpPr/>
          <p:nvPr/>
        </p:nvSpPr>
        <p:spPr>
          <a:xfrm>
            <a:off x="3016377" y="2146836"/>
            <a:ext cx="178916" cy="199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3" name="Rectangle 32">
            <a:extLst>
              <a:ext uri="{FF2B5EF4-FFF2-40B4-BE49-F238E27FC236}">
                <a16:creationId xmlns:a16="http://schemas.microsoft.com/office/drawing/2014/main" id="{AACA0227-D2CF-2368-DF00-6489F40B7D8F}"/>
              </a:ext>
            </a:extLst>
          </p:cNvPr>
          <p:cNvSpPr/>
          <p:nvPr/>
        </p:nvSpPr>
        <p:spPr>
          <a:xfrm>
            <a:off x="2981910" y="2397970"/>
            <a:ext cx="178916" cy="199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cxnSp>
        <p:nvCxnSpPr>
          <p:cNvPr id="39" name="Straight Arrow Connector 38">
            <a:extLst>
              <a:ext uri="{FF2B5EF4-FFF2-40B4-BE49-F238E27FC236}">
                <a16:creationId xmlns:a16="http://schemas.microsoft.com/office/drawing/2014/main" id="{DADED709-BF85-E56E-6529-A8F5B3A29515}"/>
              </a:ext>
            </a:extLst>
          </p:cNvPr>
          <p:cNvCxnSpPr>
            <a:cxnSpLocks/>
            <a:endCxn id="2" idx="1"/>
          </p:cNvCxnSpPr>
          <p:nvPr/>
        </p:nvCxnSpPr>
        <p:spPr>
          <a:xfrm flipV="1">
            <a:off x="4634760" y="2488720"/>
            <a:ext cx="1763686" cy="91487"/>
          </a:xfrm>
          <a:prstGeom prst="straightConnector1">
            <a:avLst/>
          </a:prstGeom>
          <a:ln>
            <a:solidFill>
              <a:schemeClr val="accent5">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EBF7F0DE-2C45-6DB7-84F0-80C4820685CD}"/>
              </a:ext>
            </a:extLst>
          </p:cNvPr>
          <p:cNvSpPr txBox="1"/>
          <p:nvPr/>
        </p:nvSpPr>
        <p:spPr bwMode="auto">
          <a:xfrm>
            <a:off x="4696051" y="2564256"/>
            <a:ext cx="1641796" cy="261610"/>
          </a:xfrm>
          <a:prstGeom prst="rect">
            <a:avLst/>
          </a:prstGeom>
          <a:noFill/>
        </p:spPr>
        <p:txBody>
          <a:bodyPr wrap="none">
            <a:spAutoFit/>
          </a:bodyPr>
          <a:lstStyle/>
          <a:p>
            <a:pPr>
              <a:defRPr/>
            </a:pPr>
            <a:r>
              <a:rPr lang="en-US" sz="1100" dirty="0">
                <a:solidFill>
                  <a:srgbClr val="FF0000"/>
                </a:solidFill>
                <a:latin typeface="+mn-lt"/>
              </a:rPr>
              <a:t>Size()=max-1  </a:t>
            </a:r>
            <a:r>
              <a:rPr lang="en-US" sz="1100" dirty="0">
                <a:latin typeface="+mn-lt"/>
              </a:rPr>
              <a:t>➝  Store(x)</a:t>
            </a:r>
          </a:p>
        </p:txBody>
      </p:sp>
      <p:cxnSp>
        <p:nvCxnSpPr>
          <p:cNvPr id="45" name="Shape 18">
            <a:extLst>
              <a:ext uri="{FF2B5EF4-FFF2-40B4-BE49-F238E27FC236}">
                <a16:creationId xmlns:a16="http://schemas.microsoft.com/office/drawing/2014/main" id="{74675DD7-E0B5-D2B7-972F-8749EC329216}"/>
              </a:ext>
            </a:extLst>
          </p:cNvPr>
          <p:cNvCxnSpPr>
            <a:cxnSpLocks/>
            <a:stCxn id="2" idx="2"/>
            <a:endCxn id="20" idx="2"/>
          </p:cNvCxnSpPr>
          <p:nvPr/>
        </p:nvCxnSpPr>
        <p:spPr bwMode="auto">
          <a:xfrm rot="5400000" flipH="1">
            <a:off x="5407301" y="1033000"/>
            <a:ext cx="38038" cy="3432757"/>
          </a:xfrm>
          <a:prstGeom prst="curvedConnector3">
            <a:avLst>
              <a:gd name="adj1" fmla="val -600978"/>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48" name="Shape 18">
            <a:extLst>
              <a:ext uri="{FF2B5EF4-FFF2-40B4-BE49-F238E27FC236}">
                <a16:creationId xmlns:a16="http://schemas.microsoft.com/office/drawing/2014/main" id="{00CB172C-1BE5-567C-965C-82F502ABD645}"/>
              </a:ext>
            </a:extLst>
          </p:cNvPr>
          <p:cNvCxnSpPr>
            <a:cxnSpLocks/>
            <a:stCxn id="2" idx="0"/>
            <a:endCxn id="2" idx="3"/>
          </p:cNvCxnSpPr>
          <p:nvPr/>
        </p:nvCxnSpPr>
        <p:spPr bwMode="auto">
          <a:xfrm rot="16200000" flipH="1">
            <a:off x="7374985" y="1976755"/>
            <a:ext cx="279678" cy="744252"/>
          </a:xfrm>
          <a:prstGeom prst="curvedConnector4">
            <a:avLst>
              <a:gd name="adj1" fmla="val -81737"/>
              <a:gd name="adj2" fmla="val 130715"/>
            </a:avLst>
          </a:prstGeom>
          <a:ln>
            <a:solidFill>
              <a:schemeClr val="accent5"/>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E4C9E392-6F47-26DE-1C83-66BF5D9CB0B7}"/>
              </a:ext>
            </a:extLst>
          </p:cNvPr>
          <p:cNvSpPr txBox="1"/>
          <p:nvPr/>
        </p:nvSpPr>
        <p:spPr bwMode="auto">
          <a:xfrm>
            <a:off x="7587781" y="1681920"/>
            <a:ext cx="757643" cy="307777"/>
          </a:xfrm>
          <a:prstGeom prst="rect">
            <a:avLst/>
          </a:prstGeom>
          <a:noFill/>
        </p:spPr>
        <p:txBody>
          <a:bodyPr wrap="none">
            <a:spAutoFit/>
          </a:bodyPr>
          <a:lstStyle/>
          <a:p>
            <a:pPr>
              <a:defRPr/>
            </a:pPr>
            <a:r>
              <a:rPr lang="en-US" sz="1400" dirty="0">
                <a:latin typeface="+mn-lt"/>
              </a:rPr>
              <a:t>Store(x)</a:t>
            </a:r>
          </a:p>
        </p:txBody>
      </p:sp>
      <p:sp>
        <p:nvSpPr>
          <p:cNvPr id="52" name="TextBox 51">
            <a:extLst>
              <a:ext uri="{FF2B5EF4-FFF2-40B4-BE49-F238E27FC236}">
                <a16:creationId xmlns:a16="http://schemas.microsoft.com/office/drawing/2014/main" id="{6819D37C-E471-6721-6FDD-5176C5CAE6C1}"/>
              </a:ext>
            </a:extLst>
          </p:cNvPr>
          <p:cNvSpPr txBox="1"/>
          <p:nvPr/>
        </p:nvSpPr>
        <p:spPr bwMode="auto">
          <a:xfrm>
            <a:off x="5519532" y="2976018"/>
            <a:ext cx="557204" cy="307777"/>
          </a:xfrm>
          <a:prstGeom prst="rect">
            <a:avLst/>
          </a:prstGeom>
          <a:noFill/>
        </p:spPr>
        <p:txBody>
          <a:bodyPr wrap="none">
            <a:spAutoFit/>
          </a:bodyPr>
          <a:lstStyle/>
          <a:p>
            <a:pPr>
              <a:defRPr/>
            </a:pPr>
            <a:r>
              <a:rPr lang="en-US" sz="1400" dirty="0">
                <a:latin typeface="+mn-lt"/>
              </a:rPr>
              <a:t>Get()</a:t>
            </a:r>
          </a:p>
        </p:txBody>
      </p:sp>
    </p:spTree>
    <p:extLst>
      <p:ext uri="{BB962C8B-B14F-4D97-AF65-F5344CB8AC3E}">
        <p14:creationId xmlns:p14="http://schemas.microsoft.com/office/powerpoint/2010/main" val="1128357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5B3678D3-24EB-7B44-BF24-BCCB2CFAA8B8}"/>
              </a:ext>
            </a:extLst>
          </p:cNvPr>
          <p:cNvSpPr/>
          <p:nvPr/>
        </p:nvSpPr>
        <p:spPr>
          <a:xfrm>
            <a:off x="357188" y="1497806"/>
            <a:ext cx="8358187" cy="1931194"/>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74" name="Title 1"/>
          <p:cNvSpPr>
            <a:spLocks noGrp="1"/>
          </p:cNvSpPr>
          <p:nvPr>
            <p:ph type="title"/>
          </p:nvPr>
        </p:nvSpPr>
        <p:spPr>
          <a:xfrm>
            <a:off x="457200" y="274638"/>
            <a:ext cx="8229600" cy="850106"/>
          </a:xfrm>
        </p:spPr>
        <p:txBody>
          <a:bodyPr/>
          <a:lstStyle/>
          <a:p>
            <a:r>
              <a:rPr lang="en-US" sz="3600" dirty="0"/>
              <a:t>Black box testing</a:t>
            </a:r>
          </a:p>
        </p:txBody>
      </p:sp>
      <p:sp>
        <p:nvSpPr>
          <p:cNvPr id="3" name="Content Placeholder 2"/>
          <p:cNvSpPr>
            <a:spLocks noGrp="1"/>
          </p:cNvSpPr>
          <p:nvPr>
            <p:ph idx="1"/>
          </p:nvPr>
        </p:nvSpPr>
        <p:spPr>
          <a:xfrm>
            <a:off x="357188" y="1773238"/>
            <a:ext cx="8358187" cy="4210050"/>
          </a:xfrm>
        </p:spPr>
        <p:txBody>
          <a:bodyPr/>
          <a:lstStyle/>
          <a:p>
            <a:pPr marL="0" indent="0" algn="ctr">
              <a:buNone/>
            </a:pPr>
            <a:r>
              <a:rPr lang="en-US" sz="2400" dirty="0"/>
              <a:t>Testing is ”</a:t>
            </a:r>
            <a:r>
              <a:rPr lang="en-US" sz="2400" b="1" dirty="0"/>
              <a:t>black box testing</a:t>
            </a:r>
            <a:r>
              <a:rPr lang="en-US" sz="2400" dirty="0"/>
              <a:t>” if you </a:t>
            </a:r>
            <a:r>
              <a:rPr lang="en-US" sz="2400" b="1" dirty="0"/>
              <a:t>do not </a:t>
            </a:r>
            <a:r>
              <a:rPr lang="en-US" sz="2400" dirty="0"/>
              <a:t>assume full knowledge of the inner working of the target program. Usually this also entails that your tests have only limited access to the program state to inspect its correctness.</a:t>
            </a:r>
          </a:p>
          <a:p>
            <a:endParaRPr lang="en-US" sz="2400" dirty="0"/>
          </a:p>
          <a:p>
            <a:r>
              <a:rPr lang="en-US" sz="1800" dirty="0"/>
              <a:t>Compare with Def 1.25 in A&amp;O (2</a:t>
            </a:r>
            <a:r>
              <a:rPr lang="en-US" sz="1800" baseline="30000" dirty="0"/>
              <a:t>nd</a:t>
            </a:r>
            <a:r>
              <a:rPr lang="en-US" sz="1800" dirty="0"/>
              <a:t> Ed. See p26).</a:t>
            </a:r>
          </a:p>
          <a:p>
            <a:r>
              <a:rPr lang="en-US" sz="1800" dirty="0"/>
              <a:t>Note that although we may have full access to the source code, at the system level we may choose not to use this knowledge because it becomes to complicated to comprehend.</a:t>
            </a:r>
          </a:p>
          <a:p>
            <a:pPr marL="0" indent="0">
              <a:buNone/>
            </a:pPr>
            <a:r>
              <a:rPr lang="en-US" sz="2400" dirty="0"/>
              <a:t>Black box testing is common at the system-testing level. We will discuss two approaches : (1) </a:t>
            </a:r>
            <a:r>
              <a:rPr lang="en-US" sz="2400" b="1" dirty="0"/>
              <a:t>Partition-based testing</a:t>
            </a:r>
            <a:r>
              <a:rPr lang="en-US" sz="2400" dirty="0"/>
              <a:t>, Ch 4 (2</a:t>
            </a:r>
            <a:r>
              <a:rPr lang="en-US" sz="2400" baseline="30000" dirty="0"/>
              <a:t>nd</a:t>
            </a:r>
            <a:r>
              <a:rPr lang="en-US" sz="2400" dirty="0"/>
              <a:t> ed. Ch. 6) and (2) </a:t>
            </a:r>
            <a:r>
              <a:rPr lang="en-US" sz="2400" b="1" dirty="0"/>
              <a:t>Model-based testing</a:t>
            </a:r>
            <a:r>
              <a:rPr lang="en-US" sz="2400" dirty="0"/>
              <a:t>.</a:t>
            </a:r>
            <a:r>
              <a:rPr lang="en-US" sz="2400" b="1" dirty="0"/>
              <a:t> </a:t>
            </a:r>
          </a:p>
          <a:p>
            <a:pPr lvl="1"/>
            <a:endParaRPr lang="en-US" sz="2400" dirty="0"/>
          </a:p>
          <a:p>
            <a:pPr lvl="1">
              <a:buFont typeface="Arial" charset="0"/>
              <a:buNone/>
            </a:pPr>
            <a:endParaRPr lang="en-US" sz="2400" dirty="0"/>
          </a:p>
          <a:p>
            <a:pPr>
              <a:buFont typeface="Arial" charset="0"/>
              <a:buNone/>
            </a:pPr>
            <a:br>
              <a:rPr lang="en-US" sz="2400" dirty="0"/>
            </a:br>
            <a:endParaRPr lang="en-US" sz="2400" dirty="0"/>
          </a:p>
          <a:p>
            <a:endParaRPr lang="en-US" sz="2400" dirty="0"/>
          </a:p>
        </p:txBody>
      </p:sp>
      <p:sp>
        <p:nvSpPr>
          <p:cNvPr id="4" name="Slide Number Placeholder 3"/>
          <p:cNvSpPr>
            <a:spLocks noGrp="1"/>
          </p:cNvSpPr>
          <p:nvPr>
            <p:ph type="sldNum" sz="quarter" idx="12"/>
          </p:nvPr>
        </p:nvSpPr>
        <p:spPr/>
        <p:txBody>
          <a:bodyPr/>
          <a:lstStyle/>
          <a:p>
            <a:pPr>
              <a:defRPr/>
            </a:pPr>
            <a:fld id="{F6913C64-83DF-4C18-B62A-35C50BE65063}" type="slidenum">
              <a:rPr lang="en-US" smtClean="0"/>
              <a:pPr>
                <a:defRPr/>
              </a:pPr>
              <a:t>4</a:t>
            </a:fld>
            <a:endParaRPr lang="en-US"/>
          </a:p>
        </p:txBody>
      </p:sp>
    </p:spTree>
    <p:extLst>
      <p:ext uri="{BB962C8B-B14F-4D97-AF65-F5344CB8AC3E}">
        <p14:creationId xmlns:p14="http://schemas.microsoft.com/office/powerpoint/2010/main" val="3098258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F5113AB9-AD78-DA47-8A8B-1E938AA14CE9}"/>
              </a:ext>
            </a:extLst>
          </p:cNvPr>
          <p:cNvSpPr/>
          <p:nvPr/>
        </p:nvSpPr>
        <p:spPr>
          <a:xfrm>
            <a:off x="427239" y="2492896"/>
            <a:ext cx="8259561" cy="1656184"/>
          </a:xfrm>
          <a:prstGeom prst="roundRect">
            <a:avLst>
              <a:gd name="adj" fmla="val 2398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Partition-based testing</a:t>
            </a:r>
          </a:p>
        </p:txBody>
      </p:sp>
      <p:sp>
        <p:nvSpPr>
          <p:cNvPr id="3" name="Content Placeholder 2"/>
          <p:cNvSpPr>
            <a:spLocks noGrp="1"/>
          </p:cNvSpPr>
          <p:nvPr>
            <p:ph idx="1"/>
          </p:nvPr>
        </p:nvSpPr>
        <p:spPr>
          <a:xfrm>
            <a:off x="457200" y="1772816"/>
            <a:ext cx="8229600" cy="3816424"/>
          </a:xfrm>
        </p:spPr>
        <p:txBody>
          <a:bodyPr/>
          <a:lstStyle/>
          <a:p>
            <a:r>
              <a:rPr lang="en-US" sz="2400" dirty="0"/>
              <a:t>Premise: </a:t>
            </a:r>
          </a:p>
          <a:p>
            <a:endParaRPr lang="en-US" sz="2400" dirty="0"/>
          </a:p>
          <a:p>
            <a:pPr marL="0" indent="0" algn="ctr">
              <a:buNone/>
            </a:pPr>
            <a:r>
              <a:rPr lang="en-US" sz="2400" dirty="0"/>
              <a:t>The input space of a program can be partitioned into “equivalence classes”, such that inputs from the same partition/equivalence-class lead to the “same kind” of behavior. </a:t>
            </a:r>
          </a:p>
          <a:p>
            <a:pPr marL="0" indent="0">
              <a:buNone/>
            </a:pPr>
            <a:endParaRPr lang="en-US" sz="2400" dirty="0"/>
          </a:p>
          <a:p>
            <a:r>
              <a:rPr lang="en-US" sz="2400" dirty="0"/>
              <a:t>It then makes sense to require that every partition should be tested at least once.</a:t>
            </a:r>
          </a:p>
          <a:p>
            <a:r>
              <a:rPr lang="en-US" sz="2400" dirty="0"/>
              <a:t>Even without source code, we can often </a:t>
            </a:r>
            <a:r>
              <a:rPr lang="en-US" sz="2400" b="1" dirty="0"/>
              <a:t>propose</a:t>
            </a:r>
            <a:r>
              <a:rPr lang="en-US" sz="2400" dirty="0"/>
              <a:t> a reasonable partitioning.</a:t>
            </a:r>
          </a:p>
          <a:p>
            <a:endParaRPr lang="en-US" sz="2400" dirty="0"/>
          </a:p>
          <a:p>
            <a:pPr marL="0" indent="0">
              <a:buNone/>
            </a:pPr>
            <a:br>
              <a:rPr lang="en-US" sz="2400" dirty="0"/>
            </a:br>
            <a:endParaRPr lang="en-US" sz="2400" dirty="0"/>
          </a:p>
        </p:txBody>
      </p:sp>
      <p:sp>
        <p:nvSpPr>
          <p:cNvPr id="4" name="Slide Number Placeholder 3"/>
          <p:cNvSpPr>
            <a:spLocks noGrp="1"/>
          </p:cNvSpPr>
          <p:nvPr>
            <p:ph type="sldNum" sz="quarter" idx="12"/>
          </p:nvPr>
        </p:nvSpPr>
        <p:spPr/>
        <p:txBody>
          <a:bodyPr/>
          <a:lstStyle/>
          <a:p>
            <a:fld id="{69E57DC2-970A-4B3E-BB1C-7A09969E49DF}" type="slidenum">
              <a:rPr lang="en-US" smtClean="0"/>
              <a:t>5</a:t>
            </a:fld>
            <a:endParaRPr lang="en-US" dirty="0"/>
          </a:p>
        </p:txBody>
      </p:sp>
    </p:spTree>
    <p:extLst>
      <p:ext uri="{BB962C8B-B14F-4D97-AF65-F5344CB8AC3E}">
        <p14:creationId xmlns:p14="http://schemas.microsoft.com/office/powerpoint/2010/main" val="846129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F776B-81F4-BB41-9178-472DC4878699}"/>
              </a:ext>
            </a:extLst>
          </p:cNvPr>
          <p:cNvSpPr>
            <a:spLocks noGrp="1"/>
          </p:cNvSpPr>
          <p:nvPr>
            <p:ph type="title"/>
          </p:nvPr>
        </p:nvSpPr>
        <p:spPr>
          <a:xfrm>
            <a:off x="457200" y="274638"/>
            <a:ext cx="8229600" cy="1143000"/>
          </a:xfrm>
        </p:spPr>
        <p:txBody>
          <a:bodyPr/>
          <a:lstStyle/>
          <a:p>
            <a:r>
              <a:rPr lang="en-US" dirty="0"/>
              <a:t>Recall this example...</a:t>
            </a:r>
          </a:p>
        </p:txBody>
      </p:sp>
      <p:sp>
        <p:nvSpPr>
          <p:cNvPr id="3" name="Content Placeholder 2">
            <a:extLst>
              <a:ext uri="{FF2B5EF4-FFF2-40B4-BE49-F238E27FC236}">
                <a16:creationId xmlns:a16="http://schemas.microsoft.com/office/drawing/2014/main" id="{64B2C5F1-0794-234D-A981-83641F12EBAB}"/>
              </a:ext>
            </a:extLst>
          </p:cNvPr>
          <p:cNvSpPr>
            <a:spLocks noGrp="1"/>
          </p:cNvSpPr>
          <p:nvPr>
            <p:ph idx="1"/>
          </p:nvPr>
        </p:nvSpPr>
        <p:spPr>
          <a:xfrm>
            <a:off x="457200" y="4869159"/>
            <a:ext cx="8363272" cy="1257003"/>
          </a:xfrm>
        </p:spPr>
        <p:txBody>
          <a:bodyPr/>
          <a:lstStyle/>
          <a:p>
            <a:pPr marL="0" indent="0">
              <a:buNone/>
            </a:pPr>
            <a:r>
              <a:rPr lang="en-US" sz="2800" dirty="0"/>
              <a:t>Let’s now try to come up with test cases for this function from the black box perspective.</a:t>
            </a:r>
          </a:p>
        </p:txBody>
      </p:sp>
      <p:sp>
        <p:nvSpPr>
          <p:cNvPr id="4" name="Slide Number Placeholder 3">
            <a:extLst>
              <a:ext uri="{FF2B5EF4-FFF2-40B4-BE49-F238E27FC236}">
                <a16:creationId xmlns:a16="http://schemas.microsoft.com/office/drawing/2014/main" id="{3BB5884F-6023-EC45-A7CA-03584A7CAEE2}"/>
              </a:ext>
            </a:extLst>
          </p:cNvPr>
          <p:cNvSpPr>
            <a:spLocks noGrp="1"/>
          </p:cNvSpPr>
          <p:nvPr>
            <p:ph type="sldNum" sz="quarter" idx="12"/>
          </p:nvPr>
        </p:nvSpPr>
        <p:spPr/>
        <p:txBody>
          <a:bodyPr/>
          <a:lstStyle/>
          <a:p>
            <a:pPr>
              <a:defRPr/>
            </a:pPr>
            <a:fld id="{F7C0A3F7-46F3-44CF-95B7-0304031AA6EA}" type="slidenum">
              <a:rPr lang="en-US" smtClean="0"/>
              <a:pPr>
                <a:defRPr/>
              </a:pPr>
              <a:t>6</a:t>
            </a:fld>
            <a:endParaRPr lang="en-US"/>
          </a:p>
        </p:txBody>
      </p:sp>
      <p:sp>
        <p:nvSpPr>
          <p:cNvPr id="6" name="TextBox 5">
            <a:extLst>
              <a:ext uri="{FF2B5EF4-FFF2-40B4-BE49-F238E27FC236}">
                <a16:creationId xmlns:a16="http://schemas.microsoft.com/office/drawing/2014/main" id="{B8D24658-CEAD-494D-8DD1-5C3B078597E4}"/>
              </a:ext>
            </a:extLst>
          </p:cNvPr>
          <p:cNvSpPr txBox="1"/>
          <p:nvPr/>
        </p:nvSpPr>
        <p:spPr>
          <a:xfrm>
            <a:off x="1279432" y="1868631"/>
            <a:ext cx="6892913" cy="1200329"/>
          </a:xfrm>
          <a:prstGeom prst="rect">
            <a:avLst/>
          </a:prstGeom>
          <a:noFill/>
          <a:ln>
            <a:noFill/>
          </a:ln>
        </p:spPr>
        <p:txBody>
          <a:bodyPr wrap="none" rtlCol="0">
            <a:spAutoFit/>
          </a:bodyPr>
          <a:lstStyle/>
          <a:p>
            <a:r>
              <a:rPr lang="en-US" sz="2400" dirty="0" err="1"/>
              <a:t>Enum</a:t>
            </a:r>
            <a:r>
              <a:rPr lang="en-US" sz="2400" dirty="0"/>
              <a:t> </a:t>
            </a:r>
            <a:r>
              <a:rPr lang="en-US" sz="2400" dirty="0" err="1"/>
              <a:t>TriType</a:t>
            </a:r>
            <a:r>
              <a:rPr lang="en-US" sz="2400" dirty="0"/>
              <a:t> { Isosceles, Equilateral, Scalene }</a:t>
            </a:r>
          </a:p>
          <a:p>
            <a:endParaRPr lang="en-US" sz="2400" dirty="0"/>
          </a:p>
          <a:p>
            <a:r>
              <a:rPr lang="en-US" sz="2400" dirty="0" err="1"/>
              <a:t>TryType</a:t>
            </a:r>
            <a:r>
              <a:rPr lang="en-US" sz="2400" dirty="0"/>
              <a:t> triangle(Float a, Float b, Float c) { ... } </a:t>
            </a:r>
          </a:p>
        </p:txBody>
      </p:sp>
      <p:sp>
        <p:nvSpPr>
          <p:cNvPr id="7" name="TextBox 6">
            <a:extLst>
              <a:ext uri="{FF2B5EF4-FFF2-40B4-BE49-F238E27FC236}">
                <a16:creationId xmlns:a16="http://schemas.microsoft.com/office/drawing/2014/main" id="{733AF20E-76B8-3B4F-8F02-C4A062D48533}"/>
              </a:ext>
            </a:extLst>
          </p:cNvPr>
          <p:cNvSpPr txBox="1"/>
          <p:nvPr/>
        </p:nvSpPr>
        <p:spPr>
          <a:xfrm>
            <a:off x="1279431" y="3621217"/>
            <a:ext cx="6585136" cy="830997"/>
          </a:xfrm>
          <a:prstGeom prst="rect">
            <a:avLst/>
          </a:prstGeom>
          <a:noFill/>
        </p:spPr>
        <p:txBody>
          <a:bodyPr wrap="square" rtlCol="0">
            <a:spAutoFit/>
          </a:bodyPr>
          <a:lstStyle/>
          <a:p>
            <a:pPr algn="ctr"/>
            <a:r>
              <a:rPr lang="en-US" sz="2400" i="1" dirty="0"/>
              <a:t>If a, b, c represent the sides of a triangle, this methods determines the type of the triangle.</a:t>
            </a:r>
          </a:p>
        </p:txBody>
      </p:sp>
      <p:sp>
        <p:nvSpPr>
          <p:cNvPr id="8" name="Rounded Rectangle 7">
            <a:extLst>
              <a:ext uri="{FF2B5EF4-FFF2-40B4-BE49-F238E27FC236}">
                <a16:creationId xmlns:a16="http://schemas.microsoft.com/office/drawing/2014/main" id="{7EE4060F-6854-F94E-9EE0-945EF569FE15}"/>
              </a:ext>
            </a:extLst>
          </p:cNvPr>
          <p:cNvSpPr/>
          <p:nvPr/>
        </p:nvSpPr>
        <p:spPr>
          <a:xfrm>
            <a:off x="457199" y="2420888"/>
            <a:ext cx="8229601" cy="1008112"/>
          </a:xfrm>
          <a:prstGeom prst="roundRect">
            <a:avLst>
              <a:gd name="adj" fmla="val 44773"/>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4314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Partitioning triangle()’s domain</a:t>
            </a:r>
          </a:p>
        </p:txBody>
      </p:sp>
      <p:sp>
        <p:nvSpPr>
          <p:cNvPr id="4" name="Slide Number Placeholder 3"/>
          <p:cNvSpPr>
            <a:spLocks noGrp="1"/>
          </p:cNvSpPr>
          <p:nvPr>
            <p:ph type="sldNum" sz="quarter" idx="12"/>
          </p:nvPr>
        </p:nvSpPr>
        <p:spPr/>
        <p:txBody>
          <a:bodyPr/>
          <a:lstStyle/>
          <a:p>
            <a:fld id="{69E57DC2-970A-4B3E-BB1C-7A09969E49DF}" type="slidenum">
              <a:rPr lang="en-US" smtClean="0"/>
              <a:t>7</a:t>
            </a:fld>
            <a:endParaRPr lang="en-US" dirty="0"/>
          </a:p>
        </p:txBody>
      </p:sp>
      <p:sp>
        <p:nvSpPr>
          <p:cNvPr id="5" name="Oval 4"/>
          <p:cNvSpPr/>
          <p:nvPr/>
        </p:nvSpPr>
        <p:spPr>
          <a:xfrm>
            <a:off x="2042368" y="2289167"/>
            <a:ext cx="5511800" cy="2082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flipH="1">
            <a:off x="4371301" y="1990201"/>
            <a:ext cx="77484" cy="163881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flipV="1">
            <a:off x="1737568" y="3236848"/>
            <a:ext cx="6146800" cy="98974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4756724" y="2994722"/>
            <a:ext cx="1346200" cy="596900"/>
          </a:xfrm>
          <a:prstGeom prst="ellipse">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482131" y="2581128"/>
            <a:ext cx="1492716" cy="369332"/>
          </a:xfrm>
          <a:prstGeom prst="rect">
            <a:avLst/>
          </a:prstGeom>
          <a:noFill/>
        </p:spPr>
        <p:txBody>
          <a:bodyPr wrap="none" rtlCol="0">
            <a:spAutoFit/>
          </a:bodyPr>
          <a:lstStyle/>
          <a:p>
            <a:r>
              <a:rPr lang="en-US" dirty="0"/>
              <a:t>ISOSCELES</a:t>
            </a:r>
          </a:p>
        </p:txBody>
      </p:sp>
      <p:sp>
        <p:nvSpPr>
          <p:cNvPr id="17" name="TextBox 16"/>
          <p:cNvSpPr txBox="1"/>
          <p:nvPr/>
        </p:nvSpPr>
        <p:spPr>
          <a:xfrm>
            <a:off x="5292061" y="3114856"/>
            <a:ext cx="1621726" cy="369332"/>
          </a:xfrm>
          <a:prstGeom prst="rect">
            <a:avLst/>
          </a:prstGeom>
          <a:noFill/>
        </p:spPr>
        <p:txBody>
          <a:bodyPr wrap="none" rtlCol="0">
            <a:spAutoFit/>
          </a:bodyPr>
          <a:lstStyle/>
          <a:p>
            <a:r>
              <a:rPr lang="en-US"/>
              <a:t>EQUIDISTANCE</a:t>
            </a:r>
            <a:endParaRPr lang="en-US" dirty="0"/>
          </a:p>
        </p:txBody>
      </p:sp>
      <p:sp>
        <p:nvSpPr>
          <p:cNvPr id="18" name="TextBox 17"/>
          <p:cNvSpPr txBox="1"/>
          <p:nvPr/>
        </p:nvSpPr>
        <p:spPr>
          <a:xfrm>
            <a:off x="2771335" y="2894812"/>
            <a:ext cx="1091966" cy="369332"/>
          </a:xfrm>
          <a:prstGeom prst="rect">
            <a:avLst/>
          </a:prstGeom>
          <a:noFill/>
        </p:spPr>
        <p:txBody>
          <a:bodyPr wrap="none" rtlCol="0">
            <a:spAutoFit/>
          </a:bodyPr>
          <a:lstStyle/>
          <a:p>
            <a:r>
              <a:rPr lang="en-US"/>
              <a:t>SCALENE</a:t>
            </a:r>
            <a:endParaRPr lang="en-US" dirty="0"/>
          </a:p>
        </p:txBody>
      </p:sp>
      <p:sp>
        <p:nvSpPr>
          <p:cNvPr id="19" name="TextBox 18"/>
          <p:cNvSpPr txBox="1"/>
          <p:nvPr/>
        </p:nvSpPr>
        <p:spPr>
          <a:xfrm>
            <a:off x="3434021" y="3832884"/>
            <a:ext cx="1669047" cy="369332"/>
          </a:xfrm>
          <a:prstGeom prst="rect">
            <a:avLst/>
          </a:prstGeom>
          <a:noFill/>
        </p:spPr>
        <p:txBody>
          <a:bodyPr wrap="none" rtlCol="0">
            <a:spAutoFit/>
          </a:bodyPr>
          <a:lstStyle/>
          <a:p>
            <a:r>
              <a:rPr lang="en-US"/>
              <a:t>NON TRIANGLE</a:t>
            </a:r>
            <a:endParaRPr lang="en-US" dirty="0"/>
          </a:p>
        </p:txBody>
      </p:sp>
      <p:sp>
        <p:nvSpPr>
          <p:cNvPr id="20" name="TextBox 19"/>
          <p:cNvSpPr txBox="1"/>
          <p:nvPr/>
        </p:nvSpPr>
        <p:spPr>
          <a:xfrm>
            <a:off x="3779152" y="4446976"/>
            <a:ext cx="1998560" cy="307777"/>
          </a:xfrm>
          <a:prstGeom prst="rect">
            <a:avLst/>
          </a:prstGeom>
          <a:noFill/>
        </p:spPr>
        <p:txBody>
          <a:bodyPr wrap="none" rtlCol="0">
            <a:spAutoFit/>
          </a:bodyPr>
          <a:lstStyle/>
          <a:p>
            <a:r>
              <a:rPr lang="en-US" sz="1400" i="1" dirty="0"/>
              <a:t>input domain of triangle</a:t>
            </a:r>
          </a:p>
        </p:txBody>
      </p:sp>
      <p:sp>
        <p:nvSpPr>
          <p:cNvPr id="6" name="TextBox 5">
            <a:extLst>
              <a:ext uri="{FF2B5EF4-FFF2-40B4-BE49-F238E27FC236}">
                <a16:creationId xmlns:a16="http://schemas.microsoft.com/office/drawing/2014/main" id="{A710C715-0E73-8D47-8863-049D8EBCCAD1}"/>
              </a:ext>
            </a:extLst>
          </p:cNvPr>
          <p:cNvSpPr txBox="1"/>
          <p:nvPr/>
        </p:nvSpPr>
        <p:spPr>
          <a:xfrm>
            <a:off x="2229180" y="5219908"/>
            <a:ext cx="5455340" cy="369332"/>
          </a:xfrm>
          <a:prstGeom prst="rect">
            <a:avLst/>
          </a:prstGeom>
          <a:noFill/>
        </p:spPr>
        <p:txBody>
          <a:bodyPr wrap="none" rtlCol="0">
            <a:spAutoFit/>
          </a:bodyPr>
          <a:lstStyle/>
          <a:p>
            <a:r>
              <a:rPr lang="en-US" dirty="0"/>
              <a:t>This suggests 4 test-cases, one for every partition.</a:t>
            </a:r>
          </a:p>
        </p:txBody>
      </p:sp>
    </p:spTree>
    <p:extLst>
      <p:ext uri="{BB962C8B-B14F-4D97-AF65-F5344CB8AC3E}">
        <p14:creationId xmlns:p14="http://schemas.microsoft.com/office/powerpoint/2010/main" val="1372277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a:extLst>
              <a:ext uri="{FF2B5EF4-FFF2-40B4-BE49-F238E27FC236}">
                <a16:creationId xmlns:a16="http://schemas.microsoft.com/office/drawing/2014/main" id="{B269565B-F801-A24E-A5A1-D0BDE58C950A}"/>
              </a:ext>
            </a:extLst>
          </p:cNvPr>
          <p:cNvSpPr/>
          <p:nvPr/>
        </p:nvSpPr>
        <p:spPr>
          <a:xfrm>
            <a:off x="357188" y="1716604"/>
            <a:ext cx="8358187" cy="1314428"/>
          </a:xfrm>
          <a:prstGeom prst="roundRect">
            <a:avLst>
              <a:gd name="adj" fmla="val 28425"/>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Boundary value test</a:t>
            </a:r>
          </a:p>
        </p:txBody>
      </p:sp>
      <p:sp>
        <p:nvSpPr>
          <p:cNvPr id="3" name="Content Placeholder 2"/>
          <p:cNvSpPr>
            <a:spLocks noGrp="1"/>
          </p:cNvSpPr>
          <p:nvPr>
            <p:ph idx="1"/>
          </p:nvPr>
        </p:nvSpPr>
        <p:spPr>
          <a:xfrm>
            <a:off x="457200" y="1844824"/>
            <a:ext cx="8229600" cy="4281339"/>
          </a:xfrm>
        </p:spPr>
        <p:txBody>
          <a:bodyPr/>
          <a:lstStyle/>
          <a:p>
            <a:pPr marL="0" indent="0" algn="ctr">
              <a:buNone/>
            </a:pPr>
            <a:r>
              <a:rPr lang="en-US" sz="2800" i="1" dirty="0"/>
              <a:t>Errors often lurk in the “boundaries”  between partitions </a:t>
            </a:r>
            <a:r>
              <a:rPr lang="en-US" sz="2800" dirty="0">
                <a:sym typeface="Wingdings"/>
              </a:rPr>
              <a:t> test values on and around the boundaries.</a:t>
            </a:r>
            <a:endParaRPr lang="en-US" sz="2800" dirty="0"/>
          </a:p>
        </p:txBody>
      </p:sp>
      <p:sp>
        <p:nvSpPr>
          <p:cNvPr id="4" name="Slide Number Placeholder 3"/>
          <p:cNvSpPr>
            <a:spLocks noGrp="1"/>
          </p:cNvSpPr>
          <p:nvPr>
            <p:ph type="sldNum" sz="quarter" idx="12"/>
          </p:nvPr>
        </p:nvSpPr>
        <p:spPr/>
        <p:txBody>
          <a:bodyPr/>
          <a:lstStyle/>
          <a:p>
            <a:fld id="{69E57DC2-970A-4B3E-BB1C-7A09969E49DF}" type="slidenum">
              <a:rPr lang="en-US" smtClean="0"/>
              <a:t>8</a:t>
            </a:fld>
            <a:endParaRPr lang="en-US" dirty="0"/>
          </a:p>
        </p:txBody>
      </p:sp>
      <p:sp>
        <p:nvSpPr>
          <p:cNvPr id="5" name="Oval 4"/>
          <p:cNvSpPr/>
          <p:nvPr/>
        </p:nvSpPr>
        <p:spPr>
          <a:xfrm>
            <a:off x="2483768" y="3633852"/>
            <a:ext cx="5511800" cy="2082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H="1">
            <a:off x="4812701" y="3334886"/>
            <a:ext cx="77484" cy="163881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2178968" y="4581533"/>
            <a:ext cx="6146800" cy="98974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5198124" y="4339407"/>
            <a:ext cx="1346200" cy="596900"/>
          </a:xfrm>
          <a:prstGeom prst="ellipse">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923531" y="3925813"/>
            <a:ext cx="1151277" cy="369332"/>
          </a:xfrm>
          <a:prstGeom prst="rect">
            <a:avLst/>
          </a:prstGeom>
          <a:noFill/>
        </p:spPr>
        <p:txBody>
          <a:bodyPr wrap="none" rtlCol="0">
            <a:spAutoFit/>
          </a:bodyPr>
          <a:lstStyle/>
          <a:p>
            <a:r>
              <a:rPr lang="en-US" dirty="0"/>
              <a:t>ISOLECES</a:t>
            </a:r>
          </a:p>
        </p:txBody>
      </p:sp>
      <p:sp>
        <p:nvSpPr>
          <p:cNvPr id="10" name="TextBox 9"/>
          <p:cNvSpPr txBox="1"/>
          <p:nvPr/>
        </p:nvSpPr>
        <p:spPr>
          <a:xfrm>
            <a:off x="5733461" y="4459541"/>
            <a:ext cx="1621726" cy="369332"/>
          </a:xfrm>
          <a:prstGeom prst="rect">
            <a:avLst/>
          </a:prstGeom>
          <a:noFill/>
        </p:spPr>
        <p:txBody>
          <a:bodyPr wrap="none" rtlCol="0">
            <a:spAutoFit/>
          </a:bodyPr>
          <a:lstStyle/>
          <a:p>
            <a:r>
              <a:rPr lang="en-US"/>
              <a:t>EQUIDISTANCE</a:t>
            </a:r>
            <a:endParaRPr lang="en-US" dirty="0"/>
          </a:p>
        </p:txBody>
      </p:sp>
      <p:sp>
        <p:nvSpPr>
          <p:cNvPr id="11" name="TextBox 10"/>
          <p:cNvSpPr txBox="1"/>
          <p:nvPr/>
        </p:nvSpPr>
        <p:spPr>
          <a:xfrm>
            <a:off x="3212735" y="4239497"/>
            <a:ext cx="1091966" cy="369332"/>
          </a:xfrm>
          <a:prstGeom prst="rect">
            <a:avLst/>
          </a:prstGeom>
          <a:noFill/>
        </p:spPr>
        <p:txBody>
          <a:bodyPr wrap="none" rtlCol="0">
            <a:spAutoFit/>
          </a:bodyPr>
          <a:lstStyle/>
          <a:p>
            <a:r>
              <a:rPr lang="en-US"/>
              <a:t>SCALENE</a:t>
            </a:r>
            <a:endParaRPr lang="en-US" dirty="0"/>
          </a:p>
        </p:txBody>
      </p:sp>
      <p:sp>
        <p:nvSpPr>
          <p:cNvPr id="12" name="TextBox 11"/>
          <p:cNvSpPr txBox="1"/>
          <p:nvPr/>
        </p:nvSpPr>
        <p:spPr>
          <a:xfrm>
            <a:off x="3875421" y="5177569"/>
            <a:ext cx="1669047" cy="369332"/>
          </a:xfrm>
          <a:prstGeom prst="rect">
            <a:avLst/>
          </a:prstGeom>
          <a:noFill/>
        </p:spPr>
        <p:txBody>
          <a:bodyPr wrap="none" rtlCol="0">
            <a:spAutoFit/>
          </a:bodyPr>
          <a:lstStyle/>
          <a:p>
            <a:r>
              <a:rPr lang="en-US"/>
              <a:t>NON TRIANGLE</a:t>
            </a:r>
            <a:endParaRPr lang="en-US" dirty="0"/>
          </a:p>
        </p:txBody>
      </p:sp>
      <p:sp>
        <p:nvSpPr>
          <p:cNvPr id="13" name="Oval 12">
            <a:extLst>
              <a:ext uri="{FF2B5EF4-FFF2-40B4-BE49-F238E27FC236}">
                <a16:creationId xmlns:a16="http://schemas.microsoft.com/office/drawing/2014/main" id="{BA3A738F-CC26-6447-B611-7714351F87E1}"/>
              </a:ext>
            </a:extLst>
          </p:cNvPr>
          <p:cNvSpPr/>
          <p:nvPr/>
        </p:nvSpPr>
        <p:spPr>
          <a:xfrm>
            <a:off x="2827040" y="4725144"/>
            <a:ext cx="182014" cy="20815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252BC395-53F6-C646-B15D-0A1A2B95148A}"/>
              </a:ext>
            </a:extLst>
          </p:cNvPr>
          <p:cNvSpPr/>
          <p:nvPr/>
        </p:nvSpPr>
        <p:spPr>
          <a:xfrm>
            <a:off x="2827040" y="4494884"/>
            <a:ext cx="182014" cy="20815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69B9F579-5F61-EA4E-991A-7764DDD8A30D}"/>
              </a:ext>
            </a:extLst>
          </p:cNvPr>
          <p:cNvSpPr txBox="1"/>
          <p:nvPr/>
        </p:nvSpPr>
        <p:spPr>
          <a:xfrm>
            <a:off x="1218907" y="5728647"/>
            <a:ext cx="1608133" cy="369332"/>
          </a:xfrm>
          <a:prstGeom prst="rect">
            <a:avLst/>
          </a:prstGeom>
          <a:solidFill>
            <a:schemeClr val="accent5">
              <a:lumMod val="20000"/>
              <a:lumOff val="80000"/>
            </a:schemeClr>
          </a:solidFill>
        </p:spPr>
        <p:txBody>
          <a:bodyPr wrap="none" rtlCol="0">
            <a:spAutoFit/>
          </a:bodyPr>
          <a:lstStyle/>
          <a:p>
            <a:r>
              <a:rPr lang="en-US" dirty="0"/>
              <a:t>triangle(1,2,3)</a:t>
            </a:r>
          </a:p>
        </p:txBody>
      </p:sp>
      <p:sp>
        <p:nvSpPr>
          <p:cNvPr id="16" name="TextBox 15">
            <a:extLst>
              <a:ext uri="{FF2B5EF4-FFF2-40B4-BE49-F238E27FC236}">
                <a16:creationId xmlns:a16="http://schemas.microsoft.com/office/drawing/2014/main" id="{FA3B6B45-B095-8647-9473-D761DC29BF36}"/>
              </a:ext>
            </a:extLst>
          </p:cNvPr>
          <p:cNvSpPr txBox="1"/>
          <p:nvPr/>
        </p:nvSpPr>
        <p:spPr>
          <a:xfrm>
            <a:off x="770067" y="3791403"/>
            <a:ext cx="2056973" cy="369332"/>
          </a:xfrm>
          <a:prstGeom prst="rect">
            <a:avLst/>
          </a:prstGeom>
          <a:solidFill>
            <a:schemeClr val="accent5">
              <a:lumMod val="20000"/>
              <a:lumOff val="80000"/>
            </a:schemeClr>
          </a:solidFill>
        </p:spPr>
        <p:txBody>
          <a:bodyPr wrap="none" rtlCol="0">
            <a:spAutoFit/>
          </a:bodyPr>
          <a:lstStyle/>
          <a:p>
            <a:r>
              <a:rPr lang="en-US" dirty="0"/>
              <a:t>triangle(1,2,2.999)</a:t>
            </a:r>
          </a:p>
        </p:txBody>
      </p:sp>
      <p:cxnSp>
        <p:nvCxnSpPr>
          <p:cNvPr id="18" name="Straight Connector 17">
            <a:extLst>
              <a:ext uri="{FF2B5EF4-FFF2-40B4-BE49-F238E27FC236}">
                <a16:creationId xmlns:a16="http://schemas.microsoft.com/office/drawing/2014/main" id="{1330CAF8-4766-4044-9F5F-46B7B7BDB2C3}"/>
              </a:ext>
            </a:extLst>
          </p:cNvPr>
          <p:cNvCxnSpPr>
            <a:cxnSpLocks/>
            <a:stCxn id="14" idx="2"/>
            <a:endCxn id="16" idx="2"/>
          </p:cNvCxnSpPr>
          <p:nvPr/>
        </p:nvCxnSpPr>
        <p:spPr>
          <a:xfrm flipH="1" flipV="1">
            <a:off x="1798554" y="4160735"/>
            <a:ext cx="1028486" cy="43822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7671181-4101-DC45-B89D-BF5EF6C95E30}"/>
              </a:ext>
            </a:extLst>
          </p:cNvPr>
          <p:cNvCxnSpPr>
            <a:cxnSpLocks/>
            <a:stCxn id="13" idx="3"/>
            <a:endCxn id="15" idx="0"/>
          </p:cNvCxnSpPr>
          <p:nvPr/>
        </p:nvCxnSpPr>
        <p:spPr>
          <a:xfrm flipH="1">
            <a:off x="2022974" y="4902815"/>
            <a:ext cx="830721" cy="825832"/>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46ECCFD-B46B-FB49-857D-4E0245EE7AB3}"/>
              </a:ext>
            </a:extLst>
          </p:cNvPr>
          <p:cNvSpPr txBox="1"/>
          <p:nvPr/>
        </p:nvSpPr>
        <p:spPr>
          <a:xfrm>
            <a:off x="267577" y="3239509"/>
            <a:ext cx="1261884" cy="369332"/>
          </a:xfrm>
          <a:prstGeom prst="rect">
            <a:avLst/>
          </a:prstGeom>
          <a:noFill/>
        </p:spPr>
        <p:txBody>
          <a:bodyPr wrap="none" rtlCol="0">
            <a:spAutoFit/>
          </a:bodyPr>
          <a:lstStyle/>
          <a:p>
            <a:r>
              <a:rPr lang="en-US" dirty="0"/>
              <a:t>Examples:</a:t>
            </a:r>
          </a:p>
        </p:txBody>
      </p:sp>
    </p:spTree>
    <p:extLst>
      <p:ext uri="{BB962C8B-B14F-4D97-AF65-F5344CB8AC3E}">
        <p14:creationId xmlns:p14="http://schemas.microsoft.com/office/powerpoint/2010/main" val="3878499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03F465E2-72B5-E24B-A769-3DC17278297E}"/>
              </a:ext>
            </a:extLst>
          </p:cNvPr>
          <p:cNvSpPr/>
          <p:nvPr/>
        </p:nvSpPr>
        <p:spPr>
          <a:xfrm>
            <a:off x="457200" y="1734284"/>
            <a:ext cx="8258175" cy="974636"/>
          </a:xfrm>
          <a:prstGeom prst="roundRect">
            <a:avLst>
              <a:gd name="adj" fmla="val 28559"/>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7201" y="2006986"/>
            <a:ext cx="8229600" cy="461665"/>
          </a:xfrm>
          <a:prstGeom prst="rect">
            <a:avLst/>
          </a:prstGeom>
          <a:noFill/>
          <a:ln>
            <a:noFill/>
          </a:ln>
        </p:spPr>
        <p:txBody>
          <a:bodyPr wrap="square" rtlCol="0">
            <a:spAutoFit/>
          </a:bodyPr>
          <a:lstStyle/>
          <a:p>
            <a:pPr algn="ctr"/>
            <a:r>
              <a:rPr lang="en-US" sz="2400" dirty="0" err="1"/>
              <a:t>int</a:t>
            </a:r>
            <a:r>
              <a:rPr lang="en-US" sz="2400" dirty="0"/>
              <a:t> </a:t>
            </a:r>
            <a:r>
              <a:rPr lang="en-US" sz="2400" b="1" dirty="0" err="1">
                <a:solidFill>
                  <a:srgbClr val="C00000"/>
                </a:solidFill>
              </a:rPr>
              <a:t>incomeTax</a:t>
            </a:r>
            <a:r>
              <a:rPr lang="en-US" sz="2400" dirty="0"/>
              <a:t>(</a:t>
            </a:r>
            <a:r>
              <a:rPr lang="en-US" sz="2400" dirty="0" err="1"/>
              <a:t>int</a:t>
            </a:r>
            <a:r>
              <a:rPr lang="en-US" sz="2400" dirty="0"/>
              <a:t> </a:t>
            </a:r>
            <a:r>
              <a:rPr lang="en-US" sz="2400" dirty="0">
                <a:solidFill>
                  <a:schemeClr val="accent6">
                    <a:lumMod val="60000"/>
                    <a:lumOff val="40000"/>
                  </a:schemeClr>
                </a:solidFill>
              </a:rPr>
              <a:t>income</a:t>
            </a:r>
            <a:r>
              <a:rPr lang="en-US" sz="2400" dirty="0"/>
              <a:t>, </a:t>
            </a:r>
            <a:r>
              <a:rPr lang="en-US" sz="2400" dirty="0" err="1"/>
              <a:t>int</a:t>
            </a:r>
            <a:r>
              <a:rPr lang="en-US" sz="2400" dirty="0"/>
              <a:t> </a:t>
            </a:r>
            <a:r>
              <a:rPr lang="en-US" sz="2400" dirty="0">
                <a:solidFill>
                  <a:schemeClr val="accent6">
                    <a:lumMod val="60000"/>
                    <a:lumOff val="40000"/>
                  </a:schemeClr>
                </a:solidFill>
              </a:rPr>
              <a:t>age</a:t>
            </a:r>
            <a:r>
              <a:rPr lang="en-US" sz="2400" dirty="0"/>
              <a:t>, </a:t>
            </a:r>
            <a:r>
              <a:rPr lang="en-US" sz="2400" dirty="0" err="1"/>
              <a:t>int</a:t>
            </a:r>
            <a:r>
              <a:rPr lang="en-US" sz="2400" dirty="0"/>
              <a:t> </a:t>
            </a:r>
            <a:r>
              <a:rPr lang="en-US" sz="2400" dirty="0">
                <a:solidFill>
                  <a:schemeClr val="accent6">
                    <a:lumMod val="60000"/>
                    <a:lumOff val="40000"/>
                  </a:schemeClr>
                </a:solidFill>
              </a:rPr>
              <a:t>children</a:t>
            </a:r>
            <a:r>
              <a:rPr lang="en-US" sz="2400" dirty="0"/>
              <a:t>)</a:t>
            </a:r>
          </a:p>
        </p:txBody>
      </p:sp>
      <p:sp>
        <p:nvSpPr>
          <p:cNvPr id="2" name="Title 1"/>
          <p:cNvSpPr>
            <a:spLocks noGrp="1"/>
          </p:cNvSpPr>
          <p:nvPr>
            <p:ph type="title"/>
          </p:nvPr>
        </p:nvSpPr>
        <p:spPr/>
        <p:txBody>
          <a:bodyPr/>
          <a:lstStyle/>
          <a:p>
            <a:r>
              <a:rPr lang="en-US" dirty="0"/>
              <a:t>Example 2</a:t>
            </a:r>
          </a:p>
        </p:txBody>
      </p:sp>
      <p:sp>
        <p:nvSpPr>
          <p:cNvPr id="4" name="Slide Number Placeholder 3"/>
          <p:cNvSpPr>
            <a:spLocks noGrp="1"/>
          </p:cNvSpPr>
          <p:nvPr>
            <p:ph type="sldNum" sz="quarter" idx="12"/>
          </p:nvPr>
        </p:nvSpPr>
        <p:spPr/>
        <p:txBody>
          <a:bodyPr/>
          <a:lstStyle/>
          <a:p>
            <a:fld id="{69E57DC2-970A-4B3E-BB1C-7A09969E49DF}" type="slidenum">
              <a:rPr lang="en-US" smtClean="0"/>
              <a:t>9</a:t>
            </a:fld>
            <a:endParaRPr lang="en-US" dirty="0"/>
          </a:p>
        </p:txBody>
      </p:sp>
      <p:sp>
        <p:nvSpPr>
          <p:cNvPr id="6" name="TextBox 5"/>
          <p:cNvSpPr txBox="1"/>
          <p:nvPr/>
        </p:nvSpPr>
        <p:spPr>
          <a:xfrm>
            <a:off x="457200" y="2881577"/>
            <a:ext cx="8229600" cy="2677656"/>
          </a:xfrm>
          <a:prstGeom prst="rect">
            <a:avLst/>
          </a:prstGeom>
          <a:noFill/>
          <a:ln>
            <a:noFill/>
          </a:ln>
        </p:spPr>
        <p:txBody>
          <a:bodyPr wrap="square" rtlCol="0">
            <a:spAutoFit/>
          </a:bodyPr>
          <a:lstStyle/>
          <a:p>
            <a:pPr algn="just"/>
            <a:r>
              <a:rPr lang="en-US" sz="2400" dirty="0"/>
              <a:t>Fragments from its informal specification: </a:t>
            </a:r>
            <a:r>
              <a:rPr lang="en-US" sz="2400" i="1" dirty="0"/>
              <a:t>the method calculates income tax:</a:t>
            </a:r>
          </a:p>
          <a:p>
            <a:pPr marL="342900" indent="-342900" algn="just">
              <a:buFont typeface="Arial" panose="020B0604020202020204" pitchFamily="34" charset="0"/>
              <a:buChar char="•"/>
            </a:pPr>
            <a:r>
              <a:rPr lang="en-US" sz="2400" i="1" dirty="0"/>
              <a:t>Income below 10K is not taxed. </a:t>
            </a:r>
          </a:p>
          <a:p>
            <a:pPr marL="342900" indent="-342900" algn="just">
              <a:buFont typeface="Arial" panose="020B0604020202020204" pitchFamily="34" charset="0"/>
              <a:buChar char="•"/>
            </a:pPr>
            <a:r>
              <a:rPr lang="en-US" sz="2400" i="1" dirty="0"/>
              <a:t>A person under 18y or above 70y is not taxed, as long as the income is below 50K.</a:t>
            </a:r>
          </a:p>
          <a:p>
            <a:pPr marL="342900" indent="-342900" algn="just">
              <a:buFont typeface="Arial" panose="020B0604020202020204" pitchFamily="34" charset="0"/>
              <a:buChar char="•"/>
            </a:pPr>
            <a:r>
              <a:rPr lang="en-US" sz="2400" i="1" dirty="0"/>
              <a:t>Tax reduction applies, linear to the number of children the person has.</a:t>
            </a:r>
          </a:p>
        </p:txBody>
      </p:sp>
      <p:sp>
        <p:nvSpPr>
          <p:cNvPr id="3" name="TextBox 2">
            <a:extLst>
              <a:ext uri="{FF2B5EF4-FFF2-40B4-BE49-F238E27FC236}">
                <a16:creationId xmlns:a16="http://schemas.microsoft.com/office/drawing/2014/main" id="{7E151B9C-FE66-3446-B123-50E5C4109F29}"/>
              </a:ext>
            </a:extLst>
          </p:cNvPr>
          <p:cNvSpPr txBox="1"/>
          <p:nvPr/>
        </p:nvSpPr>
        <p:spPr>
          <a:xfrm>
            <a:off x="433297" y="5749275"/>
            <a:ext cx="8229599" cy="830997"/>
          </a:xfrm>
          <a:prstGeom prst="rect">
            <a:avLst/>
          </a:prstGeom>
          <a:noFill/>
        </p:spPr>
        <p:txBody>
          <a:bodyPr wrap="square" rtlCol="0">
            <a:spAutoFit/>
          </a:bodyPr>
          <a:lstStyle/>
          <a:p>
            <a:pPr algn="ctr"/>
            <a:r>
              <a:rPr lang="en-US" sz="2400" dirty="0"/>
              <a:t>This method has a more complex input space than the “triangle” example.</a:t>
            </a:r>
          </a:p>
        </p:txBody>
      </p:sp>
    </p:spTree>
    <p:extLst>
      <p:ext uri="{BB962C8B-B14F-4D97-AF65-F5344CB8AC3E}">
        <p14:creationId xmlns:p14="http://schemas.microsoft.com/office/powerpoint/2010/main" val="3545177579"/>
      </p:ext>
    </p:extLst>
  </p:cSld>
  <p:clrMapOvr>
    <a:masterClrMapping/>
  </p:clrMapOvr>
</p:sld>
</file>

<file path=ppt/theme/theme1.xml><?xml version="1.0" encoding="utf-8"?>
<a:theme xmlns:a="http://schemas.openxmlformats.org/drawingml/2006/main" name="organization">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basicConcepts</Template>
  <TotalTime>21308</TotalTime>
  <Words>3845</Words>
  <Application>Microsoft Macintosh PowerPoint</Application>
  <PresentationFormat>On-screen Show (4:3)</PresentationFormat>
  <Paragraphs>606</Paragraphs>
  <Slides>35</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Cambria Math</vt:lpstr>
      <vt:lpstr>organization</vt:lpstr>
      <vt:lpstr>Black Box Testing (A&amp;O Ch. 4) (2nd Ed. Ch. 6)</vt:lpstr>
      <vt:lpstr>Plan</vt:lpstr>
      <vt:lpstr>White box testing</vt:lpstr>
      <vt:lpstr>Black box testing</vt:lpstr>
      <vt:lpstr>Partition-based testing</vt:lpstr>
      <vt:lpstr>Recall this example...</vt:lpstr>
      <vt:lpstr>Partitioning triangle()’s domain</vt:lpstr>
      <vt:lpstr>Boundary value test</vt:lpstr>
      <vt:lpstr>Example 2</vt:lpstr>
      <vt:lpstr>Consider the following partitioning</vt:lpstr>
      <vt:lpstr>Combinatoric testing</vt:lpstr>
      <vt:lpstr>Combinatoric testing</vt:lpstr>
      <vt:lpstr>How about to just cover all pairs?</vt:lpstr>
      <vt:lpstr>Pair-wise and t-wise testing</vt:lpstr>
      <vt:lpstr>Example: a test set with full pair-wise coverage</vt:lpstr>
      <vt:lpstr>PWC, example 2</vt:lpstr>
      <vt:lpstr>Consider again this test set</vt:lpstr>
      <vt:lpstr>Pair-wise and t-wise testing</vt:lpstr>
      <vt:lpstr>Adding a bit of semantic</vt:lpstr>
      <vt:lpstr>Consider again</vt:lpstr>
      <vt:lpstr>MBCC</vt:lpstr>
      <vt:lpstr>Example MBCC</vt:lpstr>
      <vt:lpstr>Example-2, MBCC</vt:lpstr>
      <vt:lpstr>Overview of partition-based coverage</vt:lpstr>
      <vt:lpstr>Models are useful</vt:lpstr>
      <vt:lpstr>Model based testing (MBT)</vt:lpstr>
      <vt:lpstr>Example: modelling the behavior of a program</vt:lpstr>
      <vt:lpstr>An FSM model of ItemStore</vt:lpstr>
      <vt:lpstr>Hierarchical FSM in UML</vt:lpstr>
      <vt:lpstr>FSM “extracted” from a game</vt:lpstr>
      <vt:lpstr>FSM: drawbacks and alternatives</vt:lpstr>
      <vt:lpstr>Extended FSM (EFSM)</vt:lpstr>
      <vt:lpstr>EFSM</vt:lpstr>
      <vt:lpstr>Model Based Testing with EFSM</vt:lpstr>
      <vt:lpstr>Challenge for automated test generation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Concepts of Software Testing</dc:title>
  <dc:creator>underdark</dc:creator>
  <cp:lastModifiedBy>Prasetya, S.W.B. (Wishnu)</cp:lastModifiedBy>
  <cp:revision>614</cp:revision>
  <cp:lastPrinted>2018-05-02T19:12:10Z</cp:lastPrinted>
  <dcterms:created xsi:type="dcterms:W3CDTF">2012-03-04T10:04:20Z</dcterms:created>
  <dcterms:modified xsi:type="dcterms:W3CDTF">2025-04-30T17:38:50Z</dcterms:modified>
</cp:coreProperties>
</file>