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9"/>
  </p:notesMasterIdLst>
  <p:sldIdLst>
    <p:sldId id="256" r:id="rId2"/>
    <p:sldId id="322" r:id="rId3"/>
    <p:sldId id="303" r:id="rId4"/>
    <p:sldId id="323" r:id="rId5"/>
    <p:sldId id="324" r:id="rId6"/>
    <p:sldId id="325" r:id="rId7"/>
    <p:sldId id="327" r:id="rId8"/>
    <p:sldId id="328" r:id="rId9"/>
    <p:sldId id="329" r:id="rId10"/>
    <p:sldId id="330" r:id="rId11"/>
    <p:sldId id="331" r:id="rId12"/>
    <p:sldId id="319" r:id="rId13"/>
    <p:sldId id="311" r:id="rId14"/>
    <p:sldId id="315" r:id="rId15"/>
    <p:sldId id="316" r:id="rId16"/>
    <p:sldId id="317" r:id="rId17"/>
    <p:sldId id="31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derdarkprime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66FF"/>
    <a:srgbClr val="990033"/>
    <a:srgbClr val="3333FF"/>
    <a:srgbClr val="004824"/>
    <a:srgbClr val="969696"/>
    <a:srgbClr val="B2B2B2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4" autoAdjust="0"/>
    <p:restoredTop sz="81810" autoAdjust="0"/>
  </p:normalViewPr>
  <p:slideViewPr>
    <p:cSldViewPr snapToGrid="0">
      <p:cViewPr>
        <p:scale>
          <a:sx n="110" d="100"/>
          <a:sy n="110" d="100"/>
        </p:scale>
        <p:origin x="568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8E91E9-9509-4DF3-869B-BB72A9470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0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2867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A61E34-197A-42AF-9708-41703AEDB2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36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3072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8734D2-08AE-4BAF-BCE0-1835715006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48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3994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4FD7DB-83B7-4E7D-ADD6-D64600D23D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40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4506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3D237-9F63-4067-BDE9-AF9C2A95629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96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4506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3D237-9F63-4067-BDE9-AF9C2A95629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0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dirty="0"/>
              <a:t>An </a:t>
            </a:r>
            <a:r>
              <a:rPr lang="nl-NL" dirty="0" err="1"/>
              <a:t>example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useful</a:t>
            </a:r>
            <a:r>
              <a:rPr lang="nl-NL" dirty="0"/>
              <a:t>.</a:t>
            </a:r>
          </a:p>
        </p:txBody>
      </p:sp>
      <p:sp>
        <p:nvSpPr>
          <p:cNvPr id="4915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D22EC3-7D44-4D51-9EDA-72560B5C2C4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78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B4A23-8443-4BE9-AEA1-38D09DD4EA2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59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C151F-FF6B-4FDB-8801-E5E0BF4F9C8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88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222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BA699-AF05-4BAF-9133-EE20603F98C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9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nl-NL" sz="18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l-NL" sz="18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EC8F964F-F03E-4EB7-B9CC-F8FB319ECF7C}" type="datetime1">
              <a:rPr lang="en-US"/>
              <a:pPr>
                <a:defRPr/>
              </a:pPr>
              <a:t>4/14/19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1158F-F101-47B0-ABE5-8773C78243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B9A06-B761-497F-BEEA-B5C99F94A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2171700" cy="6122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77813"/>
            <a:ext cx="6362700" cy="6122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A6753-4225-4A4E-AB4E-CA73565C47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7813"/>
            <a:ext cx="8534400" cy="7889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B233F-C101-4F92-894C-785BC40168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92E7C-ED4D-4AC5-ACB0-2C213A50AC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ED547-78FA-4DFA-A65A-89C0191870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8AFE7-1B5D-4E2A-989E-B3E72A7AD8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78BBD-FC36-4762-A96E-AD1C3D1961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5FD36-164B-424F-8657-0A7BC5646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88C09-AEEE-41FB-98AD-3D3D0EE7F7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B3FE2-FBCC-4F5C-A4C1-44B0FF6A84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7BEE1-BA06-43F9-BA06-2D5E22282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BD815-E2B3-4AC2-96A6-F1E572750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77813"/>
            <a:ext cx="85344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67522BBA-91CF-4B20-BBE7-9D8E966020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9703" name="Freeform 7"/>
          <p:cNvSpPr>
            <a:spLocks noChangeArrowheads="1"/>
          </p:cNvSpPr>
          <p:nvPr/>
        </p:nvSpPr>
        <p:spPr bwMode="auto">
          <a:xfrm flipV="1">
            <a:off x="228600" y="457200"/>
            <a:ext cx="83820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nl-NL" sz="1800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l-NL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  <p:sldLayoutId id="2147484064" r:id="rId12"/>
    <p:sldLayoutId id="214748406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q"/>
        <a:defRPr sz="24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775575" cy="1752600"/>
          </a:xfrm>
        </p:spPr>
        <p:txBody>
          <a:bodyPr/>
          <a:lstStyle/>
          <a:p>
            <a:pPr algn="r" eaLnBrk="1" hangingPunct="1"/>
            <a:r>
              <a:rPr lang="en-US" sz="4000"/>
              <a:t>Logic for Program Call</a:t>
            </a:r>
            <a:br>
              <a:rPr lang="en-US" sz="4000"/>
            </a:br>
            <a:r>
              <a:rPr lang="en-US" sz="4000"/>
              <a:t>chapter 7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buFont typeface="Wingdings" charset="2"/>
              <a:buNone/>
            </a:pPr>
            <a:endParaRPr lang="nl-NL" sz="15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D4BCF6D-113B-6F46-B663-73C8E6D63F05}"/>
              </a:ext>
            </a:extLst>
          </p:cNvPr>
          <p:cNvSpPr/>
          <p:nvPr/>
        </p:nvSpPr>
        <p:spPr>
          <a:xfrm>
            <a:off x="4255986" y="5203484"/>
            <a:ext cx="4663596" cy="546716"/>
          </a:xfrm>
          <a:prstGeom prst="roundRect">
            <a:avLst>
              <a:gd name="adj" fmla="val 33334"/>
            </a:avLst>
          </a:prstGeom>
          <a:solidFill>
            <a:srgbClr val="00B0F0">
              <a:alpha val="15000"/>
            </a:srgb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E0FDAAF-2026-7244-9DFD-508AA8810DA8}"/>
              </a:ext>
            </a:extLst>
          </p:cNvPr>
          <p:cNvSpPr/>
          <p:nvPr/>
        </p:nvSpPr>
        <p:spPr>
          <a:xfrm>
            <a:off x="6052836" y="4141561"/>
            <a:ext cx="2862564" cy="546716"/>
          </a:xfrm>
          <a:prstGeom prst="roundRect">
            <a:avLst>
              <a:gd name="adj" fmla="val 33334"/>
            </a:avLst>
          </a:prstGeom>
          <a:solidFill>
            <a:srgbClr val="00B0F0">
              <a:alpha val="15000"/>
            </a:srgb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097AAF-B1DB-C64C-928D-15A960EED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“Black box”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03B56-89EC-164A-B7A7-56BD6BA06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our example, the P’ to construct is for: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988C5-5AF1-E742-83EF-80DE93F38E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ED547-78FA-4DFA-A65A-89C01918700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2428194-E3B5-0045-A8B1-AE6D0F863FFA}"/>
              </a:ext>
            </a:extLst>
          </p:cNvPr>
          <p:cNvSpPr/>
          <p:nvPr/>
        </p:nvSpPr>
        <p:spPr>
          <a:xfrm>
            <a:off x="1079836" y="1779533"/>
            <a:ext cx="7145098" cy="488465"/>
          </a:xfrm>
          <a:prstGeom prst="roundRect">
            <a:avLst>
              <a:gd name="adj" fmla="val 33431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9359A1-47F9-7D46-8907-1646F16377F5}"/>
              </a:ext>
            </a:extLst>
          </p:cNvPr>
          <p:cNvSpPr txBox="1"/>
          <p:nvPr/>
        </p:nvSpPr>
        <p:spPr>
          <a:xfrm>
            <a:off x="1627189" y="1823710"/>
            <a:ext cx="597150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{* </a:t>
            </a:r>
            <a:r>
              <a:rPr lang="en-US" dirty="0">
                <a:solidFill>
                  <a:schemeClr val="tx1"/>
                </a:solidFill>
              </a:rPr>
              <a:t>@b</a:t>
            </a:r>
            <a:r>
              <a:rPr lang="en-US" dirty="0"/>
              <a:t>&gt;0 *}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/>
              <a:t>:=@r;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@</a:t>
            </a:r>
            <a:r>
              <a:rPr lang="en-US" dirty="0" err="1">
                <a:solidFill>
                  <a:srgbClr val="C00000"/>
                </a:solidFill>
              </a:rPr>
              <a:t>b</a:t>
            </a:r>
            <a:r>
              <a:rPr lang="en-US" dirty="0" err="1"/>
              <a:t>,</a:t>
            </a:r>
            <a:r>
              <a:rPr lang="en-US" dirty="0" err="1">
                <a:solidFill>
                  <a:srgbClr val="7030A0"/>
                </a:solidFill>
              </a:rPr>
              <a:t>@r</a:t>
            </a:r>
            <a:r>
              <a:rPr lang="en-US" dirty="0"/>
              <a:t>)   {* @</a:t>
            </a:r>
            <a:r>
              <a:rPr lang="en-US" dirty="0">
                <a:solidFill>
                  <a:srgbClr val="7030A0"/>
                </a:solidFill>
              </a:rPr>
              <a:t>r</a:t>
            </a:r>
            <a:r>
              <a:rPr lang="en-US" dirty="0"/>
              <a:t>&gt;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@b</a:t>
            </a:r>
            <a:r>
              <a:rPr lang="en-US" dirty="0"/>
              <a:t> *}</a:t>
            </a:r>
            <a:endParaRPr lang="nl-NL" dirty="0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382DE007-16B1-0B4C-A18E-9E2D07E605F0}"/>
              </a:ext>
            </a:extLst>
          </p:cNvPr>
          <p:cNvSpPr/>
          <p:nvPr/>
        </p:nvSpPr>
        <p:spPr>
          <a:xfrm rot="16200000" flipV="1">
            <a:off x="2115215" y="1018207"/>
            <a:ext cx="303732" cy="1279785"/>
          </a:xfrm>
          <a:prstGeom prst="rightBrac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8BB44D83-DEE9-E345-94A7-F9F3B0B32600}"/>
              </a:ext>
            </a:extLst>
          </p:cNvPr>
          <p:cNvSpPr/>
          <p:nvPr/>
        </p:nvSpPr>
        <p:spPr>
          <a:xfrm rot="16200000" flipV="1">
            <a:off x="6411368" y="773844"/>
            <a:ext cx="271175" cy="1693765"/>
          </a:xfrm>
          <a:prstGeom prst="rightBrac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76EEB7-C9AD-6F41-8D71-34BE3137A86C}"/>
              </a:ext>
            </a:extLst>
          </p:cNvPr>
          <p:cNvSpPr txBox="1"/>
          <p:nvPr/>
        </p:nvSpPr>
        <p:spPr>
          <a:xfrm>
            <a:off x="2088987" y="1179329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48CA32-1D0F-FC41-AF70-7A0DDB7D64BE}"/>
              </a:ext>
            </a:extLst>
          </p:cNvPr>
          <p:cNvSpPr txBox="1"/>
          <p:nvPr/>
        </p:nvSpPr>
        <p:spPr>
          <a:xfrm>
            <a:off x="6355236" y="115728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6626665-ED36-F444-A047-7EFD324C9C99}"/>
              </a:ext>
            </a:extLst>
          </p:cNvPr>
          <p:cNvSpPr/>
          <p:nvPr/>
        </p:nvSpPr>
        <p:spPr>
          <a:xfrm>
            <a:off x="4125036" y="2985128"/>
            <a:ext cx="4790364" cy="655093"/>
          </a:xfrm>
          <a:prstGeom prst="roundRect">
            <a:avLst>
              <a:gd name="adj" fmla="val 33334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{* P’ *}    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</a:rPr>
              <a:t>@</a:t>
            </a:r>
            <a:r>
              <a:rPr lang="en-US" dirty="0" err="1">
                <a:solidFill>
                  <a:srgbClr val="C00000"/>
                </a:solidFill>
              </a:rPr>
              <a:t>b</a:t>
            </a:r>
            <a:r>
              <a:rPr lang="en-US" dirty="0" err="1"/>
              <a:t>,</a:t>
            </a:r>
            <a:r>
              <a:rPr lang="en-US" dirty="0" err="1">
                <a:solidFill>
                  <a:srgbClr val="7030A0"/>
                </a:solidFill>
              </a:rPr>
              <a:t>@r</a:t>
            </a:r>
            <a:r>
              <a:rPr lang="en-US" dirty="0">
                <a:solidFill>
                  <a:schemeClr val="tx1"/>
                </a:solidFill>
              </a:rPr>
              <a:t>)     {*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@r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 x</a:t>
            </a:r>
            <a:r>
              <a:rPr lang="en-US" dirty="0">
                <a:solidFill>
                  <a:schemeClr val="tx1"/>
                </a:solidFill>
              </a:rPr>
              <a:t> *}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EF251378-6AB6-234D-A58C-564282D15F45}"/>
              </a:ext>
            </a:extLst>
          </p:cNvPr>
          <p:cNvSpPr/>
          <p:nvPr/>
        </p:nvSpPr>
        <p:spPr>
          <a:xfrm rot="16200000" flipV="1">
            <a:off x="7868193" y="2252081"/>
            <a:ext cx="297063" cy="1163049"/>
          </a:xfrm>
          <a:prstGeom prst="rightBrac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6D273A-515A-D44D-A3CD-4662C8E9D405}"/>
              </a:ext>
            </a:extLst>
          </p:cNvPr>
          <p:cNvSpPr txBox="1"/>
          <p:nvPr/>
        </p:nvSpPr>
        <p:spPr>
          <a:xfrm>
            <a:off x="7832606" y="2349347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Q’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C7FD7F-B3BE-D843-B9DE-057311E302F9}"/>
              </a:ext>
            </a:extLst>
          </p:cNvPr>
          <p:cNvSpPr txBox="1"/>
          <p:nvPr/>
        </p:nvSpPr>
        <p:spPr>
          <a:xfrm>
            <a:off x="6098603" y="4214864"/>
            <a:ext cx="2816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@</a:t>
            </a:r>
            <a:r>
              <a:rPr lang="en-US" dirty="0">
                <a:solidFill>
                  <a:srgbClr val="7030A0"/>
                </a:solidFill>
              </a:rPr>
              <a:t>r</a:t>
            </a:r>
            <a:r>
              <a:rPr lang="en-US" dirty="0"/>
              <a:t>&gt;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@b</a:t>
            </a:r>
            <a:r>
              <a:rPr lang="en-US" dirty="0"/>
              <a:t>   ⇒   </a:t>
            </a:r>
            <a:r>
              <a:rPr lang="en-US" dirty="0">
                <a:solidFill>
                  <a:srgbClr val="7030A0"/>
                </a:solidFill>
              </a:rPr>
              <a:t>@r </a:t>
            </a:r>
            <a:r>
              <a:rPr lang="en-US" dirty="0">
                <a:sym typeface="Symbol"/>
              </a:rPr>
              <a:t> x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D3184F-FFA8-C349-8FDF-C64AB12AD3DD}"/>
              </a:ext>
            </a:extLst>
          </p:cNvPr>
          <p:cNvSpPr txBox="1"/>
          <p:nvPr/>
        </p:nvSpPr>
        <p:spPr>
          <a:xfrm>
            <a:off x="5700073" y="5247674"/>
            <a:ext cx="3105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@</a:t>
            </a:r>
            <a:r>
              <a:rPr lang="en-US" dirty="0">
                <a:solidFill>
                  <a:srgbClr val="7030A0"/>
                </a:solidFill>
              </a:rPr>
              <a:t>r’</a:t>
            </a:r>
            <a:r>
              <a:rPr lang="en-US" dirty="0"/>
              <a:t>&gt;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@r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@b</a:t>
            </a:r>
            <a:r>
              <a:rPr lang="en-US" dirty="0"/>
              <a:t>   ⇒   </a:t>
            </a:r>
            <a:r>
              <a:rPr lang="en-US" dirty="0">
                <a:solidFill>
                  <a:srgbClr val="7030A0"/>
                </a:solidFill>
              </a:rPr>
              <a:t>@r’ </a:t>
            </a:r>
            <a:r>
              <a:rPr lang="en-US" dirty="0">
                <a:sym typeface="Symbol"/>
              </a:rPr>
              <a:t> x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020046-4298-DA43-ACB2-989C59BECED5}"/>
              </a:ext>
            </a:extLst>
          </p:cNvPr>
          <p:cNvSpPr txBox="1"/>
          <p:nvPr/>
        </p:nvSpPr>
        <p:spPr>
          <a:xfrm>
            <a:off x="4310578" y="5276787"/>
            <a:ext cx="1160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@b&gt;0  /\</a:t>
            </a:r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66E55D92-F8CE-5844-8294-9D5DED61750F}"/>
              </a:ext>
            </a:extLst>
          </p:cNvPr>
          <p:cNvSpPr/>
          <p:nvPr/>
        </p:nvSpPr>
        <p:spPr>
          <a:xfrm rot="5400000">
            <a:off x="7052166" y="3738785"/>
            <a:ext cx="361430" cy="350872"/>
          </a:xfrm>
          <a:prstGeom prst="rightArrow">
            <a:avLst/>
          </a:prstGeom>
          <a:solidFill>
            <a:srgbClr val="C00000">
              <a:alpha val="36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C4A1E383-F282-8E42-A221-C22C2A304C19}"/>
              </a:ext>
            </a:extLst>
          </p:cNvPr>
          <p:cNvSpPr/>
          <p:nvPr/>
        </p:nvSpPr>
        <p:spPr>
          <a:xfrm rot="5400000">
            <a:off x="7064787" y="4765858"/>
            <a:ext cx="361430" cy="35087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>
              <a:alpha val="36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30F635-ADC3-4B4E-9AC0-D7CD761727C4}"/>
              </a:ext>
            </a:extLst>
          </p:cNvPr>
          <p:cNvSpPr txBox="1"/>
          <p:nvPr/>
        </p:nvSpPr>
        <p:spPr>
          <a:xfrm>
            <a:off x="7405065" y="369089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(1)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91364D-CBCD-AC4A-9787-746765509F82}"/>
              </a:ext>
            </a:extLst>
          </p:cNvPr>
          <p:cNvSpPr txBox="1"/>
          <p:nvPr/>
        </p:nvSpPr>
        <p:spPr>
          <a:xfrm>
            <a:off x="7420938" y="471739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(2)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D82DE9F-4267-DB41-8B90-E915F3E35C74}"/>
              </a:ext>
            </a:extLst>
          </p:cNvPr>
          <p:cNvSpPr txBox="1"/>
          <p:nvPr/>
        </p:nvSpPr>
        <p:spPr>
          <a:xfrm>
            <a:off x="143744" y="3261479"/>
            <a:ext cx="39382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Constructing P’ </a:t>
            </a:r>
            <a:r>
              <a:rPr lang="en-US" sz="1800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We need Q⇒Q’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Replace occurrences of </a:t>
            </a:r>
            <a:r>
              <a:rPr lang="en-US" sz="1800" b="1" dirty="0"/>
              <a:t>out</a:t>
            </a:r>
            <a:r>
              <a:rPr lang="en-US" sz="1800" dirty="0"/>
              <a:t> parameters with fresh variables to detach them. </a:t>
            </a:r>
            <a:br>
              <a:rPr lang="en-US" sz="1800" dirty="0"/>
            </a:br>
            <a:r>
              <a:rPr lang="en-US" sz="1800" dirty="0"/>
              <a:t>Replace occurrences of auxiliary variables representing initial values with the variables they represent.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We also need to pre-condition P.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9439B9-C517-3E4D-9504-BCDF32961CCC}"/>
              </a:ext>
            </a:extLst>
          </p:cNvPr>
          <p:cNvSpPr txBox="1"/>
          <p:nvPr/>
        </p:nvSpPr>
        <p:spPr>
          <a:xfrm>
            <a:off x="4572000" y="579007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134914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 animBg="1"/>
      <p:bldP spid="6" grpId="0"/>
      <p:bldP spid="17" grpId="0"/>
      <p:bldP spid="18" grpId="0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AF8AE-F6FD-2D4E-AAE2-E475143F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the problem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0998B-80D9-5A4B-9B77-4A5E5CDB62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ED547-78FA-4DFA-A65A-89C01918700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F6C60EC-7881-AB4D-B60A-DE041FB03B8A}"/>
              </a:ext>
            </a:extLst>
          </p:cNvPr>
          <p:cNvSpPr/>
          <p:nvPr/>
        </p:nvSpPr>
        <p:spPr>
          <a:xfrm>
            <a:off x="260456" y="1175741"/>
            <a:ext cx="4863843" cy="5109311"/>
          </a:xfrm>
          <a:prstGeom prst="roundRect">
            <a:avLst>
              <a:gd name="adj" fmla="val 6567"/>
            </a:avLst>
          </a:prstGeom>
          <a:solidFill>
            <a:srgbClr val="3366FF">
              <a:alpha val="16000"/>
            </a:srgb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DACE94-2284-524A-A0B2-0B4DFE0138CC}"/>
              </a:ext>
            </a:extLst>
          </p:cNvPr>
          <p:cNvSpPr txBox="1"/>
          <p:nvPr/>
        </p:nvSpPr>
        <p:spPr>
          <a:xfrm>
            <a:off x="843658" y="1287549"/>
            <a:ext cx="25361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b&gt;0 *}</a:t>
            </a: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x:=b ;</a:t>
            </a:r>
          </a:p>
          <a:p>
            <a:br>
              <a:rPr lang="en-US" sz="2400" dirty="0"/>
            </a:br>
            <a:r>
              <a:rPr lang="en-US" sz="2400" dirty="0">
                <a:solidFill>
                  <a:srgbClr val="990033"/>
                </a:solidFill>
              </a:rPr>
              <a:t>@</a:t>
            </a:r>
            <a:r>
              <a:rPr lang="en-US" sz="2400" dirty="0" err="1">
                <a:solidFill>
                  <a:srgbClr val="990033"/>
                </a:solidFill>
              </a:rPr>
              <a:t>b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990033"/>
                </a:solidFill>
              </a:rPr>
              <a:t>@r</a:t>
            </a:r>
            <a:r>
              <a:rPr lang="en-US" sz="2400" dirty="0">
                <a:solidFill>
                  <a:srgbClr val="990033"/>
                </a:solidFill>
              </a:rPr>
              <a:t> </a:t>
            </a:r>
            <a:r>
              <a:rPr lang="en-US" sz="2400" dirty="0"/>
              <a:t>:= b+1,b</a:t>
            </a:r>
            <a:br>
              <a:rPr lang="en-US" sz="2400" dirty="0">
                <a:solidFill>
                  <a:srgbClr val="A6A6A6"/>
                </a:solidFill>
              </a:rPr>
            </a:br>
            <a:endParaRPr lang="en-US" sz="2400" dirty="0">
              <a:solidFill>
                <a:srgbClr val="A6A6A6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 err="1">
                <a:solidFill>
                  <a:srgbClr val="0070C0"/>
                </a:solidFill>
              </a:rPr>
              <a:t>incr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990033"/>
                </a:solidFill>
              </a:rPr>
              <a:t>@</a:t>
            </a:r>
            <a:r>
              <a:rPr lang="en-US" sz="2400" dirty="0" err="1">
                <a:solidFill>
                  <a:srgbClr val="990033"/>
                </a:solidFill>
              </a:rPr>
              <a:t>b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990033"/>
                </a:solidFill>
              </a:rPr>
              <a:t>@r</a:t>
            </a:r>
            <a:r>
              <a:rPr lang="en-US" sz="2400" dirty="0"/>
              <a:t>)	</a:t>
            </a:r>
          </a:p>
          <a:p>
            <a:endParaRPr lang="en-US" sz="2400" dirty="0"/>
          </a:p>
          <a:p>
            <a:r>
              <a:rPr lang="en-US" sz="2400" dirty="0"/>
              <a:t>b := </a:t>
            </a:r>
            <a:r>
              <a:rPr lang="en-US" sz="2400" dirty="0">
                <a:solidFill>
                  <a:srgbClr val="990033"/>
                </a:solidFill>
              </a:rPr>
              <a:t>@r</a:t>
            </a:r>
          </a:p>
          <a:p>
            <a:r>
              <a:rPr lang="en-US" sz="2400" dirty="0"/>
              <a:t>	</a:t>
            </a:r>
            <a:endParaRPr lang="en-US" sz="2400" dirty="0">
              <a:solidFill>
                <a:srgbClr val="A6A6A6"/>
              </a:solidFill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b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 x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*}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5F19C1-5234-5C49-9F7A-225FF22A5C48}"/>
              </a:ext>
            </a:extLst>
          </p:cNvPr>
          <p:cNvSpPr txBox="1"/>
          <p:nvPr/>
        </p:nvSpPr>
        <p:spPr>
          <a:xfrm>
            <a:off x="935728" y="4610288"/>
            <a:ext cx="1449436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{* </a:t>
            </a:r>
            <a:r>
              <a:rPr lang="en-US" dirty="0">
                <a:solidFill>
                  <a:srgbClr val="7030A0"/>
                </a:solidFill>
              </a:rPr>
              <a:t>@r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 x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*}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B49EF3-2361-8B4B-9BEC-2755F4F47952}"/>
              </a:ext>
            </a:extLst>
          </p:cNvPr>
          <p:cNvSpPr txBox="1"/>
          <p:nvPr/>
        </p:nvSpPr>
        <p:spPr>
          <a:xfrm>
            <a:off x="326200" y="3639777"/>
            <a:ext cx="487332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{*  @b&gt;0  /\  @</a:t>
            </a:r>
            <a:r>
              <a:rPr lang="en-US" dirty="0">
                <a:solidFill>
                  <a:srgbClr val="7030A0"/>
                </a:solidFill>
              </a:rPr>
              <a:t>r’</a:t>
            </a:r>
            <a:r>
              <a:rPr lang="en-US" dirty="0"/>
              <a:t>&gt;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@r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@b</a:t>
            </a:r>
            <a:r>
              <a:rPr lang="en-US" dirty="0"/>
              <a:t>   ⇒   </a:t>
            </a:r>
            <a:r>
              <a:rPr lang="en-US" dirty="0">
                <a:solidFill>
                  <a:srgbClr val="7030A0"/>
                </a:solidFill>
              </a:rPr>
              <a:t>@r’ </a:t>
            </a:r>
            <a:r>
              <a:rPr lang="en-US" dirty="0">
                <a:sym typeface="Symbol"/>
              </a:rPr>
              <a:t> x  *}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A7F4FD-9D85-8D40-80E4-F2F17D939682}"/>
              </a:ext>
            </a:extLst>
          </p:cNvPr>
          <p:cNvSpPr txBox="1"/>
          <p:nvPr/>
        </p:nvSpPr>
        <p:spPr>
          <a:xfrm>
            <a:off x="326200" y="2467404"/>
            <a:ext cx="474508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{*  b+1&gt;0  /\  @</a:t>
            </a:r>
            <a:r>
              <a:rPr lang="en-US" dirty="0">
                <a:solidFill>
                  <a:srgbClr val="7030A0"/>
                </a:solidFill>
              </a:rPr>
              <a:t>r’</a:t>
            </a:r>
            <a:r>
              <a:rPr lang="en-US" dirty="0"/>
              <a:t>&gt;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b+1</a:t>
            </a:r>
            <a:r>
              <a:rPr lang="en-US" dirty="0"/>
              <a:t>   ⇒   </a:t>
            </a:r>
            <a:r>
              <a:rPr lang="en-US" dirty="0">
                <a:solidFill>
                  <a:srgbClr val="7030A0"/>
                </a:solidFill>
              </a:rPr>
              <a:t>@r’ </a:t>
            </a:r>
            <a:r>
              <a:rPr lang="en-US" dirty="0">
                <a:sym typeface="Symbol"/>
              </a:rPr>
              <a:t> x  *}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FC50B9-7A2A-B441-9447-92FB3D080814}"/>
              </a:ext>
            </a:extLst>
          </p:cNvPr>
          <p:cNvSpPr txBox="1"/>
          <p:nvPr/>
        </p:nvSpPr>
        <p:spPr>
          <a:xfrm>
            <a:off x="319836" y="1728095"/>
            <a:ext cx="474508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{*  b+1&gt;0  /\  @</a:t>
            </a:r>
            <a:r>
              <a:rPr lang="en-US" dirty="0">
                <a:solidFill>
                  <a:srgbClr val="7030A0"/>
                </a:solidFill>
              </a:rPr>
              <a:t>r’</a:t>
            </a:r>
            <a:r>
              <a:rPr lang="en-US" dirty="0"/>
              <a:t>&gt;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b+1</a:t>
            </a:r>
            <a:r>
              <a:rPr lang="en-US" dirty="0"/>
              <a:t>   ⇒   </a:t>
            </a:r>
            <a:r>
              <a:rPr lang="en-US" dirty="0">
                <a:solidFill>
                  <a:srgbClr val="7030A0"/>
                </a:solidFill>
              </a:rPr>
              <a:t>@r’ </a:t>
            </a:r>
            <a:r>
              <a:rPr lang="en-US" dirty="0">
                <a:sym typeface="Symbol"/>
              </a:rPr>
              <a:t> b  *}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AC1CBD-085C-6B48-A275-D750D27C7C8F}"/>
              </a:ext>
            </a:extLst>
          </p:cNvPr>
          <p:cNvSpPr txBox="1"/>
          <p:nvPr/>
        </p:nvSpPr>
        <p:spPr>
          <a:xfrm>
            <a:off x="2495771" y="4641066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030A0"/>
                </a:solidFill>
              </a:rPr>
              <a:t>(by calculating </a:t>
            </a:r>
            <a:r>
              <a:rPr lang="en-US" sz="1800" dirty="0" err="1">
                <a:solidFill>
                  <a:srgbClr val="7030A0"/>
                </a:solidFill>
              </a:rPr>
              <a:t>wp</a:t>
            </a:r>
            <a:r>
              <a:rPr lang="en-US" sz="18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163E35-980F-3A43-AA3A-460BB1EB46AE}"/>
              </a:ext>
            </a:extLst>
          </p:cNvPr>
          <p:cNvSpPr txBox="1"/>
          <p:nvPr/>
        </p:nvSpPr>
        <p:spPr>
          <a:xfrm>
            <a:off x="5265266" y="3529233"/>
            <a:ext cx="3573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7030A0"/>
                </a:solidFill>
              </a:rPr>
              <a:t>(by black box reduction we did in the previous slide)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52FEF1-4160-6E42-8179-B4D332B838AB}"/>
              </a:ext>
            </a:extLst>
          </p:cNvPr>
          <p:cNvSpPr txBox="1"/>
          <p:nvPr/>
        </p:nvSpPr>
        <p:spPr>
          <a:xfrm>
            <a:off x="5116620" y="2482793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030A0"/>
                </a:solidFill>
              </a:rPr>
              <a:t>(by calculating </a:t>
            </a:r>
            <a:r>
              <a:rPr lang="en-US" sz="1800" dirty="0" err="1">
                <a:solidFill>
                  <a:srgbClr val="7030A0"/>
                </a:solidFill>
              </a:rPr>
              <a:t>wp</a:t>
            </a:r>
            <a:r>
              <a:rPr lang="en-US" sz="18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647D62-55BB-AA4E-98FB-BADD6C1E0F4A}"/>
              </a:ext>
            </a:extLst>
          </p:cNvPr>
          <p:cNvSpPr txBox="1"/>
          <p:nvPr/>
        </p:nvSpPr>
        <p:spPr>
          <a:xfrm>
            <a:off x="5160204" y="1765357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030A0"/>
                </a:solidFill>
              </a:rPr>
              <a:t>(by calculating </a:t>
            </a:r>
            <a:r>
              <a:rPr lang="en-US" sz="1800" dirty="0" err="1">
                <a:solidFill>
                  <a:srgbClr val="7030A0"/>
                </a:solidFill>
              </a:rPr>
              <a:t>wp</a:t>
            </a:r>
            <a:r>
              <a:rPr lang="en-US" sz="18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ECCFB19-2D53-0A48-8D3D-BF48A9B15C86}"/>
              </a:ext>
            </a:extLst>
          </p:cNvPr>
          <p:cNvSpPr/>
          <p:nvPr/>
        </p:nvSpPr>
        <p:spPr>
          <a:xfrm>
            <a:off x="1205031" y="850996"/>
            <a:ext cx="522705" cy="458218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89B4D4E-DA29-3B47-A1BE-8564D1ED0E26}"/>
              </a:ext>
            </a:extLst>
          </p:cNvPr>
          <p:cNvSpPr/>
          <p:nvPr/>
        </p:nvSpPr>
        <p:spPr>
          <a:xfrm>
            <a:off x="3184450" y="1245576"/>
            <a:ext cx="522705" cy="458218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D5BFC4-9912-4D41-AA17-C558525D8BDD}"/>
              </a:ext>
            </a:extLst>
          </p:cNvPr>
          <p:cNvSpPr txBox="1"/>
          <p:nvPr/>
        </p:nvSpPr>
        <p:spPr>
          <a:xfrm>
            <a:off x="5267776" y="4461808"/>
            <a:ext cx="37141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The calculation produces (3) as a sufficient pre-condition for (2). The correctness of the program can be proven by proving the implication (1) ⇒ (3).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48B651-1047-7D47-82A5-4DFA1ECE5F3B}"/>
              </a:ext>
            </a:extLst>
          </p:cNvPr>
          <p:cNvSpPr/>
          <p:nvPr/>
        </p:nvSpPr>
        <p:spPr>
          <a:xfrm>
            <a:off x="1205031" y="6212965"/>
            <a:ext cx="522705" cy="458218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4379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9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3F196C3-EC7B-DF49-8853-0989A4EA1195}"/>
              </a:ext>
            </a:extLst>
          </p:cNvPr>
          <p:cNvSpPr/>
          <p:nvPr/>
        </p:nvSpPr>
        <p:spPr>
          <a:xfrm>
            <a:off x="810228" y="2222339"/>
            <a:ext cx="7604567" cy="16204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Box Rule</a:t>
            </a:r>
            <a:endParaRPr lang="nl-NL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11228" cy="5181600"/>
          </a:xfrm>
        </p:spPr>
        <p:txBody>
          <a:bodyPr/>
          <a:lstStyle/>
          <a:p>
            <a:r>
              <a:rPr lang="en-US" dirty="0"/>
              <a:t>Formally Rule 7.2.2 (for two parameters, with y being an OUT </a:t>
            </a:r>
            <a:r>
              <a:rPr lang="en-US" dirty="0" err="1"/>
              <a:t>param</a:t>
            </a:r>
            <a:r>
              <a:rPr lang="en-US" dirty="0"/>
              <a:t>):</a:t>
            </a: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r>
              <a:rPr lang="en-US" dirty="0"/>
              <a:t>{* P *}   X,Y := </a:t>
            </a:r>
            <a:r>
              <a:rPr lang="en-US" dirty="0" err="1"/>
              <a:t>x,y</a:t>
            </a:r>
            <a:r>
              <a:rPr lang="en-US" dirty="0"/>
              <a:t> ; </a:t>
            </a:r>
            <a:r>
              <a:rPr lang="en-US" b="1" dirty="0">
                <a:solidFill>
                  <a:srgbClr val="0070C0"/>
                </a:solidFill>
              </a:rPr>
              <a:t>Pr</a:t>
            </a:r>
            <a:r>
              <a:rPr lang="en-US" dirty="0"/>
              <a:t>(</a:t>
            </a:r>
            <a:r>
              <a:rPr lang="en-US" dirty="0" err="1">
                <a:solidFill>
                  <a:srgbClr val="0070C0"/>
                </a:solidFill>
              </a:rPr>
              <a:t>x</a:t>
            </a:r>
            <a:r>
              <a:rPr lang="en-US" dirty="0" err="1"/>
              <a:t>,</a:t>
            </a:r>
            <a:r>
              <a:rPr lang="en-US" b="1" dirty="0" err="1"/>
              <a:t>OUT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y</a:t>
            </a:r>
            <a:r>
              <a:rPr lang="en-US" dirty="0"/>
              <a:t>)   {* Q *}</a:t>
            </a:r>
            <a:endParaRPr lang="en-US" dirty="0">
              <a:sym typeface="Symbol" pitchFamily="16" charset="2"/>
            </a:endParaRPr>
          </a:p>
          <a:p>
            <a:pPr marL="0" indent="0" algn="ctr">
              <a:buNone/>
            </a:pPr>
            <a:r>
              <a:rPr lang="en-US" dirty="0">
                <a:sym typeface="Symbol" pitchFamily="16" charset="2"/>
              </a:rPr>
              <a:t>-----------------------------------------------------------------------</a:t>
            </a:r>
          </a:p>
          <a:p>
            <a:pPr marL="0" indent="0" algn="ctr">
              <a:buNone/>
            </a:pPr>
            <a:r>
              <a:rPr lang="en-US" dirty="0">
                <a:sym typeface="Symbol" pitchFamily="16" charset="2"/>
              </a:rPr>
              <a:t>{* P /\  </a:t>
            </a:r>
            <a:r>
              <a:rPr lang="en-US" dirty="0">
                <a:sym typeface="Symbol"/>
              </a:rPr>
              <a:t>(Q </a:t>
            </a:r>
            <a:r>
              <a:rPr lang="en-US" b="1" dirty="0">
                <a:solidFill>
                  <a:srgbClr val="C00000"/>
                </a:solidFill>
                <a:sym typeface="Symbol"/>
              </a:rPr>
              <a:t></a:t>
            </a:r>
            <a:r>
              <a:rPr lang="en-US" dirty="0">
                <a:sym typeface="Symbol"/>
              </a:rPr>
              <a:t> </a:t>
            </a:r>
            <a:r>
              <a:rPr lang="en-US" b="1" dirty="0">
                <a:solidFill>
                  <a:srgbClr val="7030A0"/>
                </a:solidFill>
                <a:sym typeface="Symbol"/>
              </a:rPr>
              <a:t>Q’</a:t>
            </a:r>
            <a:r>
              <a:rPr lang="en-US" dirty="0">
                <a:sym typeface="Symbol"/>
              </a:rPr>
              <a:t>) [y’/</a:t>
            </a:r>
            <a:r>
              <a:rPr lang="en-US" dirty="0">
                <a:solidFill>
                  <a:srgbClr val="C00000"/>
                </a:solidFill>
                <a:sym typeface="Symbol"/>
              </a:rPr>
              <a:t>y</a:t>
            </a:r>
            <a:r>
              <a:rPr lang="en-US" dirty="0">
                <a:sym typeface="Symbol"/>
              </a:rPr>
              <a:t>] [</a:t>
            </a:r>
            <a:r>
              <a:rPr lang="en-US" dirty="0" err="1">
                <a:solidFill>
                  <a:srgbClr val="0070C0"/>
                </a:solidFill>
                <a:sym typeface="Symbol"/>
              </a:rPr>
              <a:t>x</a:t>
            </a:r>
            <a:r>
              <a:rPr lang="en-US" dirty="0" err="1">
                <a:sym typeface="Symbol"/>
              </a:rPr>
              <a:t>,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y</a:t>
            </a:r>
            <a:r>
              <a:rPr lang="en-US" dirty="0">
                <a:sym typeface="Symbol"/>
              </a:rPr>
              <a:t>/X,Y]</a:t>
            </a:r>
            <a:r>
              <a:rPr lang="en-US" dirty="0">
                <a:sym typeface="Symbol" pitchFamily="16" charset="2"/>
              </a:rPr>
              <a:t> *}   </a:t>
            </a:r>
            <a:r>
              <a:rPr lang="en-US" b="1" dirty="0" err="1">
                <a:solidFill>
                  <a:srgbClr val="0070C0"/>
                </a:solidFill>
                <a:sym typeface="Symbol" pitchFamily="16" charset="2"/>
              </a:rPr>
              <a:t>Pr</a:t>
            </a:r>
            <a:r>
              <a:rPr lang="en-US" dirty="0">
                <a:sym typeface="Symbol" pitchFamily="16" charset="2"/>
              </a:rPr>
              <a:t>(</a:t>
            </a:r>
            <a:r>
              <a:rPr lang="en-US" dirty="0" err="1">
                <a:solidFill>
                  <a:srgbClr val="0070C0"/>
                </a:solidFill>
                <a:sym typeface="Symbol" pitchFamily="16" charset="2"/>
              </a:rPr>
              <a:t>x</a:t>
            </a:r>
            <a:r>
              <a:rPr lang="en-US" dirty="0" err="1">
                <a:sym typeface="Symbol" pitchFamily="16" charset="2"/>
              </a:rPr>
              <a:t>,</a:t>
            </a:r>
            <a:r>
              <a:rPr lang="en-US" dirty="0" err="1">
                <a:solidFill>
                  <a:srgbClr val="C00000"/>
                </a:solidFill>
                <a:sym typeface="Symbol" pitchFamily="16" charset="2"/>
              </a:rPr>
              <a:t>y</a:t>
            </a:r>
            <a:r>
              <a:rPr lang="en-US" dirty="0">
                <a:sym typeface="Symbol" pitchFamily="16" charset="2"/>
              </a:rPr>
              <a:t>)   {* </a:t>
            </a:r>
            <a:r>
              <a:rPr lang="en-US" b="1" dirty="0">
                <a:solidFill>
                  <a:srgbClr val="7030A0"/>
                </a:solidFill>
                <a:sym typeface="Symbol" pitchFamily="16" charset="2"/>
              </a:rPr>
              <a:t>Q’ </a:t>
            </a:r>
            <a:r>
              <a:rPr lang="en-US" dirty="0">
                <a:sym typeface="Symbol" pitchFamily="16" charset="2"/>
              </a:rPr>
              <a:t>*}</a:t>
            </a:r>
          </a:p>
          <a:p>
            <a:pPr marL="0" indent="0" algn="ctr">
              <a:buNone/>
            </a:pPr>
            <a:endParaRPr lang="en-US" dirty="0">
              <a:sym typeface="Symbol" pitchFamily="16" charset="2"/>
            </a:endParaRPr>
          </a:p>
          <a:p>
            <a:pPr marL="0" indent="0">
              <a:buNone/>
            </a:pPr>
            <a:r>
              <a:rPr lang="en-US" dirty="0">
                <a:sym typeface="Symbol" pitchFamily="16" charset="2"/>
              </a:rPr>
              <a:t>    where y’ must be a fresh variable.</a:t>
            </a:r>
          </a:p>
          <a:p>
            <a:r>
              <a:rPr lang="en-US" dirty="0">
                <a:sym typeface="Symbol" pitchFamily="16" charset="2"/>
              </a:rPr>
              <a:t>Notice:</a:t>
            </a:r>
          </a:p>
          <a:p>
            <a:pPr lvl="1"/>
            <a:r>
              <a:rPr lang="en-US" sz="2000" dirty="0">
                <a:sym typeface="Symbol" pitchFamily="16" charset="2"/>
              </a:rPr>
              <a:t>Occurrences of OUT </a:t>
            </a:r>
            <a:r>
              <a:rPr lang="en-US" sz="2000" dirty="0" err="1">
                <a:sym typeface="Symbol" pitchFamily="16" charset="2"/>
              </a:rPr>
              <a:t>param</a:t>
            </a:r>
            <a:r>
              <a:rPr lang="en-US" sz="2000" dirty="0">
                <a:sym typeface="Symbol" pitchFamily="16" charset="2"/>
              </a:rPr>
              <a:t>/</a:t>
            </a:r>
            <a:r>
              <a:rPr lang="en-US" sz="2000" dirty="0" err="1">
                <a:sym typeface="Symbol" pitchFamily="16" charset="2"/>
              </a:rPr>
              <a:t>var</a:t>
            </a:r>
            <a:r>
              <a:rPr lang="en-US" sz="2000" dirty="0">
                <a:sym typeface="Symbol" pitchFamily="16" charset="2"/>
              </a:rPr>
              <a:t> in Q is replaced by fresh variables.</a:t>
            </a:r>
          </a:p>
          <a:p>
            <a:pPr lvl="1"/>
            <a:r>
              <a:rPr lang="en-US" sz="2000" dirty="0">
                <a:sym typeface="Symbol" pitchFamily="16" charset="2"/>
              </a:rPr>
              <a:t>Occurrences of X and Y (initial values of the </a:t>
            </a:r>
            <a:r>
              <a:rPr lang="en-US" sz="2000" dirty="0" err="1">
                <a:sym typeface="Symbol" pitchFamily="16" charset="2"/>
              </a:rPr>
              <a:t>params</a:t>
            </a:r>
            <a:r>
              <a:rPr lang="en-US" sz="2000" dirty="0">
                <a:sym typeface="Symbol" pitchFamily="16" charset="2"/>
              </a:rPr>
              <a:t>) are replaced by x and y (the </a:t>
            </a:r>
            <a:r>
              <a:rPr lang="en-US" sz="2000" dirty="0" err="1">
                <a:sym typeface="Symbol" pitchFamily="16" charset="2"/>
              </a:rPr>
              <a:t>vars</a:t>
            </a:r>
            <a:r>
              <a:rPr lang="en-US" sz="2000" dirty="0">
                <a:sym typeface="Symbol" pitchFamily="16" charset="2"/>
              </a:rPr>
              <a:t> they represent).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A62440-4685-458A-AAB0-F37B3D33274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3CB8CB96-E023-D042-9C6C-C23635428CCD}"/>
              </a:ext>
            </a:extLst>
          </p:cNvPr>
          <p:cNvSpPr/>
          <p:nvPr/>
        </p:nvSpPr>
        <p:spPr>
          <a:xfrm>
            <a:off x="769716" y="2756703"/>
            <a:ext cx="7604567" cy="16204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Box Rule</a:t>
            </a:r>
            <a:endParaRPr lang="nl-NL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u="sng" dirty="0"/>
              <a:t>x</a:t>
            </a:r>
            <a:r>
              <a:rPr lang="en-US" dirty="0"/>
              <a:t> be a vector of distinct parameter names, and similarly </a:t>
            </a:r>
            <a:r>
              <a:rPr lang="en-US" u="sng" dirty="0"/>
              <a:t>X</a:t>
            </a:r>
            <a:r>
              <a:rPr lang="en-US" dirty="0"/>
              <a:t> be a vector of distinct (auxiliary) variables.</a:t>
            </a:r>
          </a:p>
          <a:p>
            <a:r>
              <a:rPr lang="en-US" dirty="0"/>
              <a:t>Rule 7.2.2, general form: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{* P *}   </a:t>
            </a:r>
            <a:r>
              <a:rPr lang="en-US" u="sng" dirty="0"/>
              <a:t>X</a:t>
            </a:r>
            <a:r>
              <a:rPr lang="en-US" dirty="0"/>
              <a:t> := </a:t>
            </a:r>
            <a:r>
              <a:rPr lang="en-US" u="sng" dirty="0"/>
              <a:t>x</a:t>
            </a:r>
            <a:r>
              <a:rPr lang="en-US" dirty="0"/>
              <a:t> ; </a:t>
            </a:r>
            <a:r>
              <a:rPr lang="en-US" b="1" dirty="0">
                <a:solidFill>
                  <a:srgbClr val="0070C0"/>
                </a:solidFill>
              </a:rPr>
              <a:t>Pr</a:t>
            </a:r>
            <a:r>
              <a:rPr lang="en-US" dirty="0"/>
              <a:t>(</a:t>
            </a:r>
            <a:r>
              <a:rPr lang="en-US" u="sng" dirty="0"/>
              <a:t>x</a:t>
            </a:r>
            <a:r>
              <a:rPr lang="en-US" dirty="0"/>
              <a:t>)   {* Q *}</a:t>
            </a:r>
          </a:p>
          <a:p>
            <a:pPr marL="0" indent="0" algn="ctr">
              <a:buNone/>
            </a:pPr>
            <a:r>
              <a:rPr lang="en-US" dirty="0">
                <a:sym typeface="Symbol" pitchFamily="16" charset="2"/>
              </a:rPr>
              <a:t>-----------------------------------------------------------------------</a:t>
            </a:r>
          </a:p>
          <a:p>
            <a:pPr marL="0" indent="0" algn="ctr">
              <a:buNone/>
            </a:pPr>
            <a:r>
              <a:rPr lang="en-US" dirty="0">
                <a:sym typeface="Symbol" pitchFamily="16" charset="2"/>
              </a:rPr>
              <a:t>{* P   /\    (Q  </a:t>
            </a:r>
            <a:r>
              <a:rPr lang="en-US" dirty="0">
                <a:solidFill>
                  <a:srgbClr val="C00000"/>
                </a:solidFill>
                <a:sym typeface="Symbol" pitchFamily="16" charset="2"/>
              </a:rPr>
              <a:t></a:t>
            </a:r>
            <a:r>
              <a:rPr lang="en-US" dirty="0">
                <a:sym typeface="Symbol" pitchFamily="16" charset="2"/>
              </a:rPr>
              <a:t>  </a:t>
            </a:r>
            <a:r>
              <a:rPr lang="en-US" b="1" dirty="0">
                <a:solidFill>
                  <a:srgbClr val="7030A0"/>
                </a:solidFill>
                <a:sym typeface="Symbol" pitchFamily="16" charset="2"/>
              </a:rPr>
              <a:t>Q’</a:t>
            </a:r>
            <a:r>
              <a:rPr lang="en-US" dirty="0">
                <a:sym typeface="Symbol" pitchFamily="16" charset="2"/>
              </a:rPr>
              <a:t>)[</a:t>
            </a:r>
            <a:r>
              <a:rPr lang="en-US" u="sng" dirty="0">
                <a:sym typeface="Symbol" pitchFamily="16" charset="2"/>
              </a:rPr>
              <a:t>x</a:t>
            </a:r>
            <a:r>
              <a:rPr lang="en-US" dirty="0">
                <a:sym typeface="Symbol" pitchFamily="16" charset="2"/>
              </a:rPr>
              <a:t>’</a:t>
            </a:r>
            <a:r>
              <a:rPr lang="en-US" b="1" dirty="0">
                <a:solidFill>
                  <a:srgbClr val="C00000"/>
                </a:solidFill>
                <a:sym typeface="Symbol" pitchFamily="16" charset="2"/>
              </a:rPr>
              <a:t>//</a:t>
            </a:r>
            <a:r>
              <a:rPr lang="en-US" u="sng" dirty="0">
                <a:sym typeface="Symbol" pitchFamily="16" charset="2"/>
              </a:rPr>
              <a:t>x</a:t>
            </a:r>
            <a:r>
              <a:rPr lang="en-US" dirty="0">
                <a:sym typeface="Symbol" pitchFamily="16" charset="2"/>
              </a:rPr>
              <a:t>][</a:t>
            </a:r>
            <a:r>
              <a:rPr lang="en-US" u="sng" dirty="0">
                <a:sym typeface="Symbol" pitchFamily="16" charset="2"/>
              </a:rPr>
              <a:t>x</a:t>
            </a:r>
            <a:r>
              <a:rPr lang="en-US" dirty="0">
                <a:sym typeface="Symbol" pitchFamily="16" charset="2"/>
              </a:rPr>
              <a:t>/</a:t>
            </a:r>
            <a:r>
              <a:rPr lang="en-US" u="sng" dirty="0">
                <a:sym typeface="Symbol" pitchFamily="16" charset="2"/>
              </a:rPr>
              <a:t>X</a:t>
            </a:r>
            <a:r>
              <a:rPr lang="en-US" dirty="0">
                <a:sym typeface="Symbol" pitchFamily="16" charset="2"/>
              </a:rPr>
              <a:t>]  *}   </a:t>
            </a:r>
            <a:r>
              <a:rPr lang="en-US" b="1" dirty="0">
                <a:solidFill>
                  <a:srgbClr val="0070C0"/>
                </a:solidFill>
                <a:sym typeface="Symbol" pitchFamily="16" charset="2"/>
              </a:rPr>
              <a:t>Pr</a:t>
            </a:r>
            <a:r>
              <a:rPr lang="en-US" dirty="0">
                <a:sym typeface="Symbol" pitchFamily="16" charset="2"/>
              </a:rPr>
              <a:t>(</a:t>
            </a:r>
            <a:r>
              <a:rPr lang="en-US" u="sng" dirty="0">
                <a:sym typeface="Symbol" pitchFamily="16" charset="2"/>
              </a:rPr>
              <a:t>x</a:t>
            </a:r>
            <a:r>
              <a:rPr lang="en-US" dirty="0">
                <a:sym typeface="Symbol" pitchFamily="16" charset="2"/>
              </a:rPr>
              <a:t>)   {* </a:t>
            </a:r>
            <a:r>
              <a:rPr lang="en-US" b="1" dirty="0">
                <a:solidFill>
                  <a:srgbClr val="7030A0"/>
                </a:solidFill>
                <a:sym typeface="Symbol" pitchFamily="16" charset="2"/>
              </a:rPr>
              <a:t>Q’ </a:t>
            </a:r>
            <a:r>
              <a:rPr lang="en-US" dirty="0">
                <a:sym typeface="Symbol" pitchFamily="16" charset="2"/>
              </a:rPr>
              <a:t>*}</a:t>
            </a:r>
          </a:p>
          <a:p>
            <a:pPr>
              <a:buFont typeface="Wingdings" charset="2"/>
              <a:buNone/>
            </a:pPr>
            <a:endParaRPr lang="en-US" dirty="0">
              <a:sym typeface="Symbol" pitchFamily="16" charset="2"/>
            </a:endParaRPr>
          </a:p>
          <a:p>
            <a:pPr>
              <a:buFont typeface="Wingdings" charset="2"/>
              <a:buNone/>
            </a:pPr>
            <a:r>
              <a:rPr lang="en-US" dirty="0">
                <a:sym typeface="Symbol" pitchFamily="16" charset="2"/>
              </a:rPr>
              <a:t>    where </a:t>
            </a:r>
            <a:r>
              <a:rPr lang="en-US" u="sng" dirty="0">
                <a:sym typeface="Symbol" pitchFamily="16" charset="2"/>
              </a:rPr>
              <a:t>x’</a:t>
            </a:r>
            <a:r>
              <a:rPr lang="en-US" b="1" dirty="0">
                <a:solidFill>
                  <a:srgbClr val="C00000"/>
                </a:solidFill>
                <a:sym typeface="Symbol" pitchFamily="16" charset="2"/>
              </a:rPr>
              <a:t>//</a:t>
            </a:r>
            <a:r>
              <a:rPr lang="en-US" u="sng" dirty="0">
                <a:sym typeface="Symbol" pitchFamily="16" charset="2"/>
              </a:rPr>
              <a:t>x</a:t>
            </a:r>
            <a:r>
              <a:rPr lang="en-US" dirty="0">
                <a:sym typeface="Symbol" pitchFamily="16" charset="2"/>
              </a:rPr>
              <a:t>  is a substitution that replaces out-</a:t>
            </a:r>
            <a:r>
              <a:rPr lang="en-US" dirty="0" err="1">
                <a:sym typeface="Symbol" pitchFamily="16" charset="2"/>
              </a:rPr>
              <a:t>params</a:t>
            </a:r>
            <a:r>
              <a:rPr lang="en-US" dirty="0">
                <a:sym typeface="Symbol" pitchFamily="16" charset="2"/>
              </a:rPr>
              <a:t> with fresh variables.</a:t>
            </a:r>
            <a:endParaRPr lang="en-US" u="sng" dirty="0">
              <a:sym typeface="Symbol" pitchFamily="16" charset="2"/>
            </a:endParaRPr>
          </a:p>
          <a:p>
            <a:pPr>
              <a:buFont typeface="Wingdings" charset="2"/>
              <a:buNone/>
            </a:pPr>
            <a:endParaRPr lang="en-US" dirty="0">
              <a:sym typeface="Symbol" pitchFamily="16" charset="2"/>
            </a:endParaRPr>
          </a:p>
          <a:p>
            <a:pPr>
              <a:buFont typeface="Wingdings" charset="2"/>
              <a:buNone/>
            </a:pPr>
            <a:endParaRPr lang="en-US" dirty="0">
              <a:sym typeface="Symbol" pitchFamily="16" charset="2"/>
            </a:endParaRPr>
          </a:p>
          <a:p>
            <a:pPr>
              <a:buFont typeface="Wingdings" charset="2"/>
              <a:buNone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A62440-4685-458A-AAB0-F37B3D33274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“Functional” box</a:t>
            </a:r>
            <a:endParaRPr lang="nl-NL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Calls to a program that behaves </a:t>
            </a:r>
            <a:r>
              <a:rPr lang="en-US" b="1" dirty="0"/>
              <a:t>functionally</a:t>
            </a:r>
            <a:r>
              <a:rPr lang="en-US" dirty="0"/>
              <a:t> can be handled more easily via Rules 7.3.2. Let x be a vector of (distinct) formal parameters and d be a vector of actual parameters (which can be complex):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        {* P *}   </a:t>
            </a:r>
            <a:r>
              <a:rPr lang="en-US" b="1" dirty="0" err="1">
                <a:solidFill>
                  <a:srgbClr val="0070C0"/>
                </a:solidFill>
              </a:rPr>
              <a:t>Pr</a:t>
            </a:r>
            <a:r>
              <a:rPr lang="en-US" dirty="0"/>
              <a:t>(</a:t>
            </a:r>
            <a:r>
              <a:rPr lang="en-US" u="sng" dirty="0"/>
              <a:t>x</a:t>
            </a:r>
            <a:r>
              <a:rPr lang="en-US" dirty="0"/>
              <a:t>)   {* return = e *}</a:t>
            </a:r>
            <a:br>
              <a:rPr lang="en-US" dirty="0"/>
            </a:br>
            <a:r>
              <a:rPr lang="en-US" dirty="0"/>
              <a:t>	-----------------------------------------------------</a:t>
            </a:r>
            <a:br>
              <a:rPr lang="en-US" dirty="0"/>
            </a:br>
            <a:r>
              <a:rPr lang="en-US" dirty="0"/>
              <a:t> 	 {* P[</a:t>
            </a:r>
            <a:r>
              <a:rPr lang="en-US" u="sng" dirty="0"/>
              <a:t>d</a:t>
            </a:r>
            <a:r>
              <a:rPr lang="en-US" dirty="0"/>
              <a:t>/</a:t>
            </a:r>
            <a:r>
              <a:rPr lang="en-US" u="sng" dirty="0"/>
              <a:t>x</a:t>
            </a:r>
            <a:r>
              <a:rPr lang="en-US" dirty="0"/>
              <a:t>] /\ </a:t>
            </a:r>
            <a:r>
              <a:rPr lang="en-US" b="1" dirty="0">
                <a:solidFill>
                  <a:srgbClr val="7030A0"/>
                </a:solidFill>
              </a:rPr>
              <a:t>R</a:t>
            </a:r>
            <a:r>
              <a:rPr lang="en-US" dirty="0"/>
              <a:t>[</a:t>
            </a:r>
            <a:r>
              <a:rPr lang="en-US" b="1" dirty="0">
                <a:solidFill>
                  <a:srgbClr val="C00000"/>
                </a:solidFill>
              </a:rPr>
              <a:t>e’</a:t>
            </a:r>
            <a:r>
              <a:rPr lang="en-US" dirty="0"/>
              <a:t>/y] *}    y:=</a:t>
            </a:r>
            <a:r>
              <a:rPr lang="en-US" b="1" dirty="0" err="1">
                <a:solidFill>
                  <a:srgbClr val="0070C0"/>
                </a:solidFill>
              </a:rPr>
              <a:t>Pr</a:t>
            </a:r>
            <a:r>
              <a:rPr lang="en-US" dirty="0"/>
              <a:t>(</a:t>
            </a:r>
            <a:r>
              <a:rPr lang="en-US" u="sng" dirty="0"/>
              <a:t>d</a:t>
            </a:r>
            <a:r>
              <a:rPr lang="en-US" dirty="0"/>
              <a:t>)   {* </a:t>
            </a:r>
            <a:r>
              <a:rPr lang="en-US" b="1" dirty="0">
                <a:solidFill>
                  <a:srgbClr val="7030A0"/>
                </a:solidFill>
              </a:rPr>
              <a:t>R</a:t>
            </a:r>
            <a:r>
              <a:rPr lang="en-US" dirty="0"/>
              <a:t> *}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where </a:t>
            </a:r>
            <a:r>
              <a:rPr lang="en-US" b="1" dirty="0">
                <a:solidFill>
                  <a:srgbClr val="C00000"/>
                </a:solidFill>
              </a:rPr>
              <a:t>e’</a:t>
            </a:r>
            <a:r>
              <a:rPr lang="en-US" dirty="0"/>
              <a:t> = e[</a:t>
            </a:r>
            <a:r>
              <a:rPr lang="en-US" u="sng" dirty="0"/>
              <a:t>d</a:t>
            </a:r>
            <a:r>
              <a:rPr lang="en-US" dirty="0"/>
              <a:t>/</a:t>
            </a:r>
            <a:r>
              <a:rPr lang="en-US" u="sng" dirty="0"/>
              <a:t>x</a:t>
            </a:r>
            <a:r>
              <a:rPr lang="en-US" dirty="0"/>
              <a:t>].</a:t>
            </a:r>
            <a:br>
              <a:rPr lang="en-US" dirty="0"/>
            </a:br>
            <a:endParaRPr lang="en-US" dirty="0"/>
          </a:p>
          <a:p>
            <a:r>
              <a:rPr lang="en-US" dirty="0"/>
              <a:t>all parameters are assumed to be passed-by-val.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009F7A-2547-4ED2-B35E-616FA1A42AC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5" name="Rounded Rectangle 4"/>
          <p:cNvSpPr/>
          <p:nvPr/>
        </p:nvSpPr>
        <p:spPr>
          <a:xfrm>
            <a:off x="1021436" y="3734342"/>
            <a:ext cx="3098800" cy="596900"/>
          </a:xfrm>
          <a:prstGeom prst="roundRect">
            <a:avLst/>
          </a:prstGeom>
          <a:noFill/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TextBox 5"/>
          <p:cNvSpPr txBox="1"/>
          <p:nvPr/>
        </p:nvSpPr>
        <p:spPr>
          <a:xfrm>
            <a:off x="4221836" y="4925425"/>
            <a:ext cx="431239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See this as </a:t>
            </a:r>
            <a:r>
              <a:rPr lang="en-US" sz="1800" b="1" dirty="0" err="1">
                <a:solidFill>
                  <a:schemeClr val="tx1"/>
                </a:solidFill>
              </a:rPr>
              <a:t>wp</a:t>
            </a:r>
            <a:r>
              <a:rPr lang="en-US" sz="1800" dirty="0">
                <a:solidFill>
                  <a:schemeClr val="tx1"/>
                </a:solidFill>
              </a:rPr>
              <a:t> of  the assignment y := e’</a:t>
            </a:r>
            <a:endParaRPr lang="nl-NL" sz="1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5" idx="2"/>
            <a:endCxn id="6" idx="1"/>
          </p:cNvCxnSpPr>
          <p:nvPr/>
        </p:nvCxnSpPr>
        <p:spPr>
          <a:xfrm>
            <a:off x="2570836" y="4331242"/>
            <a:ext cx="1651000" cy="778849"/>
          </a:xfrm>
          <a:prstGeom prst="straightConnector1">
            <a:avLst/>
          </a:prstGeom>
          <a:ln>
            <a:solidFill>
              <a:srgbClr val="99003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4"/>
          <p:cNvSpPr/>
          <p:nvPr/>
        </p:nvSpPr>
        <p:spPr>
          <a:xfrm>
            <a:off x="4120236" y="3734342"/>
            <a:ext cx="1330325" cy="596900"/>
          </a:xfrm>
          <a:prstGeom prst="roundRect">
            <a:avLst/>
          </a:prstGeom>
          <a:noFill/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TextBox 5"/>
          <p:cNvSpPr txBox="1"/>
          <p:nvPr/>
        </p:nvSpPr>
        <p:spPr>
          <a:xfrm>
            <a:off x="4221836" y="4428079"/>
            <a:ext cx="806450" cy="369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sz="1800" dirty="0">
                <a:solidFill>
                  <a:schemeClr val="tx1"/>
                </a:solidFill>
              </a:rPr>
              <a:t>y := e’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9" grpId="1" animBg="1"/>
      <p:bldP spid="12" grpId="0" animBg="1"/>
      <p:bldP spid="1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32435" y="2223304"/>
            <a:ext cx="8306765" cy="3173393"/>
          </a:xfrm>
          <a:prstGeom prst="roundRect">
            <a:avLst>
              <a:gd name="adj" fmla="val 1265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4E04F01-1567-F94D-926D-2B5EB2866AE1}"/>
              </a:ext>
            </a:extLst>
          </p:cNvPr>
          <p:cNvSpPr/>
          <p:nvPr/>
        </p:nvSpPr>
        <p:spPr>
          <a:xfrm>
            <a:off x="1095847" y="3332545"/>
            <a:ext cx="5286625" cy="1193156"/>
          </a:xfrm>
          <a:prstGeom prst="roundRect">
            <a:avLst>
              <a:gd name="adj" fmla="val 1265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15025"/>
            <a:ext cx="8686800" cy="5181600"/>
          </a:xfrm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/>
              <a:t>Let </a:t>
            </a:r>
            <a:r>
              <a:rPr lang="en-US" b="1" dirty="0" err="1"/>
              <a:t>Pr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n,x</a:t>
            </a:r>
            <a:r>
              <a:rPr lang="en-US" dirty="0"/>
              <a:t>) be a program that is recursive over n. Rule 7.4.1: a (simplified) induction rule to handle recursion: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P </a:t>
            </a:r>
            <a:r>
              <a:rPr lang="en-US" dirty="0">
                <a:sym typeface="Symbol"/>
              </a:rPr>
              <a:t></a:t>
            </a:r>
            <a:r>
              <a:rPr lang="en-US" dirty="0"/>
              <a:t> n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0 				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\\n is bounded below</a:t>
            </a:r>
            <a:br>
              <a:rPr lang="en-US" dirty="0"/>
            </a:br>
            <a:r>
              <a:rPr lang="en-US" dirty="0"/>
              <a:t>	</a:t>
            </a:r>
            <a:r>
              <a:rPr lang="pt-BR" dirty="0"/>
              <a:t>{* P /\  n=0 *}  </a:t>
            </a:r>
            <a:r>
              <a:rPr lang="pt-BR" b="1" dirty="0">
                <a:solidFill>
                  <a:srgbClr val="0070C0"/>
                </a:solidFill>
              </a:rPr>
              <a:t>Pr</a:t>
            </a:r>
            <a:r>
              <a:rPr lang="pt-BR" dirty="0"/>
              <a:t>(</a:t>
            </a:r>
            <a:r>
              <a:rPr lang="pt-BR" dirty="0" err="1"/>
              <a:t>n,x</a:t>
            </a:r>
            <a:r>
              <a:rPr lang="pt-BR" dirty="0"/>
              <a:t>)  {* Q *} 	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\\base case</a:t>
            </a:r>
            <a:br>
              <a:rPr lang="pt-BR" dirty="0"/>
            </a:br>
            <a:br>
              <a:rPr lang="pt-BR" dirty="0"/>
            </a:br>
            <a:r>
              <a:rPr lang="pt-BR" dirty="0"/>
              <a:t>	{* P /\ n&lt;K *}  </a:t>
            </a:r>
            <a:r>
              <a:rPr lang="pt-BR" b="1" dirty="0">
                <a:solidFill>
                  <a:srgbClr val="0070C0"/>
                </a:solidFill>
              </a:rPr>
              <a:t>Pr</a:t>
            </a:r>
            <a:r>
              <a:rPr lang="pt-BR" dirty="0"/>
              <a:t>(</a:t>
            </a:r>
            <a:r>
              <a:rPr lang="pt-BR" dirty="0" err="1"/>
              <a:t>n,x</a:t>
            </a:r>
            <a:r>
              <a:rPr lang="pt-BR" dirty="0"/>
              <a:t>)  {* Q *} </a:t>
            </a:r>
            <a:br>
              <a:rPr lang="pt-BR" dirty="0"/>
            </a:br>
            <a:r>
              <a:rPr lang="pt-BR" dirty="0"/>
              <a:t>	implies</a:t>
            </a:r>
            <a:br>
              <a:rPr lang="pt-BR" dirty="0"/>
            </a:br>
            <a:r>
              <a:rPr lang="pt-BR" dirty="0"/>
              <a:t>	{* P /\  n=K  /\ K&gt;0 *}  </a:t>
            </a:r>
            <a:r>
              <a:rPr lang="pt-BR" b="1" dirty="0">
                <a:solidFill>
                  <a:srgbClr val="0070C0"/>
                </a:solidFill>
              </a:rPr>
              <a:t>Pr</a:t>
            </a:r>
            <a:r>
              <a:rPr lang="pt-BR" dirty="0"/>
              <a:t>(</a:t>
            </a:r>
            <a:r>
              <a:rPr lang="pt-BR" dirty="0" err="1"/>
              <a:t>n,x</a:t>
            </a:r>
            <a:r>
              <a:rPr lang="pt-BR" dirty="0"/>
              <a:t>)  {* Q *}	</a:t>
            </a:r>
            <a:r>
              <a:rPr lang="nl-NL" dirty="0">
                <a:solidFill>
                  <a:schemeClr val="bg1">
                    <a:lumMod val="65000"/>
                  </a:schemeClr>
                </a:solidFill>
              </a:rPr>
              <a:t>\\induct. Case</a:t>
            </a:r>
            <a:br>
              <a:rPr lang="nl-NL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nl-NL" dirty="0"/>
              <a:t>-------------------------------------------------------------------------------</a:t>
            </a:r>
            <a:br>
              <a:rPr lang="nl-NL" dirty="0"/>
            </a:br>
            <a:r>
              <a:rPr lang="nl-NL" dirty="0"/>
              <a:t>	{* P *}    </a:t>
            </a:r>
            <a:r>
              <a:rPr lang="nl-NL" b="1" dirty="0">
                <a:solidFill>
                  <a:srgbClr val="0070C0"/>
                </a:solidFill>
              </a:rPr>
              <a:t>Pr</a:t>
            </a:r>
            <a:r>
              <a:rPr lang="nl-NL" dirty="0"/>
              <a:t>(</a:t>
            </a:r>
            <a:r>
              <a:rPr lang="nl-NL" dirty="0" err="1"/>
              <a:t>n,x</a:t>
            </a:r>
            <a:r>
              <a:rPr lang="nl-NL" dirty="0"/>
              <a:t>)    {* Q  *}</a:t>
            </a:r>
            <a:br>
              <a:rPr lang="nl-NL" dirty="0"/>
            </a:br>
            <a:endParaRPr lang="nl-NL" dirty="0"/>
          </a:p>
          <a:p>
            <a:pPr>
              <a:buFont typeface="Wingdings" pitchFamily="2" charset="2"/>
              <a:buChar char="n"/>
              <a:defRPr/>
            </a:pPr>
            <a:r>
              <a:rPr lang="en-US" sz="1800" dirty="0"/>
              <a:t>Some details omitted; see LN. 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1800" dirty="0"/>
              <a:t>Rule 7.4.2 provides a simplified form to handle recursive programs that behave functionally.</a:t>
            </a:r>
            <a:endParaRPr lang="nl-NL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0CDCB1-EF81-4D52-9F6B-CBC787115B1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nl-NL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simple example, consider the following recursive program that simply returns 0 if given a integer n</a:t>
            </a:r>
            <a:r>
              <a:rPr lang="en-US" dirty="0">
                <a:sym typeface="Symbol" pitchFamily="16" charset="2"/>
              </a:rPr>
              <a:t> </a:t>
            </a:r>
            <a:r>
              <a:rPr lang="en-US" dirty="0"/>
              <a:t> 0. Let’s try to prove its specification: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{* n </a:t>
            </a:r>
            <a:r>
              <a:rPr lang="en-US" dirty="0">
                <a:sym typeface="Symbol" pitchFamily="16" charset="2"/>
              </a:rPr>
              <a:t></a:t>
            </a:r>
            <a:r>
              <a:rPr lang="en-US" dirty="0"/>
              <a:t> 0 *}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  <a:r>
              <a:rPr lang="en-US" b="1" dirty="0">
                <a:solidFill>
                  <a:srgbClr val="0070C0"/>
                </a:solidFill>
              </a:rPr>
              <a:t>P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n) { </a:t>
            </a:r>
            <a:r>
              <a:rPr lang="en-US" b="1" dirty="0"/>
              <a:t>if</a:t>
            </a:r>
            <a:r>
              <a:rPr lang="en-US" dirty="0"/>
              <a:t> n = 0  </a:t>
            </a:r>
            <a:r>
              <a:rPr lang="en-US" b="1" dirty="0"/>
              <a:t>then</a:t>
            </a:r>
            <a:r>
              <a:rPr lang="en-US" dirty="0"/>
              <a:t> return n </a:t>
            </a:r>
            <a:r>
              <a:rPr lang="en-US" b="1" dirty="0"/>
              <a:t>else</a:t>
            </a:r>
            <a:r>
              <a:rPr lang="en-US" dirty="0"/>
              <a:t> return </a:t>
            </a:r>
            <a:r>
              <a:rPr lang="en-US" b="1" dirty="0">
                <a:solidFill>
                  <a:srgbClr val="0070C0"/>
                </a:solidFill>
              </a:rPr>
              <a:t>P</a:t>
            </a:r>
            <a:r>
              <a:rPr lang="en-US" dirty="0"/>
              <a:t>(n−1) 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{* return = 0 *}</a:t>
            </a:r>
          </a:p>
          <a:p>
            <a:endParaRPr lang="en-US" dirty="0"/>
          </a:p>
          <a:p>
            <a:r>
              <a:rPr lang="en-US" dirty="0"/>
              <a:t>The base case is not difficult. Let’s see the induction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F8C31-A329-4B12-B0C4-6A88F82B0D7C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induction case</a:t>
            </a:r>
            <a:endParaRPr lang="nl-NL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induction case boils down to proving the following, after reducing the spec to </a:t>
            </a:r>
            <a:r>
              <a:rPr lang="en-US" b="1" dirty="0">
                <a:solidFill>
                  <a:srgbClr val="0070C0"/>
                </a:solidFill>
              </a:rPr>
              <a:t>P</a:t>
            </a:r>
            <a:r>
              <a:rPr lang="en-US" dirty="0"/>
              <a:t>’s body:</a:t>
            </a:r>
            <a:br>
              <a:rPr lang="en-US" dirty="0"/>
            </a:br>
            <a:br>
              <a:rPr lang="en-US" dirty="0"/>
            </a:br>
            <a:r>
              <a:rPr lang="nl-NL" dirty="0"/>
              <a:t>{* n </a:t>
            </a:r>
            <a:r>
              <a:rPr lang="nl-NL" dirty="0">
                <a:sym typeface="Symbol" pitchFamily="16" charset="2"/>
              </a:rPr>
              <a:t></a:t>
            </a:r>
            <a:r>
              <a:rPr lang="nl-NL" dirty="0"/>
              <a:t> 0 /\  n=K  /\  K&gt;0 *}</a:t>
            </a:r>
            <a:br>
              <a:rPr lang="nl-NL" dirty="0"/>
            </a:br>
            <a:r>
              <a:rPr lang="nl-NL" dirty="0"/>
              <a:t>	</a:t>
            </a:r>
            <a:r>
              <a:rPr lang="en-US" b="1" dirty="0"/>
              <a:t>if</a:t>
            </a:r>
            <a:r>
              <a:rPr lang="en-US" dirty="0"/>
              <a:t> n=0  </a:t>
            </a:r>
            <a:r>
              <a:rPr lang="en-US" b="1" dirty="0"/>
              <a:t>then</a:t>
            </a:r>
            <a:r>
              <a:rPr lang="en-US" dirty="0"/>
              <a:t> return:=n  </a:t>
            </a:r>
            <a:r>
              <a:rPr lang="nl-NL" b="1" dirty="0" err="1"/>
              <a:t>else</a:t>
            </a:r>
            <a:r>
              <a:rPr lang="nl-NL" dirty="0"/>
              <a:t>   return := </a:t>
            </a:r>
            <a:r>
              <a:rPr lang="nl-NL" b="1" dirty="0">
                <a:solidFill>
                  <a:srgbClr val="0070C0"/>
                </a:solidFill>
              </a:rPr>
              <a:t>P</a:t>
            </a:r>
            <a:r>
              <a:rPr lang="nl-NL" dirty="0"/>
              <a:t>(n−1) </a:t>
            </a:r>
            <a:br>
              <a:rPr lang="nl-NL" dirty="0"/>
            </a:br>
            <a:r>
              <a:rPr lang="nl-NL" dirty="0"/>
              <a:t> {* return = 0 *}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BDED90-55EE-4B06-82CB-6E161DBB09B3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327230" y="3938587"/>
            <a:ext cx="7511970" cy="2462213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rgbClr val="006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By applying the functional Black Box rule 7.3.2, and using the induction hypothesis we can calculate the needed pre-condition for this call, namely:</a:t>
            </a:r>
            <a:br>
              <a:rPr lang="en-US" sz="1800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n-1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0  /\  n-1&lt; K /\ 0=0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  <a:sym typeface="Symbol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sym typeface="Symbol"/>
              </a:rPr>
              <a:t>Then we can calculate the </a:t>
            </a:r>
            <a:r>
              <a:rPr lang="en-US" dirty="0" err="1">
                <a:solidFill>
                  <a:schemeClr val="tx1"/>
                </a:solidFill>
                <a:sym typeface="Symbol"/>
              </a:rPr>
              <a:t>wp</a:t>
            </a:r>
            <a:r>
              <a:rPr lang="en-US" dirty="0">
                <a:solidFill>
                  <a:schemeClr val="tx1"/>
                </a:solidFill>
                <a:sym typeface="Symbol"/>
              </a:rPr>
              <a:t> of the if-then-else, and finish the proof.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cxnSpLocks/>
            <a:stCxn id="5" idx="0"/>
          </p:cNvCxnSpPr>
          <p:nvPr/>
        </p:nvCxnSpPr>
        <p:spPr>
          <a:xfrm flipH="1" flipV="1">
            <a:off x="5079407" y="2995749"/>
            <a:ext cx="3808" cy="9428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2A6F0-04C8-5045-B5D6-76ABCD85E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program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1477E-49ED-B547-8FEE-A98537ECC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program with a known specification: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{* P *}  </a:t>
            </a:r>
            <a:r>
              <a:rPr lang="en-US" dirty="0" err="1"/>
              <a:t>Pr</a:t>
            </a:r>
            <a:r>
              <a:rPr lang="en-US" dirty="0"/>
              <a:t>(x)  {* Q *}</a:t>
            </a:r>
          </a:p>
          <a:p>
            <a:endParaRPr lang="en-US" dirty="0"/>
          </a:p>
          <a:p>
            <a:r>
              <a:rPr lang="en-US" dirty="0"/>
              <a:t>Suppose another program S that calls Pr. To reason about S’ correctness we will have to include reasoning about </a:t>
            </a:r>
            <a:r>
              <a:rPr lang="en-US" dirty="0" err="1"/>
              <a:t>Pr</a:t>
            </a:r>
            <a:r>
              <a:rPr lang="en-US" dirty="0"/>
              <a:t> as well. Options:</a:t>
            </a:r>
          </a:p>
          <a:p>
            <a:pPr lvl="1"/>
            <a:r>
              <a:rPr lang="en-US" dirty="0"/>
              <a:t>Inline the code of </a:t>
            </a:r>
            <a:r>
              <a:rPr lang="en-US" dirty="0" err="1"/>
              <a:t>Pr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does not work if we do not have </a:t>
            </a:r>
            <a:r>
              <a:rPr lang="en-US" dirty="0" err="1">
                <a:sym typeface="Wingdings" pitchFamily="2" charset="2"/>
              </a:rPr>
              <a:t>Pr’s</a:t>
            </a:r>
            <a:r>
              <a:rPr lang="en-US" dirty="0">
                <a:sym typeface="Wingdings" pitchFamily="2" charset="2"/>
              </a:rPr>
              <a:t> code, or if </a:t>
            </a:r>
            <a:r>
              <a:rPr lang="en-US" dirty="0" err="1">
                <a:sym typeface="Wingdings" pitchFamily="2" charset="2"/>
              </a:rPr>
              <a:t>Pr</a:t>
            </a:r>
            <a:r>
              <a:rPr lang="en-US" dirty="0">
                <a:sym typeface="Wingdings" pitchFamily="2" charset="2"/>
              </a:rPr>
              <a:t> is recursive.</a:t>
            </a:r>
          </a:p>
          <a:p>
            <a:pPr lvl="1"/>
            <a:r>
              <a:rPr lang="en-US" dirty="0">
                <a:sym typeface="Wingdings" pitchFamily="2" charset="2"/>
              </a:rPr>
              <a:t>We “plug-in” the specification of Pr. How? The following slides will focus on this approach.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8D9091-0B97-AB46-9A5B-806DFE9B31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ED547-78FA-4DFA-A65A-89C01918700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64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call in </a:t>
            </a:r>
            <a:r>
              <a:rPr lang="en-US" dirty="0" err="1"/>
              <a:t>uPL</a:t>
            </a:r>
            <a:endParaRPr lang="nl-NL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simplicity, </a:t>
            </a:r>
            <a:r>
              <a:rPr lang="en-US" dirty="0" err="1"/>
              <a:t>uPL</a:t>
            </a:r>
            <a:r>
              <a:rPr lang="en-US" dirty="0"/>
              <a:t> only allows a program to be called is as a “statement” in either of this variant 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pname</a:t>
            </a:r>
            <a:r>
              <a:rPr lang="en-US" dirty="0"/>
              <a:t>(</a:t>
            </a:r>
            <a:r>
              <a:rPr lang="en-US" i="1" dirty="0"/>
              <a:t>actual-</a:t>
            </a:r>
            <a:r>
              <a:rPr lang="en-US" i="1" dirty="0" err="1"/>
              <a:t>params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i="1" dirty="0" err="1"/>
              <a:t>var</a:t>
            </a:r>
            <a:r>
              <a:rPr lang="en-US" dirty="0"/>
              <a:t>  :=  </a:t>
            </a:r>
            <a:r>
              <a:rPr lang="en-US" dirty="0" err="1"/>
              <a:t>pname</a:t>
            </a:r>
            <a:r>
              <a:rPr lang="en-US" dirty="0"/>
              <a:t>(</a:t>
            </a:r>
            <a:r>
              <a:rPr lang="en-US" i="1" dirty="0"/>
              <a:t>actual-</a:t>
            </a:r>
            <a:r>
              <a:rPr lang="en-US" i="1" dirty="0" err="1"/>
              <a:t>param</a:t>
            </a:r>
            <a:r>
              <a:rPr lang="en-US" dirty="0" err="1"/>
              <a:t>s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Calling a program in expression is not allowed, </a:t>
            </a:r>
            <a:r>
              <a:rPr lang="en-US" dirty="0" err="1"/>
              <a:t>e.g</a:t>
            </a:r>
            <a:r>
              <a:rPr lang="en-US" dirty="0"/>
              <a:t>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y := </a:t>
            </a:r>
            <a:r>
              <a:rPr lang="en-US" dirty="0" err="1"/>
              <a:t>ifoo</a:t>
            </a:r>
            <a:r>
              <a:rPr lang="en-US" dirty="0"/>
              <a:t>(x) +1 ;</a:t>
            </a:r>
          </a:p>
          <a:p>
            <a:pPr marL="0" indent="0">
              <a:buNone/>
            </a:pPr>
            <a:r>
              <a:rPr lang="en-US" dirty="0"/>
              <a:t>	</a:t>
            </a:r>
            <a:br>
              <a:rPr lang="en-US" dirty="0"/>
            </a:b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006AF-0868-401C-B18A-992EFAE8AD97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E3DB48D3-0FCF-FF48-A286-8EC38ADE5F8B}"/>
              </a:ext>
            </a:extLst>
          </p:cNvPr>
          <p:cNvSpPr/>
          <p:nvPr/>
        </p:nvSpPr>
        <p:spPr>
          <a:xfrm>
            <a:off x="1146959" y="2921022"/>
            <a:ext cx="7145098" cy="488465"/>
          </a:xfrm>
          <a:prstGeom prst="roundRect">
            <a:avLst>
              <a:gd name="adj" fmla="val 33431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Instantiating a specification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8600" y="1187355"/>
            <a:ext cx="8686800" cy="5213445"/>
          </a:xfrm>
        </p:spPr>
        <p:txBody>
          <a:bodyPr/>
          <a:lstStyle/>
          <a:p>
            <a:pPr>
              <a:buSzPct val="100000"/>
            </a:pPr>
            <a:r>
              <a:rPr lang="en-US" dirty="0"/>
              <a:t>Inevitably, when handing a program call we will need to instantiate the </a:t>
            </a:r>
            <a:r>
              <a:rPr lang="en-US" dirty="0" err="1"/>
              <a:t>callee’s</a:t>
            </a:r>
            <a:r>
              <a:rPr lang="en-US" dirty="0"/>
              <a:t> specification with the used actual parameters.</a:t>
            </a:r>
          </a:p>
          <a:p>
            <a:pPr>
              <a:buSzPct val="100000"/>
            </a:pPr>
            <a:r>
              <a:rPr lang="en-US" dirty="0"/>
              <a:t>Example, consider this specification: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Consider a call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/>
              <a:t>(b+1,b).</a:t>
            </a:r>
            <a:br>
              <a:rPr lang="en-US" dirty="0"/>
            </a:br>
            <a:r>
              <a:rPr lang="en-US" dirty="0"/>
              <a:t>Simply replacing the formal with actual parameters can give a wrong specification on a program that can do side effect:</a:t>
            </a:r>
          </a:p>
          <a:p>
            <a:pPr marL="457200" indent="-457200">
              <a:buSzPct val="100000"/>
              <a:buFont typeface="Garamond" pitchFamily="16" charset="0"/>
              <a:buAutoNum type="arabicPeriod"/>
            </a:pPr>
            <a:endParaRPr lang="en-US" dirty="0"/>
          </a:p>
          <a:p>
            <a:pPr marL="0" indent="0">
              <a:buSzPct val="100000"/>
              <a:buNone/>
            </a:pPr>
            <a:br>
              <a:rPr lang="en-US" dirty="0"/>
            </a:br>
            <a:br>
              <a:rPr lang="en-US" dirty="0"/>
            </a:br>
            <a:r>
              <a:rPr lang="en-US" dirty="0"/>
              <a:t>           </a:t>
            </a:r>
          </a:p>
          <a:p>
            <a:pPr marL="457200" indent="-457200">
              <a:buSzPct val="100000"/>
              <a:buFont typeface="Garamond" pitchFamily="16" charset="0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Garamond" pitchFamily="16" charset="0"/>
              <a:buAutoNum type="arabicPeriod"/>
            </a:pPr>
            <a:endParaRPr lang="en-US" dirty="0"/>
          </a:p>
          <a:p>
            <a:pPr marL="0" indent="0">
              <a:buSzPct val="1000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5259C-37D6-4464-9A9C-67DF23746E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46959" y="2965200"/>
            <a:ext cx="714509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{* </a:t>
            </a:r>
            <a:r>
              <a:rPr lang="en-US" dirty="0">
                <a:solidFill>
                  <a:schemeClr val="tx1"/>
                </a:solidFill>
              </a:rPr>
              <a:t>base</a:t>
            </a:r>
            <a:r>
              <a:rPr lang="en-US" dirty="0"/>
              <a:t>&gt;0 *}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/>
              <a:t>:=res;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base</a:t>
            </a:r>
            <a:r>
              <a:rPr lang="en-US" dirty="0"/>
              <a:t>, </a:t>
            </a:r>
            <a:r>
              <a:rPr lang="en-US" b="1" dirty="0"/>
              <a:t>OUT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res</a:t>
            </a:r>
            <a:r>
              <a:rPr lang="en-US" dirty="0"/>
              <a:t>)   {* </a:t>
            </a:r>
            <a:r>
              <a:rPr lang="en-US" dirty="0">
                <a:solidFill>
                  <a:srgbClr val="7030A0"/>
                </a:solidFill>
              </a:rPr>
              <a:t>res</a:t>
            </a:r>
            <a:r>
              <a:rPr lang="en-US" dirty="0"/>
              <a:t>&gt;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 err="1"/>
              <a:t>+</a:t>
            </a:r>
            <a:r>
              <a:rPr lang="en-US" dirty="0" err="1">
                <a:solidFill>
                  <a:srgbClr val="C00000"/>
                </a:solidFill>
              </a:rPr>
              <a:t>base</a:t>
            </a:r>
            <a:r>
              <a:rPr lang="en-US" dirty="0"/>
              <a:t> *}</a:t>
            </a:r>
            <a:endParaRPr lang="nl-NL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448912"/>
            <a:ext cx="8686800" cy="120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But this is </a:t>
            </a:r>
            <a:r>
              <a:rPr lang="en-US" sz="1800" u="sng" dirty="0">
                <a:solidFill>
                  <a:schemeClr val="tx1"/>
                </a:solidFill>
              </a:rPr>
              <a:t>not</a:t>
            </a:r>
            <a:r>
              <a:rPr lang="en-US" sz="1800" dirty="0">
                <a:solidFill>
                  <a:schemeClr val="tx1"/>
                </a:solidFill>
              </a:rPr>
              <a:t> a valid specification (take b=0 initially).  The issue is caused by confused reference to two different  b’s. The </a:t>
            </a:r>
            <a:r>
              <a:rPr lang="en-US" sz="1800" dirty="0">
                <a:solidFill>
                  <a:srgbClr val="C00000"/>
                </a:solidFill>
              </a:rPr>
              <a:t>red b</a:t>
            </a:r>
            <a:r>
              <a:rPr lang="en-US" sz="1800" dirty="0">
                <a:solidFill>
                  <a:schemeClr val="tx1"/>
                </a:solidFill>
              </a:rPr>
              <a:t> replaces “</a:t>
            </a:r>
            <a:r>
              <a:rPr lang="en-US" sz="1800" dirty="0">
                <a:solidFill>
                  <a:srgbClr val="C00000"/>
                </a:solidFill>
              </a:rPr>
              <a:t>base</a:t>
            </a:r>
            <a:r>
              <a:rPr lang="en-US" sz="1800" dirty="0">
                <a:solidFill>
                  <a:schemeClr val="tx1"/>
                </a:solidFill>
              </a:rPr>
              <a:t>”, which is a pass-by-value parameter, so in the post-condition it refers to its </a:t>
            </a:r>
            <a:r>
              <a:rPr lang="en-US" sz="1800" b="1" dirty="0">
                <a:solidFill>
                  <a:srgbClr val="C00000"/>
                </a:solidFill>
              </a:rPr>
              <a:t>initial value</a:t>
            </a:r>
            <a:r>
              <a:rPr lang="en-US" sz="1800" dirty="0">
                <a:solidFill>
                  <a:schemeClr val="tx1"/>
                </a:solidFill>
              </a:rPr>
              <a:t>. The </a:t>
            </a:r>
            <a:r>
              <a:rPr lang="en-US" sz="1800" dirty="0">
                <a:solidFill>
                  <a:srgbClr val="7030A0"/>
                </a:solidFill>
              </a:rPr>
              <a:t>purple b</a:t>
            </a:r>
            <a:r>
              <a:rPr lang="en-US" sz="1800" dirty="0">
                <a:solidFill>
                  <a:schemeClr val="tx1"/>
                </a:solidFill>
              </a:rPr>
              <a:t> replaces “</a:t>
            </a:r>
            <a:r>
              <a:rPr lang="en-US" sz="1800" dirty="0">
                <a:solidFill>
                  <a:srgbClr val="7030A0"/>
                </a:solidFill>
              </a:rPr>
              <a:t>res</a:t>
            </a:r>
            <a:r>
              <a:rPr lang="en-US" sz="1800" dirty="0">
                <a:solidFill>
                  <a:schemeClr val="tx1"/>
                </a:solidFill>
              </a:rPr>
              <a:t>” which is an OUT parameter, so it refers to its </a:t>
            </a:r>
            <a:r>
              <a:rPr lang="en-US" sz="1800" b="1" dirty="0">
                <a:solidFill>
                  <a:srgbClr val="7030A0"/>
                </a:solidFill>
              </a:rPr>
              <a:t>final value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  <a:endParaRPr lang="nl-NL" sz="1800" dirty="0">
              <a:solidFill>
                <a:schemeClr val="tx1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A474463C-0066-A54F-86C6-1A785928E950}"/>
              </a:ext>
            </a:extLst>
          </p:cNvPr>
          <p:cNvSpPr/>
          <p:nvPr/>
        </p:nvSpPr>
        <p:spPr>
          <a:xfrm>
            <a:off x="1146959" y="4792337"/>
            <a:ext cx="7145098" cy="488465"/>
          </a:xfrm>
          <a:prstGeom prst="roundRect">
            <a:avLst>
              <a:gd name="adj" fmla="val 36225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39823E-3DC6-CE48-B15C-643BFD428CFA}"/>
              </a:ext>
            </a:extLst>
          </p:cNvPr>
          <p:cNvSpPr txBox="1"/>
          <p:nvPr/>
        </p:nvSpPr>
        <p:spPr>
          <a:xfrm>
            <a:off x="1692812" y="4812654"/>
            <a:ext cx="5461752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{* b+1&gt;0 *}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/>
              <a:t>:=b;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b+1</a:t>
            </a:r>
            <a:r>
              <a:rPr lang="en-US" dirty="0"/>
              <a:t>,</a:t>
            </a:r>
            <a:r>
              <a:rPr lang="en-US" dirty="0">
                <a:solidFill>
                  <a:srgbClr val="7030A0"/>
                </a:solidFill>
              </a:rPr>
              <a:t>b</a:t>
            </a:r>
            <a:r>
              <a:rPr lang="en-US" dirty="0"/>
              <a:t>)   {* </a:t>
            </a:r>
            <a:r>
              <a:rPr lang="en-US" dirty="0">
                <a:solidFill>
                  <a:srgbClr val="7030A0"/>
                </a:solidFill>
              </a:rPr>
              <a:t>b</a:t>
            </a:r>
            <a:r>
              <a:rPr lang="en-US" dirty="0"/>
              <a:t>&gt;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b+1 </a:t>
            </a:r>
            <a:r>
              <a:rPr lang="en-US" dirty="0"/>
              <a:t>*}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838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59DC37D-9E7A-DA44-8DE0-B79C3AF4E583}"/>
              </a:ext>
            </a:extLst>
          </p:cNvPr>
          <p:cNvSpPr/>
          <p:nvPr/>
        </p:nvSpPr>
        <p:spPr>
          <a:xfrm>
            <a:off x="304799" y="1154662"/>
            <a:ext cx="8279643" cy="1806901"/>
          </a:xfrm>
          <a:prstGeom prst="roundRect">
            <a:avLst>
              <a:gd name="adj" fmla="val 24895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4CF71-883C-8047-9B2E-3038EA5BF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Instantiating a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24197-AA44-A14F-9D8E-C164631E0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55594"/>
            <a:ext cx="8355842" cy="514520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To make it safe, we will require that a program-level specification </a:t>
            </a:r>
            <a:r>
              <a:rPr lang="en-US" b="1" dirty="0"/>
              <a:t>can only be instantiated by renaming its parameters and auxiliary variables</a:t>
            </a:r>
            <a:r>
              <a:rPr lang="en-US" dirty="0"/>
              <a:t>, and furthermore they all must be </a:t>
            </a:r>
            <a:r>
              <a:rPr lang="en-US" b="1" dirty="0"/>
              <a:t>distinct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Rule 7.2.1 (for two parameters, with one is an OUT </a:t>
            </a:r>
            <a:r>
              <a:rPr lang="en-US" dirty="0" err="1"/>
              <a:t>param</a:t>
            </a:r>
            <a:r>
              <a:rPr lang="en-US" dirty="0"/>
              <a:t>):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We will handle complex actual parameters via program transformation (later).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F0E8B-B038-9342-9836-D30A56AC59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ED547-78FA-4DFA-A65A-89C01918700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29774B-54A7-034F-A87F-01F34E618C91}"/>
              </a:ext>
            </a:extLst>
          </p:cNvPr>
          <p:cNvSpPr txBox="1"/>
          <p:nvPr/>
        </p:nvSpPr>
        <p:spPr>
          <a:xfrm>
            <a:off x="911382" y="4121035"/>
            <a:ext cx="73212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{* P *}   X,Y:=</a:t>
            </a:r>
            <a:r>
              <a:rPr lang="en-US" dirty="0" err="1"/>
              <a:t>x,y</a:t>
            </a:r>
            <a:r>
              <a:rPr lang="en-US" dirty="0"/>
              <a:t> ;  </a:t>
            </a:r>
            <a:r>
              <a:rPr lang="en-US" b="1" dirty="0" err="1">
                <a:solidFill>
                  <a:srgbClr val="0070C0"/>
                </a:solidFill>
              </a:rPr>
              <a:t>Pr</a:t>
            </a:r>
            <a:r>
              <a:rPr lang="en-US" dirty="0"/>
              <a:t>(x, OUT y)   {* Q *}</a:t>
            </a:r>
            <a:br>
              <a:rPr lang="en-US" dirty="0"/>
            </a:br>
            <a:r>
              <a:rPr lang="en-US" dirty="0"/>
              <a:t>------------------------------------------------------------------------------------</a:t>
            </a:r>
            <a:br>
              <a:rPr lang="en-US" dirty="0"/>
            </a:br>
            <a:r>
              <a:rPr lang="en-US" dirty="0"/>
              <a:t>{* P[</a:t>
            </a:r>
            <a:r>
              <a:rPr lang="en-US" dirty="0" err="1"/>
              <a:t>x’,y</a:t>
            </a:r>
            <a:r>
              <a:rPr lang="en-US" dirty="0"/>
              <a:t>’/</a:t>
            </a:r>
            <a:r>
              <a:rPr lang="en-US" dirty="0" err="1"/>
              <a:t>x,y</a:t>
            </a:r>
            <a:r>
              <a:rPr lang="en-US" dirty="0"/>
              <a:t>] *}  X’,Y’:= </a:t>
            </a:r>
            <a:r>
              <a:rPr lang="en-US" dirty="0" err="1"/>
              <a:t>x’,y</a:t>
            </a:r>
            <a:r>
              <a:rPr lang="en-US" dirty="0"/>
              <a:t>’ ; </a:t>
            </a:r>
            <a:r>
              <a:rPr lang="en-US" b="1" dirty="0" err="1">
                <a:solidFill>
                  <a:srgbClr val="0070C0"/>
                </a:solidFill>
              </a:rPr>
              <a:t>Pr</a:t>
            </a:r>
            <a:r>
              <a:rPr lang="en-US" dirty="0"/>
              <a:t>(</a:t>
            </a:r>
            <a:r>
              <a:rPr lang="en-US" dirty="0" err="1"/>
              <a:t>x’,y</a:t>
            </a:r>
            <a:r>
              <a:rPr lang="en-US" dirty="0"/>
              <a:t>’)  {* Q[</a:t>
            </a:r>
            <a:r>
              <a:rPr lang="en-US" dirty="0" err="1"/>
              <a:t>x’,y’,X’,Y</a:t>
            </a:r>
            <a:r>
              <a:rPr lang="en-US" dirty="0"/>
              <a:t>’/</a:t>
            </a:r>
            <a:r>
              <a:rPr lang="en-US" dirty="0" err="1"/>
              <a:t>x,y,X,Y</a:t>
            </a:r>
            <a:r>
              <a:rPr lang="en-US" dirty="0"/>
              <a:t>] *} </a:t>
            </a:r>
          </a:p>
        </p:txBody>
      </p:sp>
    </p:spTree>
    <p:extLst>
      <p:ext uri="{BB962C8B-B14F-4D97-AF65-F5344CB8AC3E}">
        <p14:creationId xmlns:p14="http://schemas.microsoft.com/office/powerpoint/2010/main" val="46170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791B0CF-5C8E-B84D-A526-0BEDD4CD4D18}"/>
              </a:ext>
            </a:extLst>
          </p:cNvPr>
          <p:cNvSpPr/>
          <p:nvPr/>
        </p:nvSpPr>
        <p:spPr>
          <a:xfrm>
            <a:off x="5447443" y="1999281"/>
            <a:ext cx="2961951" cy="3046988"/>
          </a:xfrm>
          <a:prstGeom prst="roundRect">
            <a:avLst>
              <a:gd name="adj" fmla="val 12278"/>
            </a:avLst>
          </a:prstGeom>
          <a:solidFill>
            <a:srgbClr val="3366FF">
              <a:alpha val="16000"/>
            </a:srgb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426B12F-2173-3445-941E-1FDB4671C726}"/>
              </a:ext>
            </a:extLst>
          </p:cNvPr>
          <p:cNvSpPr/>
          <p:nvPr/>
        </p:nvSpPr>
        <p:spPr>
          <a:xfrm>
            <a:off x="633656" y="2372859"/>
            <a:ext cx="2961951" cy="2308324"/>
          </a:xfrm>
          <a:prstGeom prst="roundRect">
            <a:avLst>
              <a:gd name="adj" fmla="val 17510"/>
            </a:avLst>
          </a:prstGeom>
          <a:solidFill>
            <a:srgbClr val="3366FF">
              <a:alpha val="16000"/>
            </a:srgb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556B4D-98FB-3342-A9AF-C2B5AC941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the call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0637-C79C-F542-B8A9-4895570E8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23833"/>
            <a:ext cx="8534400" cy="3357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the following program, containing a single call to another program: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To safely instantiate the specification of </a:t>
            </a:r>
            <a:r>
              <a:rPr lang="en-US" sz="1800" dirty="0" err="1"/>
              <a:t>incr</a:t>
            </a:r>
            <a:r>
              <a:rPr lang="en-US" sz="1800" dirty="0"/>
              <a:t>, we first transform the program to an equivalent one (right). Fresh and distinct variables </a:t>
            </a:r>
            <a:r>
              <a:rPr lang="en-US" sz="1800" dirty="0">
                <a:solidFill>
                  <a:srgbClr val="C00000"/>
                </a:solidFill>
              </a:rPr>
              <a:t>@b</a:t>
            </a:r>
            <a:r>
              <a:rPr lang="en-US" sz="1800" dirty="0"/>
              <a:t> and </a:t>
            </a:r>
            <a:r>
              <a:rPr lang="en-US" sz="1800" dirty="0">
                <a:solidFill>
                  <a:srgbClr val="C00000"/>
                </a:solidFill>
              </a:rPr>
              <a:t>@r</a:t>
            </a:r>
            <a:r>
              <a:rPr lang="en-US" sz="1800" dirty="0"/>
              <a:t> are introduced as proxies of the actual parameters.</a:t>
            </a:r>
          </a:p>
          <a:p>
            <a:endParaRPr lang="en-US" sz="1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0BB77-EEED-E442-905C-600D290DC3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ED547-78FA-4DFA-A65A-89C01918700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F839E-08A9-1E43-92E0-4477C83CD19C}"/>
              </a:ext>
            </a:extLst>
          </p:cNvPr>
          <p:cNvSpPr txBox="1"/>
          <p:nvPr/>
        </p:nvSpPr>
        <p:spPr>
          <a:xfrm>
            <a:off x="1021711" y="2557525"/>
            <a:ext cx="31726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b&gt;0 *}</a:t>
            </a: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x:=b ; </a:t>
            </a:r>
            <a:r>
              <a:rPr lang="en-US" sz="2400" b="1" dirty="0" err="1">
                <a:solidFill>
                  <a:srgbClr val="0070C0"/>
                </a:solidFill>
              </a:rPr>
              <a:t>incr</a:t>
            </a:r>
            <a:r>
              <a:rPr lang="en-US" sz="2400" dirty="0"/>
              <a:t>(b+1,b)       </a:t>
            </a: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b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 x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*}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3FF83A-08F2-7A4D-8ECB-273684AA1065}"/>
              </a:ext>
            </a:extLst>
          </p:cNvPr>
          <p:cNvSpPr txBox="1"/>
          <p:nvPr/>
        </p:nvSpPr>
        <p:spPr>
          <a:xfrm>
            <a:off x="5818629" y="1999281"/>
            <a:ext cx="25361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b&gt;0 *}</a:t>
            </a: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x:=b ;</a:t>
            </a:r>
            <a:br>
              <a:rPr lang="en-US" sz="2400" dirty="0"/>
            </a:br>
            <a:r>
              <a:rPr lang="en-US" sz="2400" dirty="0">
                <a:solidFill>
                  <a:srgbClr val="990033"/>
                </a:solidFill>
              </a:rPr>
              <a:t>@</a:t>
            </a:r>
            <a:r>
              <a:rPr lang="en-US" sz="2400" dirty="0" err="1">
                <a:solidFill>
                  <a:srgbClr val="990033"/>
                </a:solidFill>
              </a:rPr>
              <a:t>b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990033"/>
                </a:solidFill>
              </a:rPr>
              <a:t>@r</a:t>
            </a:r>
            <a:r>
              <a:rPr lang="en-US" sz="2400" dirty="0">
                <a:solidFill>
                  <a:srgbClr val="990033"/>
                </a:solidFill>
              </a:rPr>
              <a:t> </a:t>
            </a:r>
            <a:r>
              <a:rPr lang="en-US" sz="2400" dirty="0"/>
              <a:t>:= b+1,b</a:t>
            </a:r>
            <a:br>
              <a:rPr lang="en-US" sz="2400" dirty="0">
                <a:solidFill>
                  <a:srgbClr val="A6A6A6"/>
                </a:solidFill>
              </a:rPr>
            </a:br>
            <a:r>
              <a:rPr lang="en-US" sz="2400" b="1" dirty="0" err="1">
                <a:solidFill>
                  <a:srgbClr val="0070C0"/>
                </a:solidFill>
              </a:rPr>
              <a:t>incr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990033"/>
                </a:solidFill>
              </a:rPr>
              <a:t>@</a:t>
            </a:r>
            <a:r>
              <a:rPr lang="en-US" sz="2400" dirty="0" err="1">
                <a:solidFill>
                  <a:srgbClr val="990033"/>
                </a:solidFill>
              </a:rPr>
              <a:t>b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990033"/>
                </a:solidFill>
              </a:rPr>
              <a:t>@r</a:t>
            </a:r>
            <a:r>
              <a:rPr lang="en-US" sz="2400" dirty="0"/>
              <a:t>)	</a:t>
            </a:r>
          </a:p>
          <a:p>
            <a:r>
              <a:rPr lang="en-US" sz="2400" dirty="0"/>
              <a:t>b := </a:t>
            </a:r>
            <a:r>
              <a:rPr lang="en-US" sz="2400" dirty="0">
                <a:solidFill>
                  <a:srgbClr val="990033"/>
                </a:solidFill>
              </a:rPr>
              <a:t>@r</a:t>
            </a:r>
          </a:p>
          <a:p>
            <a:r>
              <a:rPr lang="en-US" sz="2400" dirty="0"/>
              <a:t>	</a:t>
            </a:r>
            <a:endParaRPr lang="en-US" sz="2400" dirty="0">
              <a:solidFill>
                <a:srgbClr val="A6A6A6"/>
              </a:solidFill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b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 x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*}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7AAC0AE0-491C-7141-9127-A210271FFFDF}"/>
              </a:ext>
            </a:extLst>
          </p:cNvPr>
          <p:cNvSpPr/>
          <p:nvPr/>
        </p:nvSpPr>
        <p:spPr>
          <a:xfrm>
            <a:off x="3906671" y="3130658"/>
            <a:ext cx="1327458" cy="774915"/>
          </a:xfrm>
          <a:prstGeom prst="rightArrow">
            <a:avLst/>
          </a:prstGeom>
          <a:solidFill>
            <a:srgbClr val="C00000">
              <a:alpha val="36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2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AF8AE-F6FD-2D4E-AAE2-E475143F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the resulting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A93F2-CEDA-9D49-B6F5-4608FF357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417016"/>
            <a:ext cx="8686800" cy="1983783"/>
          </a:xfrm>
        </p:spPr>
        <p:txBody>
          <a:bodyPr/>
          <a:lstStyle/>
          <a:p>
            <a:r>
              <a:rPr lang="en-US" dirty="0"/>
              <a:t>Through </a:t>
            </a:r>
            <a:r>
              <a:rPr lang="en-US" dirty="0" err="1"/>
              <a:t>wp</a:t>
            </a:r>
            <a:r>
              <a:rPr lang="en-US" dirty="0"/>
              <a:t> we can calculate the post-condition for </a:t>
            </a:r>
            <a:r>
              <a:rPr lang="en-US" b="1" dirty="0" err="1">
                <a:solidFill>
                  <a:srgbClr val="0070C0"/>
                </a:solidFill>
              </a:rPr>
              <a:t>incr</a:t>
            </a:r>
            <a:r>
              <a:rPr lang="en-US" dirty="0"/>
              <a:t>(</a:t>
            </a:r>
            <a:r>
              <a:rPr lang="en-US" dirty="0">
                <a:solidFill>
                  <a:srgbClr val="990033"/>
                </a:solidFill>
              </a:rPr>
              <a:t>@</a:t>
            </a:r>
            <a:r>
              <a:rPr lang="en-US" dirty="0" err="1">
                <a:solidFill>
                  <a:srgbClr val="990033"/>
                </a:solidFill>
              </a:rPr>
              <a:t>b</a:t>
            </a:r>
            <a:r>
              <a:rPr lang="en-US" dirty="0" err="1"/>
              <a:t>,</a:t>
            </a:r>
            <a:r>
              <a:rPr lang="en-US" dirty="0" err="1">
                <a:solidFill>
                  <a:srgbClr val="990033"/>
                </a:solidFill>
              </a:rPr>
              <a:t>@r</a:t>
            </a:r>
            <a:r>
              <a:rPr lang="en-US" dirty="0"/>
              <a:t>), namely </a:t>
            </a:r>
            <a:r>
              <a:rPr lang="en-US" dirty="0">
                <a:solidFill>
                  <a:srgbClr val="990033"/>
                </a:solidFill>
              </a:rPr>
              <a:t>@r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 x. But then, how to reason over the program call itself?</a:t>
            </a:r>
          </a:p>
          <a:p>
            <a:r>
              <a:rPr lang="en-US" b="1" dirty="0">
                <a:sym typeface="Symbol"/>
              </a:rPr>
              <a:t>Idea</a:t>
            </a:r>
            <a:r>
              <a:rPr lang="en-US" dirty="0">
                <a:sym typeface="Symbol"/>
              </a:rPr>
              <a:t>: given the specification of </a:t>
            </a:r>
            <a:r>
              <a:rPr lang="en-US" dirty="0" err="1">
                <a:sym typeface="Symbol"/>
              </a:rPr>
              <a:t>incr</a:t>
            </a:r>
            <a:r>
              <a:rPr lang="en-US" dirty="0">
                <a:sym typeface="Symbol"/>
              </a:rPr>
              <a:t>, what would be the best pre-condition that guarantees </a:t>
            </a:r>
            <a:r>
              <a:rPr lang="en-US" dirty="0" err="1">
                <a:sym typeface="Symbol"/>
              </a:rPr>
              <a:t>incr</a:t>
            </a:r>
            <a:r>
              <a:rPr lang="en-US" dirty="0">
                <a:sym typeface="Symbol"/>
              </a:rPr>
              <a:t> to end up with </a:t>
            </a:r>
            <a:r>
              <a:rPr lang="en-US" dirty="0">
                <a:solidFill>
                  <a:srgbClr val="990033"/>
                </a:solidFill>
              </a:rPr>
              <a:t>@r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 x 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0998B-80D9-5A4B-9B77-4A5E5CDB62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ED547-78FA-4DFA-A65A-89C01918700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F6C60EC-7881-AB4D-B60A-DE041FB03B8A}"/>
              </a:ext>
            </a:extLst>
          </p:cNvPr>
          <p:cNvSpPr/>
          <p:nvPr/>
        </p:nvSpPr>
        <p:spPr>
          <a:xfrm>
            <a:off x="2062798" y="1218414"/>
            <a:ext cx="2961951" cy="3046988"/>
          </a:xfrm>
          <a:prstGeom prst="roundRect">
            <a:avLst>
              <a:gd name="adj" fmla="val 12278"/>
            </a:avLst>
          </a:prstGeom>
          <a:solidFill>
            <a:srgbClr val="3366FF">
              <a:alpha val="16000"/>
            </a:srgb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DACE94-2284-524A-A0B2-0B4DFE0138CC}"/>
              </a:ext>
            </a:extLst>
          </p:cNvPr>
          <p:cNvSpPr txBox="1"/>
          <p:nvPr/>
        </p:nvSpPr>
        <p:spPr>
          <a:xfrm>
            <a:off x="2433984" y="1218414"/>
            <a:ext cx="25361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b&gt;0 *}</a:t>
            </a: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x:=b ;</a:t>
            </a:r>
            <a:br>
              <a:rPr lang="en-US" sz="2400" dirty="0"/>
            </a:br>
            <a:r>
              <a:rPr lang="en-US" sz="2400" dirty="0">
                <a:solidFill>
                  <a:srgbClr val="990033"/>
                </a:solidFill>
              </a:rPr>
              <a:t>@</a:t>
            </a:r>
            <a:r>
              <a:rPr lang="en-US" sz="2400" dirty="0" err="1">
                <a:solidFill>
                  <a:srgbClr val="990033"/>
                </a:solidFill>
              </a:rPr>
              <a:t>b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990033"/>
                </a:solidFill>
              </a:rPr>
              <a:t>@r</a:t>
            </a:r>
            <a:r>
              <a:rPr lang="en-US" sz="2400" dirty="0">
                <a:solidFill>
                  <a:srgbClr val="990033"/>
                </a:solidFill>
              </a:rPr>
              <a:t> </a:t>
            </a:r>
            <a:r>
              <a:rPr lang="en-US" sz="2400" dirty="0"/>
              <a:t>:= b+1,b</a:t>
            </a:r>
            <a:br>
              <a:rPr lang="en-US" sz="2400" dirty="0">
                <a:solidFill>
                  <a:srgbClr val="A6A6A6"/>
                </a:solidFill>
              </a:rPr>
            </a:br>
            <a:r>
              <a:rPr lang="en-US" sz="2400" b="1" dirty="0" err="1">
                <a:solidFill>
                  <a:srgbClr val="0070C0"/>
                </a:solidFill>
              </a:rPr>
              <a:t>incr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990033"/>
                </a:solidFill>
              </a:rPr>
              <a:t>@</a:t>
            </a:r>
            <a:r>
              <a:rPr lang="en-US" sz="2400" dirty="0" err="1">
                <a:solidFill>
                  <a:srgbClr val="990033"/>
                </a:solidFill>
              </a:rPr>
              <a:t>b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990033"/>
                </a:solidFill>
              </a:rPr>
              <a:t>@r</a:t>
            </a:r>
            <a:r>
              <a:rPr lang="en-US" sz="2400" dirty="0"/>
              <a:t>)	</a:t>
            </a:r>
          </a:p>
          <a:p>
            <a:r>
              <a:rPr lang="en-US" sz="2400" dirty="0"/>
              <a:t>b := </a:t>
            </a:r>
            <a:r>
              <a:rPr lang="en-US" sz="2400" dirty="0">
                <a:solidFill>
                  <a:srgbClr val="990033"/>
                </a:solidFill>
              </a:rPr>
              <a:t>@r</a:t>
            </a:r>
          </a:p>
          <a:p>
            <a:r>
              <a:rPr lang="en-US" sz="2400" dirty="0"/>
              <a:t>	</a:t>
            </a:r>
            <a:endParaRPr lang="en-US" sz="2400" dirty="0">
              <a:solidFill>
                <a:srgbClr val="A6A6A6"/>
              </a:solidFill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b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 x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*}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547268-2816-3E4E-B0E5-79FC265C6B90}"/>
              </a:ext>
            </a:extLst>
          </p:cNvPr>
          <p:cNvSpPr txBox="1"/>
          <p:nvPr/>
        </p:nvSpPr>
        <p:spPr>
          <a:xfrm>
            <a:off x="5240740" y="1487605"/>
            <a:ext cx="28983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proceed now to prove the correctness of this program? </a:t>
            </a:r>
          </a:p>
        </p:txBody>
      </p:sp>
    </p:spTree>
    <p:extLst>
      <p:ext uri="{BB962C8B-B14F-4D97-AF65-F5344CB8AC3E}">
        <p14:creationId xmlns:p14="http://schemas.microsoft.com/office/powerpoint/2010/main" val="260120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97AAF-B1DB-C64C-928D-15A960EED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“Black box”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03B56-89EC-164A-B7A7-56BD6BA06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The given specification of </a:t>
            </a:r>
            <a:r>
              <a:rPr lang="en-US" dirty="0" err="1"/>
              <a:t>incr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(2) After instantiation with the actual parameters: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Consider now a call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@</a:t>
            </a:r>
            <a:r>
              <a:rPr lang="en-US" dirty="0" err="1">
                <a:solidFill>
                  <a:srgbClr val="C00000"/>
                </a:solidFill>
              </a:rPr>
              <a:t>b</a:t>
            </a:r>
            <a:r>
              <a:rPr lang="en-US" dirty="0" err="1"/>
              <a:t>,</a:t>
            </a:r>
            <a:r>
              <a:rPr lang="en-US" dirty="0" err="1">
                <a:solidFill>
                  <a:srgbClr val="7030A0"/>
                </a:solidFill>
              </a:rPr>
              <a:t>@r</a:t>
            </a:r>
            <a:r>
              <a:rPr lang="en-US" dirty="0"/>
              <a:t>) with some arbitrary post condition Q’ to establish. </a:t>
            </a:r>
            <a:r>
              <a:rPr lang="en-US" b="1" dirty="0"/>
              <a:t>Question</a:t>
            </a:r>
            <a:r>
              <a:rPr lang="en-US" dirty="0"/>
              <a:t>: given (2) come up with the “best” pre-condition for the call so that it will establish Q’.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988C5-5AF1-E742-83EF-80DE93F38E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ED547-78FA-4DFA-A65A-89C01918700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5497A0B-3E55-1F44-86B6-E6A50D0758C0}"/>
              </a:ext>
            </a:extLst>
          </p:cNvPr>
          <p:cNvSpPr/>
          <p:nvPr/>
        </p:nvSpPr>
        <p:spPr>
          <a:xfrm>
            <a:off x="1038893" y="1785895"/>
            <a:ext cx="7145098" cy="488465"/>
          </a:xfrm>
          <a:prstGeom prst="roundRect">
            <a:avLst>
              <a:gd name="adj" fmla="val 33431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055187-D8CE-A748-930F-1E051687753E}"/>
              </a:ext>
            </a:extLst>
          </p:cNvPr>
          <p:cNvSpPr txBox="1"/>
          <p:nvPr/>
        </p:nvSpPr>
        <p:spPr>
          <a:xfrm>
            <a:off x="1038893" y="1830073"/>
            <a:ext cx="714509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{* </a:t>
            </a:r>
            <a:r>
              <a:rPr lang="en-US" dirty="0">
                <a:solidFill>
                  <a:schemeClr val="tx1"/>
                </a:solidFill>
              </a:rPr>
              <a:t>base</a:t>
            </a:r>
            <a:r>
              <a:rPr lang="en-US" dirty="0"/>
              <a:t>&gt;0 *}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/>
              <a:t>:=res;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base</a:t>
            </a:r>
            <a:r>
              <a:rPr lang="en-US" dirty="0"/>
              <a:t>, </a:t>
            </a:r>
            <a:r>
              <a:rPr lang="en-US" b="1" dirty="0"/>
              <a:t>OUT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res</a:t>
            </a:r>
            <a:r>
              <a:rPr lang="en-US" dirty="0"/>
              <a:t>)   {* </a:t>
            </a:r>
            <a:r>
              <a:rPr lang="en-US" dirty="0">
                <a:solidFill>
                  <a:srgbClr val="7030A0"/>
                </a:solidFill>
              </a:rPr>
              <a:t>res</a:t>
            </a:r>
            <a:r>
              <a:rPr lang="en-US" dirty="0"/>
              <a:t>&gt;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 err="1"/>
              <a:t>+</a:t>
            </a:r>
            <a:r>
              <a:rPr lang="en-US" dirty="0" err="1">
                <a:solidFill>
                  <a:srgbClr val="C00000"/>
                </a:solidFill>
              </a:rPr>
              <a:t>base</a:t>
            </a:r>
            <a:r>
              <a:rPr lang="en-US" dirty="0"/>
              <a:t> *}</a:t>
            </a:r>
            <a:endParaRPr lang="nl-NL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2428194-E3B5-0045-A8B1-AE6D0F863FFA}"/>
              </a:ext>
            </a:extLst>
          </p:cNvPr>
          <p:cNvSpPr/>
          <p:nvPr/>
        </p:nvSpPr>
        <p:spPr>
          <a:xfrm>
            <a:off x="1038893" y="3121480"/>
            <a:ext cx="7145098" cy="488465"/>
          </a:xfrm>
          <a:prstGeom prst="roundRect">
            <a:avLst>
              <a:gd name="adj" fmla="val 33431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9359A1-47F9-7D46-8907-1646F16377F5}"/>
              </a:ext>
            </a:extLst>
          </p:cNvPr>
          <p:cNvSpPr txBox="1"/>
          <p:nvPr/>
        </p:nvSpPr>
        <p:spPr>
          <a:xfrm>
            <a:off x="1586246" y="3165657"/>
            <a:ext cx="597150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{* </a:t>
            </a:r>
            <a:r>
              <a:rPr lang="en-US" dirty="0">
                <a:solidFill>
                  <a:schemeClr val="tx1"/>
                </a:solidFill>
              </a:rPr>
              <a:t>@b</a:t>
            </a:r>
            <a:r>
              <a:rPr lang="en-US" dirty="0"/>
              <a:t>&gt;0 *}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/>
              <a:t>:=@r;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@</a:t>
            </a:r>
            <a:r>
              <a:rPr lang="en-US" dirty="0" err="1">
                <a:solidFill>
                  <a:srgbClr val="C00000"/>
                </a:solidFill>
              </a:rPr>
              <a:t>b</a:t>
            </a:r>
            <a:r>
              <a:rPr lang="en-US" dirty="0" err="1"/>
              <a:t>,</a:t>
            </a:r>
            <a:r>
              <a:rPr lang="en-US" dirty="0" err="1">
                <a:solidFill>
                  <a:srgbClr val="7030A0"/>
                </a:solidFill>
              </a:rPr>
              <a:t>@r</a:t>
            </a:r>
            <a:r>
              <a:rPr lang="en-US" dirty="0"/>
              <a:t>)   {* @</a:t>
            </a:r>
            <a:r>
              <a:rPr lang="en-US" dirty="0">
                <a:solidFill>
                  <a:srgbClr val="7030A0"/>
                </a:solidFill>
              </a:rPr>
              <a:t>r</a:t>
            </a:r>
            <a:r>
              <a:rPr lang="en-US" dirty="0"/>
              <a:t>&gt;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@b</a:t>
            </a:r>
            <a:r>
              <a:rPr lang="en-US" dirty="0"/>
              <a:t> *}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8455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97AAF-B1DB-C64C-928D-15A960EED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“Black box”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03B56-89EC-164A-B7A7-56BD6BA06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given this (the formula 2 from prev. slide) 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the best P’ such that {* P’ *}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@</a:t>
            </a:r>
            <a:r>
              <a:rPr lang="en-US" dirty="0" err="1">
                <a:solidFill>
                  <a:srgbClr val="C00000"/>
                </a:solidFill>
              </a:rPr>
              <a:t>b</a:t>
            </a:r>
            <a:r>
              <a:rPr lang="en-US" dirty="0" err="1"/>
              <a:t>,</a:t>
            </a:r>
            <a:r>
              <a:rPr lang="en-US" dirty="0" err="1">
                <a:solidFill>
                  <a:srgbClr val="7030A0"/>
                </a:solidFill>
              </a:rPr>
              <a:t>@r</a:t>
            </a:r>
            <a:r>
              <a:rPr lang="en-US" dirty="0"/>
              <a:t>) {* Q’ *} 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Idea:</a:t>
            </a:r>
          </a:p>
          <a:p>
            <a:pPr lvl="2"/>
            <a:r>
              <a:rPr lang="en-US" sz="2400" dirty="0"/>
              <a:t>Require Q ⇒ Q’ , but to interpret this as a pre-condition requires us to “detach” references to final values of variables that receive side effect of </a:t>
            </a:r>
            <a:r>
              <a:rPr lang="en-US" sz="2400" b="1" dirty="0">
                <a:solidFill>
                  <a:srgbClr val="3366FF"/>
                </a:solidFill>
              </a:rPr>
              <a:t>incr</a:t>
            </a:r>
            <a:r>
              <a:rPr lang="en-US" sz="2400" dirty="0"/>
              <a:t>.</a:t>
            </a:r>
          </a:p>
          <a:p>
            <a:pPr lvl="2"/>
            <a:r>
              <a:rPr lang="en-US" sz="2400" dirty="0"/>
              <a:t>We also need to include P, to make sure that </a:t>
            </a:r>
            <a:r>
              <a:rPr lang="en-US" sz="2400" b="1" dirty="0" err="1">
                <a:solidFill>
                  <a:srgbClr val="3366FF"/>
                </a:solidFill>
              </a:rPr>
              <a:t>incr</a:t>
            </a:r>
            <a:r>
              <a:rPr lang="en-US" sz="2400" dirty="0"/>
              <a:t> will end up in Q at all.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988C5-5AF1-E742-83EF-80DE93F38E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ED547-78FA-4DFA-A65A-89C01918700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2428194-E3B5-0045-A8B1-AE6D0F863FFA}"/>
              </a:ext>
            </a:extLst>
          </p:cNvPr>
          <p:cNvSpPr/>
          <p:nvPr/>
        </p:nvSpPr>
        <p:spPr>
          <a:xfrm>
            <a:off x="1216313" y="1906829"/>
            <a:ext cx="7145098" cy="488465"/>
          </a:xfrm>
          <a:prstGeom prst="roundRect">
            <a:avLst>
              <a:gd name="adj" fmla="val 33431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9359A1-47F9-7D46-8907-1646F16377F5}"/>
              </a:ext>
            </a:extLst>
          </p:cNvPr>
          <p:cNvSpPr txBox="1"/>
          <p:nvPr/>
        </p:nvSpPr>
        <p:spPr>
          <a:xfrm>
            <a:off x="1763666" y="1951006"/>
            <a:ext cx="597150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{* </a:t>
            </a:r>
            <a:r>
              <a:rPr lang="en-US" dirty="0">
                <a:solidFill>
                  <a:schemeClr val="tx1"/>
                </a:solidFill>
              </a:rPr>
              <a:t>@b</a:t>
            </a:r>
            <a:r>
              <a:rPr lang="en-US" dirty="0"/>
              <a:t>&gt;0 *}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/>
              <a:t>:=@r; </a:t>
            </a:r>
            <a:r>
              <a:rPr lang="en-US" b="1" dirty="0" err="1">
                <a:solidFill>
                  <a:srgbClr val="3333FF"/>
                </a:solidFill>
              </a:rPr>
              <a:t>incr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@</a:t>
            </a:r>
            <a:r>
              <a:rPr lang="en-US" dirty="0" err="1">
                <a:solidFill>
                  <a:srgbClr val="C00000"/>
                </a:solidFill>
              </a:rPr>
              <a:t>b</a:t>
            </a:r>
            <a:r>
              <a:rPr lang="en-US" dirty="0" err="1"/>
              <a:t>,</a:t>
            </a:r>
            <a:r>
              <a:rPr lang="en-US" dirty="0" err="1">
                <a:solidFill>
                  <a:srgbClr val="7030A0"/>
                </a:solidFill>
              </a:rPr>
              <a:t>@r</a:t>
            </a:r>
            <a:r>
              <a:rPr lang="en-US" dirty="0"/>
              <a:t>)   {* @</a:t>
            </a:r>
            <a:r>
              <a:rPr lang="en-US" dirty="0">
                <a:solidFill>
                  <a:srgbClr val="7030A0"/>
                </a:solidFill>
              </a:rPr>
              <a:t>r</a:t>
            </a:r>
            <a:r>
              <a:rPr lang="en-US" dirty="0"/>
              <a:t>&gt;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@b</a:t>
            </a:r>
            <a:r>
              <a:rPr lang="en-US" dirty="0"/>
              <a:t> *}</a:t>
            </a:r>
            <a:endParaRPr lang="nl-NL" dirty="0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382DE007-16B1-0B4C-A18E-9E2D07E605F0}"/>
              </a:ext>
            </a:extLst>
          </p:cNvPr>
          <p:cNvSpPr/>
          <p:nvPr/>
        </p:nvSpPr>
        <p:spPr>
          <a:xfrm rot="5400000">
            <a:off x="2251692" y="1951444"/>
            <a:ext cx="303732" cy="1279785"/>
          </a:xfrm>
          <a:prstGeom prst="rightBrac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8BB44D83-DEE9-E345-94A7-F9F3B0B32600}"/>
              </a:ext>
            </a:extLst>
          </p:cNvPr>
          <p:cNvSpPr/>
          <p:nvPr/>
        </p:nvSpPr>
        <p:spPr>
          <a:xfrm rot="5400000">
            <a:off x="6523798" y="1760735"/>
            <a:ext cx="271175" cy="1693765"/>
          </a:xfrm>
          <a:prstGeom prst="rightBrac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76EEB7-C9AD-6F41-8D71-34BE3137A86C}"/>
              </a:ext>
            </a:extLst>
          </p:cNvPr>
          <p:cNvSpPr txBox="1"/>
          <p:nvPr/>
        </p:nvSpPr>
        <p:spPr>
          <a:xfrm>
            <a:off x="2403558" y="2547694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48CA32-1D0F-FC41-AF70-7A0DDB7D64BE}"/>
              </a:ext>
            </a:extLst>
          </p:cNvPr>
          <p:cNvSpPr txBox="1"/>
          <p:nvPr/>
        </p:nvSpPr>
        <p:spPr>
          <a:xfrm>
            <a:off x="6659385" y="2567276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209141819"/>
      </p:ext>
    </p:extLst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5632</TotalTime>
  <Words>1182</Words>
  <Application>Microsoft Macintosh PowerPoint</Application>
  <PresentationFormat>On-screen Show (4:3)</PresentationFormat>
  <Paragraphs>194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Garamond</vt:lpstr>
      <vt:lpstr>Symbol</vt:lpstr>
      <vt:lpstr>Wingdings</vt:lpstr>
      <vt:lpstr>Edge</vt:lpstr>
      <vt:lpstr>Logic for Program Call chapter 7</vt:lpstr>
      <vt:lpstr>Dealing with program calls</vt:lpstr>
      <vt:lpstr>Program call in uPL</vt:lpstr>
      <vt:lpstr>Instantiating a specification</vt:lpstr>
      <vt:lpstr>Instantiating a specification</vt:lpstr>
      <vt:lpstr>Transforming the call first</vt:lpstr>
      <vt:lpstr>Handling the resulting transformation</vt:lpstr>
      <vt:lpstr>“Black box” reduction</vt:lpstr>
      <vt:lpstr>“Black box” reduction</vt:lpstr>
      <vt:lpstr>“Black box” reduction</vt:lpstr>
      <vt:lpstr>Back to the problem</vt:lpstr>
      <vt:lpstr>Black Box Rule</vt:lpstr>
      <vt:lpstr>Black Box Rule</vt:lpstr>
      <vt:lpstr>“Functional” box</vt:lpstr>
      <vt:lpstr>Recursion</vt:lpstr>
      <vt:lpstr>Example</vt:lpstr>
      <vt:lpstr>The induction case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underdark</dc:creator>
  <cp:lastModifiedBy>Wish</cp:lastModifiedBy>
  <cp:revision>354</cp:revision>
  <cp:lastPrinted>1601-01-01T00:00:00Z</cp:lastPrinted>
  <dcterms:created xsi:type="dcterms:W3CDTF">1601-01-01T00:00:00Z</dcterms:created>
  <dcterms:modified xsi:type="dcterms:W3CDTF">2019-04-14T19:33:54Z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