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43"/>
  </p:notesMasterIdLst>
  <p:sldIdLst>
    <p:sldId id="256" r:id="rId2"/>
    <p:sldId id="257" r:id="rId3"/>
    <p:sldId id="341" r:id="rId4"/>
    <p:sldId id="343" r:id="rId5"/>
    <p:sldId id="345" r:id="rId6"/>
    <p:sldId id="354" r:id="rId7"/>
    <p:sldId id="274" r:id="rId8"/>
    <p:sldId id="347" r:id="rId9"/>
    <p:sldId id="346" r:id="rId10"/>
    <p:sldId id="348" r:id="rId11"/>
    <p:sldId id="349" r:id="rId12"/>
    <p:sldId id="367" r:id="rId13"/>
    <p:sldId id="351" r:id="rId14"/>
    <p:sldId id="350" r:id="rId15"/>
    <p:sldId id="368" r:id="rId16"/>
    <p:sldId id="369" r:id="rId17"/>
    <p:sldId id="352" r:id="rId18"/>
    <p:sldId id="353" r:id="rId19"/>
    <p:sldId id="355" r:id="rId20"/>
    <p:sldId id="258" r:id="rId21"/>
    <p:sldId id="260" r:id="rId22"/>
    <p:sldId id="356" r:id="rId23"/>
    <p:sldId id="265" r:id="rId24"/>
    <p:sldId id="287" r:id="rId25"/>
    <p:sldId id="333" r:id="rId26"/>
    <p:sldId id="268" r:id="rId27"/>
    <p:sldId id="263" r:id="rId28"/>
    <p:sldId id="269" r:id="rId29"/>
    <p:sldId id="336" r:id="rId30"/>
    <p:sldId id="357" r:id="rId31"/>
    <p:sldId id="358" r:id="rId32"/>
    <p:sldId id="359" r:id="rId33"/>
    <p:sldId id="360" r:id="rId34"/>
    <p:sldId id="361" r:id="rId35"/>
    <p:sldId id="362" r:id="rId36"/>
    <p:sldId id="363" r:id="rId37"/>
    <p:sldId id="366" r:id="rId38"/>
    <p:sldId id="364" r:id="rId39"/>
    <p:sldId id="365" r:id="rId40"/>
    <p:sldId id="272" r:id="rId41"/>
    <p:sldId id="273" r:id="rId42"/>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48"/>
    <p:restoredTop sz="89189" autoAdjust="0"/>
  </p:normalViewPr>
  <p:slideViewPr>
    <p:cSldViewPr>
      <p:cViewPr>
        <p:scale>
          <a:sx n="140" d="100"/>
          <a:sy n="140" d="100"/>
        </p:scale>
        <p:origin x="504" y="-1160"/>
      </p:cViewPr>
      <p:guideLst>
        <p:guide orient="horz" pos="2160"/>
        <p:guide pos="2880"/>
      </p:guideLst>
    </p:cSldViewPr>
  </p:slideViewPr>
  <p:outlineViewPr>
    <p:cViewPr>
      <p:scale>
        <a:sx n="33" d="100"/>
        <a:sy n="33" d="100"/>
      </p:scale>
      <p:origin x="0" y="-2080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126C1C12-1EA7-49D2-8C87-25734BFC04BF}" type="datetimeFigureOut">
              <a:rPr lang="nl-NL"/>
              <a:pPr>
                <a:defRPr/>
              </a:pPr>
              <a:t>05-05-2025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29B03665-8E56-46E1-9317-848CC0028892}" type="slidenum">
              <a:rPr lang="en-US"/>
              <a:pPr>
                <a:defRPr/>
              </a:pPr>
              <a:t>‹#›</a:t>
            </a:fld>
            <a:endParaRPr lang="en-US"/>
          </a:p>
        </p:txBody>
      </p:sp>
    </p:spTree>
    <p:extLst>
      <p:ext uri="{BB962C8B-B14F-4D97-AF65-F5344CB8AC3E}">
        <p14:creationId xmlns:p14="http://schemas.microsoft.com/office/powerpoint/2010/main" val="14405476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1</a:t>
            </a:fld>
            <a:endParaRPr lang="en-US"/>
          </a:p>
        </p:txBody>
      </p:sp>
    </p:spTree>
    <p:extLst>
      <p:ext uri="{BB962C8B-B14F-4D97-AF65-F5344CB8AC3E}">
        <p14:creationId xmlns:p14="http://schemas.microsoft.com/office/powerpoint/2010/main" val="2422150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-&gt; Brace</a:t>
            </a:r>
            <a:br>
              <a:rPr lang="en-US" dirty="0"/>
            </a:br>
            <a:r>
              <a:rPr lang="en-US" dirty="0"/>
              <a:t>    -&gt; (S)S</a:t>
            </a:r>
            <a:br>
              <a:rPr lang="en-US" dirty="0"/>
            </a:br>
            <a:r>
              <a:rPr lang="en-US" dirty="0"/>
              <a:t>     -&gt; (Curly)S</a:t>
            </a:r>
            <a:br>
              <a:rPr lang="en-US" dirty="0"/>
            </a:br>
            <a:r>
              <a:rPr lang="en-US" baseline="0" dirty="0"/>
              <a:t>      -&gt; (Curly) </a:t>
            </a:r>
            <a:r>
              <a:rPr lang="en-US" sz="1200" dirty="0">
                <a:latin typeface="+mn-lt"/>
                <a:sym typeface="Symbol"/>
              </a:rPr>
              <a:t></a:t>
            </a:r>
            <a:br>
              <a:rPr lang="en-US" sz="1200" dirty="0">
                <a:latin typeface="+mn-lt"/>
                <a:sym typeface="Symbol"/>
              </a:rPr>
            </a:br>
            <a:r>
              <a:rPr lang="en-US" sz="1200" dirty="0">
                <a:latin typeface="+mn-lt"/>
                <a:sym typeface="Symbol"/>
              </a:rPr>
              <a:t>   -&gt; </a:t>
            </a:r>
            <a:endParaRPr lang="en-US" dirty="0"/>
          </a:p>
        </p:txBody>
      </p:sp>
      <p:sp>
        <p:nvSpPr>
          <p:cNvPr id="4" name="Slide Number Placeholder 3"/>
          <p:cNvSpPr>
            <a:spLocks noGrp="1"/>
          </p:cNvSpPr>
          <p:nvPr>
            <p:ph type="sldNum" sz="quarter" idx="10"/>
          </p:nvPr>
        </p:nvSpPr>
        <p:spPr/>
        <p:txBody>
          <a:bodyPr/>
          <a:lstStyle/>
          <a:p>
            <a:pPr>
              <a:defRPr/>
            </a:pPr>
            <a:fld id="{29B03665-8E56-46E1-9317-848CC0028892}" type="slidenum">
              <a:rPr lang="en-US" smtClean="0"/>
              <a:pPr>
                <a:defRPr/>
              </a:pPr>
              <a:t>24</a:t>
            </a:fld>
            <a:endParaRPr lang="en-US"/>
          </a:p>
        </p:txBody>
      </p:sp>
    </p:spTree>
    <p:extLst>
      <p:ext uri="{BB962C8B-B14F-4D97-AF65-F5344CB8AC3E}">
        <p14:creationId xmlns:p14="http://schemas.microsoft.com/office/powerpoint/2010/main" val="1982846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B03665-8E56-46E1-9317-848CC0028892}" type="slidenum">
              <a:rPr lang="en-US" smtClean="0"/>
              <a:pPr>
                <a:defRPr/>
              </a:pPr>
              <a:t>26</a:t>
            </a:fld>
            <a:endParaRPr lang="en-US"/>
          </a:p>
        </p:txBody>
      </p:sp>
    </p:spTree>
    <p:extLst>
      <p:ext uri="{BB962C8B-B14F-4D97-AF65-F5344CB8AC3E}">
        <p14:creationId xmlns:p14="http://schemas.microsoft.com/office/powerpoint/2010/main" val="10511698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29</a:t>
            </a:fld>
            <a:endParaRPr lang="en-US"/>
          </a:p>
        </p:txBody>
      </p:sp>
    </p:spTree>
    <p:extLst>
      <p:ext uri="{BB962C8B-B14F-4D97-AF65-F5344CB8AC3E}">
        <p14:creationId xmlns:p14="http://schemas.microsoft.com/office/powerpoint/2010/main" val="124683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31</a:t>
            </a:fld>
            <a:endParaRPr lang="en-US"/>
          </a:p>
        </p:txBody>
      </p:sp>
    </p:spTree>
    <p:extLst>
      <p:ext uri="{BB962C8B-B14F-4D97-AF65-F5344CB8AC3E}">
        <p14:creationId xmlns:p14="http://schemas.microsoft.com/office/powerpoint/2010/main" val="2161377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36</a:t>
            </a:fld>
            <a:endParaRPr lang="en-US"/>
          </a:p>
        </p:txBody>
      </p:sp>
    </p:spTree>
    <p:extLst>
      <p:ext uri="{BB962C8B-B14F-4D97-AF65-F5344CB8AC3E}">
        <p14:creationId xmlns:p14="http://schemas.microsoft.com/office/powerpoint/2010/main" val="4218446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28F312-446E-4461-9655-3E0F4025C751}" type="slidenum">
              <a:rPr lang="en-US" smtClean="0">
                <a:latin typeface="Arial" charset="0"/>
                <a:cs typeface="Arial" charset="0"/>
              </a:rPr>
              <a:pPr/>
              <a:t>6</a:t>
            </a:fld>
            <a:endParaRPr lang="en-US">
              <a:latin typeface="Arial" charset="0"/>
              <a:cs typeface="Arial" charset="0"/>
            </a:endParaRPr>
          </a:p>
        </p:txBody>
      </p:sp>
    </p:spTree>
    <p:extLst>
      <p:ext uri="{BB962C8B-B14F-4D97-AF65-F5344CB8AC3E}">
        <p14:creationId xmlns:p14="http://schemas.microsoft.com/office/powerpoint/2010/main" val="166762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12</a:t>
            </a:fld>
            <a:endParaRPr lang="en-US"/>
          </a:p>
        </p:txBody>
      </p:sp>
    </p:spTree>
    <p:extLst>
      <p:ext uri="{BB962C8B-B14F-4D97-AF65-F5344CB8AC3E}">
        <p14:creationId xmlns:p14="http://schemas.microsoft.com/office/powerpoint/2010/main" val="1257379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14</a:t>
            </a:fld>
            <a:endParaRPr lang="en-US"/>
          </a:p>
        </p:txBody>
      </p:sp>
    </p:spTree>
    <p:extLst>
      <p:ext uri="{BB962C8B-B14F-4D97-AF65-F5344CB8AC3E}">
        <p14:creationId xmlns:p14="http://schemas.microsoft.com/office/powerpoint/2010/main" val="4006197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15</a:t>
            </a:fld>
            <a:endParaRPr lang="en-US"/>
          </a:p>
        </p:txBody>
      </p:sp>
    </p:spTree>
    <p:extLst>
      <p:ext uri="{BB962C8B-B14F-4D97-AF65-F5344CB8AC3E}">
        <p14:creationId xmlns:p14="http://schemas.microsoft.com/office/powerpoint/2010/main" val="1997856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16</a:t>
            </a:fld>
            <a:endParaRPr lang="en-US"/>
          </a:p>
        </p:txBody>
      </p:sp>
    </p:spTree>
    <p:extLst>
      <p:ext uri="{BB962C8B-B14F-4D97-AF65-F5344CB8AC3E}">
        <p14:creationId xmlns:p14="http://schemas.microsoft.com/office/powerpoint/2010/main" val="2626006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18</a:t>
            </a:fld>
            <a:endParaRPr lang="en-US"/>
          </a:p>
        </p:txBody>
      </p:sp>
    </p:spTree>
    <p:extLst>
      <p:ext uri="{BB962C8B-B14F-4D97-AF65-F5344CB8AC3E}">
        <p14:creationId xmlns:p14="http://schemas.microsoft.com/office/powerpoint/2010/main" val="1298682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Important to note that S has implicitly THREE production rules, namely:</a:t>
            </a:r>
          </a:p>
          <a:p>
            <a:endParaRPr lang="en-US"/>
          </a:p>
          <a:p>
            <a:r>
              <a:rPr lang="en-US"/>
              <a:t>   S </a:t>
            </a:r>
            <a:r>
              <a:rPr lang="en-US">
                <a:sym typeface="Symbol" pitchFamily="18" charset="2"/>
              </a:rPr>
              <a:t> Brace</a:t>
            </a:r>
          </a:p>
          <a:p>
            <a:r>
              <a:rPr lang="en-US">
                <a:sym typeface="Symbol" pitchFamily="18" charset="2"/>
              </a:rPr>
              <a:t>   S   Curly</a:t>
            </a:r>
          </a:p>
          <a:p>
            <a:r>
              <a:rPr lang="en-US">
                <a:sym typeface="Symbol" pitchFamily="18" charset="2"/>
              </a:rPr>
              <a:t>   S  epsilon</a:t>
            </a:r>
            <a:endParaRPr lang="en-US"/>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A59CDC-0647-4723-8B3E-C577BF325F5A}" type="slidenum">
              <a:rPr lang="en-US" smtClean="0">
                <a:latin typeface="Arial" charset="0"/>
                <a:cs typeface="Arial" charset="0"/>
              </a:rPr>
              <a:pPr/>
              <a:t>20</a:t>
            </a:fld>
            <a:endParaRPr lang="en-US">
              <a:latin typeface="Arial" charset="0"/>
              <a:cs typeface="Arial" charset="0"/>
            </a:endParaRPr>
          </a:p>
        </p:txBody>
      </p:sp>
    </p:spTree>
    <p:extLst>
      <p:ext uri="{BB962C8B-B14F-4D97-AF65-F5344CB8AC3E}">
        <p14:creationId xmlns:p14="http://schemas.microsoft.com/office/powerpoint/2010/main" val="1084017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29B03665-8E56-46E1-9317-848CC0028892}" type="slidenum">
              <a:rPr lang="en-US" smtClean="0"/>
              <a:pPr>
                <a:defRPr/>
              </a:pPr>
              <a:t>23</a:t>
            </a:fld>
            <a:endParaRPr lang="en-US"/>
          </a:p>
        </p:txBody>
      </p:sp>
    </p:spTree>
    <p:extLst>
      <p:ext uri="{BB962C8B-B14F-4D97-AF65-F5344CB8AC3E}">
        <p14:creationId xmlns:p14="http://schemas.microsoft.com/office/powerpoint/2010/main" val="1886913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0174"/>
            <a:ext cx="7772400" cy="2357454"/>
          </a:xfrm>
          <a:noFill/>
          <a:ln w="12700">
            <a:solidFill>
              <a:schemeClr val="accent1"/>
            </a:solidFill>
          </a:ln>
        </p:spPr>
        <p:txBody>
          <a:bodyPr/>
          <a:lstStyle/>
          <a:p>
            <a:r>
              <a:rPr lang="en-US"/>
              <a:t>Click to edit Master title style</a:t>
            </a:r>
          </a:p>
        </p:txBody>
      </p:sp>
      <p:sp>
        <p:nvSpPr>
          <p:cNvPr id="3" name="Subtitle 2"/>
          <p:cNvSpPr>
            <a:spLocks noGrp="1"/>
          </p:cNvSpPr>
          <p:nvPr>
            <p:ph type="subTitle" idx="1"/>
          </p:nvPr>
        </p:nvSpPr>
        <p:spPr>
          <a:xfrm>
            <a:off x="1371600" y="4071942"/>
            <a:ext cx="6400800" cy="1785950"/>
          </a:xfrm>
        </p:spPr>
        <p:txBody>
          <a:bodyPr/>
          <a:lstStyle>
            <a:lvl1pPr marL="0" indent="0" algn="ctr">
              <a:buNone/>
              <a:defRPr i="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378A9024-D03A-42DF-A1F7-32E2DC4D0CED}" type="datetime1">
              <a:rPr lang="nl-NL"/>
              <a:pPr>
                <a:defRPr/>
              </a:pPr>
              <a:t>05-05-2025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619E38-266B-4919-B4F5-8AF1F9722E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C9A4F30-0214-48F7-9C6A-E3159EEBEF2D}" type="datetime1">
              <a:rPr lang="nl-NL"/>
              <a:pPr>
                <a:defRPr/>
              </a:pPr>
              <a:t>05-05-2025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AF95B4-A2AD-4715-BEE1-78B9B844081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E6CFBFA-7279-4E0D-BD4F-85FD67B7E9A5}" type="datetime1">
              <a:rPr lang="nl-NL"/>
              <a:pPr>
                <a:defRPr/>
              </a:pPr>
              <a:t>05-05-2025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7D0F2F-B5B9-44B5-AFFD-AFDC34EAC8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12700">
            <a:solidFill>
              <a:schemeClr val="accent1"/>
            </a:solidFill>
          </a:ln>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45C0C7F-1CEB-4CE9-AEB1-5D3DB5DBC3B3}" type="datetime1">
              <a:rPr lang="nl-NL"/>
              <a:pPr>
                <a:defRPr/>
              </a:pPr>
              <a:t>05-05-2025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C2DAE6-0577-446F-B195-407D339173F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71F36E5-F380-4A30-A41C-E0F42004B71E}" type="datetime1">
              <a:rPr lang="nl-NL"/>
              <a:pPr>
                <a:defRPr/>
              </a:pPr>
              <a:t>05-05-2025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E776D8-1FB1-4D6B-98CE-02C0ABB96B0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BDEDB80-68D5-4B2C-AA15-A5855D5C1C29}" type="datetime1">
              <a:rPr lang="nl-NL"/>
              <a:pPr>
                <a:defRPr/>
              </a:pPr>
              <a:t>05-05-2025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50F3F7-B14E-49BE-8576-2D24EF8BD17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6B91EA3-EC38-4B79-A212-A7EE5CC470E0}" type="datetime1">
              <a:rPr lang="nl-NL"/>
              <a:pPr>
                <a:defRPr/>
              </a:pPr>
              <a:t>05-05-2025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056E55C-2BD4-4E32-AD81-B83355D1706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31200CD-2EC4-4140-BDE0-65412C0D46A8}" type="datetime1">
              <a:rPr lang="nl-NL"/>
              <a:pPr>
                <a:defRPr/>
              </a:pPr>
              <a:t>05-05-2025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52F12A0-083A-4F03-96AC-2729DEE2BA3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F76E031-5721-4E6F-885A-6893560F903C}" type="datetime1">
              <a:rPr lang="nl-NL"/>
              <a:pPr>
                <a:defRPr/>
              </a:pPr>
              <a:t>05-05-2025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8EA7BCF-9A07-43F4-9BA9-74F6E8AD736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C2A5694-4CCB-45DD-B013-F3CAC0165A02}" type="datetime1">
              <a:rPr lang="nl-NL"/>
              <a:pPr>
                <a:defRPr/>
              </a:pPr>
              <a:t>05-05-2025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5DCC806-B78B-4E77-8B60-F40CE21F377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E21EB85-0939-4BE5-9F95-32C6F7D886D3}" type="datetime1">
              <a:rPr lang="nl-NL"/>
              <a:pPr>
                <a:defRPr/>
              </a:pPr>
              <a:t>05-05-2025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FF93BED-39D9-4AE2-908B-056D0213086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2881A38-627D-47C0-9109-DF2B9E6CDE89}" type="datetime1">
              <a:rPr lang="nl-NL"/>
              <a:pPr>
                <a:defRPr/>
              </a:pPr>
              <a:t>05-05-2025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721628F-7627-4CBE-B9B1-B2BFC768894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500188"/>
            <a:ext cx="7772400" cy="2357437"/>
          </a:xfrm>
        </p:spPr>
        <p:txBody>
          <a:bodyPr/>
          <a:lstStyle/>
          <a:p>
            <a:pPr eaLnBrk="1" hangingPunct="1"/>
            <a:r>
              <a:rPr lang="en-US" dirty="0"/>
              <a:t>Automated Testing, and Generating Complex Input</a:t>
            </a:r>
            <a:br>
              <a:rPr lang="en-US" dirty="0"/>
            </a:br>
            <a:r>
              <a:rPr lang="en-US" sz="3600" i="1" dirty="0"/>
              <a:t>(and other applications)</a:t>
            </a:r>
          </a:p>
        </p:txBody>
      </p:sp>
      <p:sp>
        <p:nvSpPr>
          <p:cNvPr id="3" name="Subtitle 2"/>
          <p:cNvSpPr>
            <a:spLocks noGrp="1"/>
          </p:cNvSpPr>
          <p:nvPr>
            <p:ph type="subTitle" idx="1"/>
          </p:nvPr>
        </p:nvSpPr>
        <p:spPr>
          <a:xfrm>
            <a:off x="1371600" y="4071938"/>
            <a:ext cx="6400800" cy="1785937"/>
          </a:xfrm>
        </p:spPr>
        <p:txBody>
          <a:bodyPr rtlCol="0">
            <a:normAutofit fontScale="92500"/>
          </a:bodyPr>
          <a:lstStyle/>
          <a:p>
            <a:pPr eaLnBrk="1" fontAlgn="auto" hangingPunct="1">
              <a:spcAft>
                <a:spcPts val="0"/>
              </a:spcAft>
              <a:buFont typeface="Arial" pitchFamily="34" charset="0"/>
              <a:buNone/>
              <a:defRPr/>
            </a:pPr>
            <a:r>
              <a:rPr lang="en-US" dirty="0"/>
              <a:t>Course Software Testing &amp; Verification</a:t>
            </a:r>
          </a:p>
          <a:p>
            <a:pPr eaLnBrk="1" fontAlgn="auto" hangingPunct="1">
              <a:spcAft>
                <a:spcPts val="0"/>
              </a:spcAft>
              <a:buFont typeface="Arial" pitchFamily="34" charset="0"/>
              <a:buNone/>
              <a:defRPr/>
            </a:pPr>
            <a:r>
              <a:rPr lang="en-US" dirty="0"/>
              <a:t>2022/23</a:t>
            </a:r>
          </a:p>
          <a:p>
            <a:pPr eaLnBrk="1" fontAlgn="auto" hangingPunct="1">
              <a:spcAft>
                <a:spcPts val="0"/>
              </a:spcAft>
              <a:defRPr/>
            </a:pPr>
            <a:r>
              <a:rPr lang="en-US" dirty="0" err="1"/>
              <a:t>Wishnu</a:t>
            </a:r>
            <a:r>
              <a:rPr lang="en-US" dirty="0"/>
              <a:t> </a:t>
            </a:r>
            <a:r>
              <a:rPr lang="en-US" dirty="0" err="1"/>
              <a:t>Prasetya</a:t>
            </a:r>
            <a:r>
              <a:rPr lang="en-US" dirty="0"/>
              <a:t> &amp; Gabriele Keller</a:t>
            </a:r>
          </a:p>
          <a:p>
            <a:pPr eaLnBrk="1" fontAlgn="auto" hangingPunct="1">
              <a:spcAft>
                <a:spcPts val="0"/>
              </a:spcAft>
              <a:buFont typeface="Arial" pitchFamily="34" charset="0"/>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F4DF9-22DE-2D41-A573-E4A6718EE3DA}"/>
              </a:ext>
            </a:extLst>
          </p:cNvPr>
          <p:cNvSpPr>
            <a:spLocks noGrp="1"/>
          </p:cNvSpPr>
          <p:nvPr>
            <p:ph type="title"/>
          </p:nvPr>
        </p:nvSpPr>
        <p:spPr/>
        <p:txBody>
          <a:bodyPr/>
          <a:lstStyle/>
          <a:p>
            <a:r>
              <a:rPr lang="en-US" dirty="0"/>
              <a:t>Converting </a:t>
            </a:r>
            <a:r>
              <a:rPr lang="en-US" dirty="0" err="1"/>
              <a:t>Rexpr</a:t>
            </a:r>
            <a:r>
              <a:rPr lang="en-US" dirty="0"/>
              <a:t> to FSM</a:t>
            </a:r>
          </a:p>
        </p:txBody>
      </p:sp>
      <p:sp>
        <p:nvSpPr>
          <p:cNvPr id="4" name="Slide Number Placeholder 3">
            <a:extLst>
              <a:ext uri="{FF2B5EF4-FFF2-40B4-BE49-F238E27FC236}">
                <a16:creationId xmlns:a16="http://schemas.microsoft.com/office/drawing/2014/main" id="{16AE4ED1-AD3C-CA4A-A240-BD6494EA2557}"/>
              </a:ext>
            </a:extLst>
          </p:cNvPr>
          <p:cNvSpPr>
            <a:spLocks noGrp="1"/>
          </p:cNvSpPr>
          <p:nvPr>
            <p:ph type="sldNum" sz="quarter" idx="12"/>
          </p:nvPr>
        </p:nvSpPr>
        <p:spPr>
          <a:xfrm>
            <a:off x="6849612" y="6312832"/>
            <a:ext cx="2133600" cy="365125"/>
          </a:xfrm>
        </p:spPr>
        <p:txBody>
          <a:bodyPr/>
          <a:lstStyle/>
          <a:p>
            <a:pPr>
              <a:defRPr/>
            </a:pPr>
            <a:fld id="{A3C2DAE6-0577-446F-B195-407D339173F4}" type="slidenum">
              <a:rPr lang="en-US" smtClean="0"/>
              <a:pPr>
                <a:defRPr/>
              </a:pPr>
              <a:t>10</a:t>
            </a:fld>
            <a:endParaRPr lang="en-US"/>
          </a:p>
        </p:txBody>
      </p:sp>
      <p:sp>
        <p:nvSpPr>
          <p:cNvPr id="8" name="TextBox 7">
            <a:extLst>
              <a:ext uri="{FF2B5EF4-FFF2-40B4-BE49-F238E27FC236}">
                <a16:creationId xmlns:a16="http://schemas.microsoft.com/office/drawing/2014/main" id="{EE23BF98-8351-2244-B4B0-738D7EDB6789}"/>
              </a:ext>
            </a:extLst>
          </p:cNvPr>
          <p:cNvSpPr txBox="1"/>
          <p:nvPr/>
        </p:nvSpPr>
        <p:spPr>
          <a:xfrm>
            <a:off x="1492671" y="2994243"/>
            <a:ext cx="902811" cy="461665"/>
          </a:xfrm>
          <a:prstGeom prst="rect">
            <a:avLst/>
          </a:prstGeom>
          <a:noFill/>
        </p:spPr>
        <p:txBody>
          <a:bodyPr wrap="none" rtlCol="0">
            <a:spAutoFit/>
          </a:bodyPr>
          <a:lstStyle/>
          <a:p>
            <a:r>
              <a:rPr lang="en-US" sz="2400" dirty="0"/>
              <a:t>M(a):</a:t>
            </a:r>
          </a:p>
        </p:txBody>
      </p:sp>
      <p:sp>
        <p:nvSpPr>
          <p:cNvPr id="9" name="Oval 8">
            <a:extLst>
              <a:ext uri="{FF2B5EF4-FFF2-40B4-BE49-F238E27FC236}">
                <a16:creationId xmlns:a16="http://schemas.microsoft.com/office/drawing/2014/main" id="{15D65E72-AB4E-984B-AE60-ACD51AFE2441}"/>
              </a:ext>
            </a:extLst>
          </p:cNvPr>
          <p:cNvSpPr/>
          <p:nvPr/>
        </p:nvSpPr>
        <p:spPr>
          <a:xfrm>
            <a:off x="3333512" y="3117065"/>
            <a:ext cx="216024" cy="216024"/>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cxnSp>
        <p:nvCxnSpPr>
          <p:cNvPr id="10" name="Straight Arrow Connector 9">
            <a:extLst>
              <a:ext uri="{FF2B5EF4-FFF2-40B4-BE49-F238E27FC236}">
                <a16:creationId xmlns:a16="http://schemas.microsoft.com/office/drawing/2014/main" id="{58AB964D-FDF9-384D-A387-FEAB37E1890E}"/>
              </a:ext>
            </a:extLst>
          </p:cNvPr>
          <p:cNvCxnSpPr>
            <a:cxnSpLocks/>
            <a:stCxn id="13" idx="6"/>
            <a:endCxn id="9" idx="2"/>
          </p:cNvCxnSpPr>
          <p:nvPr/>
        </p:nvCxnSpPr>
        <p:spPr>
          <a:xfrm>
            <a:off x="2827530" y="3225077"/>
            <a:ext cx="5059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1009DC32-74B3-5C4C-B3A8-91738DCA0A27}"/>
              </a:ext>
            </a:extLst>
          </p:cNvPr>
          <p:cNvSpPr/>
          <p:nvPr/>
        </p:nvSpPr>
        <p:spPr>
          <a:xfrm>
            <a:off x="2611506" y="3117065"/>
            <a:ext cx="216024" cy="216024"/>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5B81AC30-A051-B845-B95D-E9799B757D9A}"/>
              </a:ext>
            </a:extLst>
          </p:cNvPr>
          <p:cNvCxnSpPr>
            <a:cxnSpLocks/>
            <a:endCxn id="13" idx="2"/>
          </p:cNvCxnSpPr>
          <p:nvPr/>
        </p:nvCxnSpPr>
        <p:spPr>
          <a:xfrm>
            <a:off x="2321548" y="3225077"/>
            <a:ext cx="28995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01C11287-28CB-8349-90C7-41267CCD2638}"/>
              </a:ext>
            </a:extLst>
          </p:cNvPr>
          <p:cNvSpPr txBox="1"/>
          <p:nvPr/>
        </p:nvSpPr>
        <p:spPr>
          <a:xfrm>
            <a:off x="2901464" y="2855871"/>
            <a:ext cx="356188" cy="461665"/>
          </a:xfrm>
          <a:prstGeom prst="rect">
            <a:avLst/>
          </a:prstGeom>
          <a:noFill/>
        </p:spPr>
        <p:txBody>
          <a:bodyPr wrap="none" rtlCol="0">
            <a:spAutoFit/>
          </a:bodyPr>
          <a:lstStyle/>
          <a:p>
            <a:r>
              <a:rPr lang="en-US" sz="2400" dirty="0"/>
              <a:t>a</a:t>
            </a:r>
          </a:p>
        </p:txBody>
      </p:sp>
      <p:sp>
        <p:nvSpPr>
          <p:cNvPr id="27" name="TextBox 26">
            <a:extLst>
              <a:ext uri="{FF2B5EF4-FFF2-40B4-BE49-F238E27FC236}">
                <a16:creationId xmlns:a16="http://schemas.microsoft.com/office/drawing/2014/main" id="{02B21E86-B412-A94F-AF11-4D33F8E64A93}"/>
              </a:ext>
            </a:extLst>
          </p:cNvPr>
          <p:cNvSpPr txBox="1"/>
          <p:nvPr/>
        </p:nvSpPr>
        <p:spPr>
          <a:xfrm>
            <a:off x="1492671" y="4634127"/>
            <a:ext cx="1237839" cy="461665"/>
          </a:xfrm>
          <a:prstGeom prst="rect">
            <a:avLst/>
          </a:prstGeom>
          <a:noFill/>
        </p:spPr>
        <p:txBody>
          <a:bodyPr wrap="none" rtlCol="0">
            <a:spAutoFit/>
          </a:bodyPr>
          <a:lstStyle/>
          <a:p>
            <a:r>
              <a:rPr lang="en-US" sz="2400" dirty="0"/>
              <a:t>M(</a:t>
            </a:r>
            <a:r>
              <a:rPr lang="en-US" sz="2400" i="1" dirty="0"/>
              <a:t>e</a:t>
            </a:r>
            <a:r>
              <a:rPr lang="en-US" sz="2400" dirty="0"/>
              <a:t> | </a:t>
            </a:r>
            <a:r>
              <a:rPr lang="en-US" sz="2400" i="1" dirty="0"/>
              <a:t>f</a:t>
            </a:r>
            <a:r>
              <a:rPr lang="en-US" sz="2400" dirty="0"/>
              <a:t>):</a:t>
            </a:r>
          </a:p>
        </p:txBody>
      </p:sp>
      <p:sp>
        <p:nvSpPr>
          <p:cNvPr id="14" name="Oval 13">
            <a:extLst>
              <a:ext uri="{FF2B5EF4-FFF2-40B4-BE49-F238E27FC236}">
                <a16:creationId xmlns:a16="http://schemas.microsoft.com/office/drawing/2014/main" id="{75C4F5FF-D722-464E-9427-9782466C941E}"/>
              </a:ext>
            </a:extLst>
          </p:cNvPr>
          <p:cNvSpPr/>
          <p:nvPr/>
        </p:nvSpPr>
        <p:spPr>
          <a:xfrm>
            <a:off x="3333382" y="4756947"/>
            <a:ext cx="216024" cy="216024"/>
          </a:xfrm>
          <a:prstGeom prst="ellipse">
            <a:avLst/>
          </a:prstGeom>
          <a:solidFill>
            <a:schemeClr val="accent1">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4098ABB0-820D-D24D-A5D9-4450812EB611}"/>
              </a:ext>
            </a:extLst>
          </p:cNvPr>
          <p:cNvSpPr/>
          <p:nvPr/>
        </p:nvSpPr>
        <p:spPr>
          <a:xfrm>
            <a:off x="4047923" y="4247990"/>
            <a:ext cx="216024" cy="216024"/>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4CFCFFAD-03C2-6141-9A55-EA325D8B34FE}"/>
              </a:ext>
            </a:extLst>
          </p:cNvPr>
          <p:cNvSpPr/>
          <p:nvPr/>
        </p:nvSpPr>
        <p:spPr>
          <a:xfrm>
            <a:off x="4847814" y="4249332"/>
            <a:ext cx="216024" cy="216024"/>
          </a:xfrm>
          <a:prstGeom prst="ellipse">
            <a:avLst/>
          </a:prstGeom>
          <a:solidFill>
            <a:srgbClr val="FFC000"/>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 name="Freeform 2">
            <a:extLst>
              <a:ext uri="{FF2B5EF4-FFF2-40B4-BE49-F238E27FC236}">
                <a16:creationId xmlns:a16="http://schemas.microsoft.com/office/drawing/2014/main" id="{F43C83C9-355D-EC4F-BCEB-C33D71901D7F}"/>
              </a:ext>
            </a:extLst>
          </p:cNvPr>
          <p:cNvSpPr/>
          <p:nvPr/>
        </p:nvSpPr>
        <p:spPr>
          <a:xfrm>
            <a:off x="3879483" y="3868098"/>
            <a:ext cx="1372178" cy="888848"/>
          </a:xfrm>
          <a:custGeom>
            <a:avLst/>
            <a:gdLst>
              <a:gd name="connsiteX0" fmla="*/ 40919 w 1372178"/>
              <a:gd name="connsiteY0" fmla="*/ 457200 h 833718"/>
              <a:gd name="connsiteX1" fmla="*/ 108155 w 1372178"/>
              <a:gd name="connsiteY1" fmla="*/ 389965 h 833718"/>
              <a:gd name="connsiteX2" fmla="*/ 202284 w 1372178"/>
              <a:gd name="connsiteY2" fmla="*/ 268942 h 833718"/>
              <a:gd name="connsiteX3" fmla="*/ 229178 w 1372178"/>
              <a:gd name="connsiteY3" fmla="*/ 228600 h 833718"/>
              <a:gd name="connsiteX4" fmla="*/ 269519 w 1372178"/>
              <a:gd name="connsiteY4" fmla="*/ 188259 h 833718"/>
              <a:gd name="connsiteX5" fmla="*/ 336755 w 1372178"/>
              <a:gd name="connsiteY5" fmla="*/ 107577 h 833718"/>
              <a:gd name="connsiteX6" fmla="*/ 430884 w 1372178"/>
              <a:gd name="connsiteY6" fmla="*/ 53789 h 833718"/>
              <a:gd name="connsiteX7" fmla="*/ 511567 w 1372178"/>
              <a:gd name="connsiteY7" fmla="*/ 26894 h 833718"/>
              <a:gd name="connsiteX8" fmla="*/ 605696 w 1372178"/>
              <a:gd name="connsiteY8" fmla="*/ 0 h 833718"/>
              <a:gd name="connsiteX9" fmla="*/ 753614 w 1372178"/>
              <a:gd name="connsiteY9" fmla="*/ 26894 h 833718"/>
              <a:gd name="connsiteX10" fmla="*/ 874637 w 1372178"/>
              <a:gd name="connsiteY10" fmla="*/ 80683 h 833718"/>
              <a:gd name="connsiteX11" fmla="*/ 928425 w 1372178"/>
              <a:gd name="connsiteY11" fmla="*/ 94130 h 833718"/>
              <a:gd name="connsiteX12" fmla="*/ 968767 w 1372178"/>
              <a:gd name="connsiteY12" fmla="*/ 121024 h 833718"/>
              <a:gd name="connsiteX13" fmla="*/ 1049449 w 1372178"/>
              <a:gd name="connsiteY13" fmla="*/ 147918 h 833718"/>
              <a:gd name="connsiteX14" fmla="*/ 1089790 w 1372178"/>
              <a:gd name="connsiteY14" fmla="*/ 174812 h 833718"/>
              <a:gd name="connsiteX15" fmla="*/ 1130131 w 1372178"/>
              <a:gd name="connsiteY15" fmla="*/ 188259 h 833718"/>
              <a:gd name="connsiteX16" fmla="*/ 1224261 w 1372178"/>
              <a:gd name="connsiteY16" fmla="*/ 268942 h 833718"/>
              <a:gd name="connsiteX17" fmla="*/ 1278049 w 1372178"/>
              <a:gd name="connsiteY17" fmla="*/ 349624 h 833718"/>
              <a:gd name="connsiteX18" fmla="*/ 1304943 w 1372178"/>
              <a:gd name="connsiteY18" fmla="*/ 430306 h 833718"/>
              <a:gd name="connsiteX19" fmla="*/ 1318390 w 1372178"/>
              <a:gd name="connsiteY19" fmla="*/ 470647 h 833718"/>
              <a:gd name="connsiteX20" fmla="*/ 1372178 w 1372178"/>
              <a:gd name="connsiteY20" fmla="*/ 551330 h 833718"/>
              <a:gd name="connsiteX21" fmla="*/ 1278049 w 1372178"/>
              <a:gd name="connsiteY21" fmla="*/ 672353 h 833718"/>
              <a:gd name="connsiteX22" fmla="*/ 1197367 w 1372178"/>
              <a:gd name="connsiteY22" fmla="*/ 739589 h 833718"/>
              <a:gd name="connsiteX23" fmla="*/ 1143578 w 1372178"/>
              <a:gd name="connsiteY23" fmla="*/ 753036 h 833718"/>
              <a:gd name="connsiteX24" fmla="*/ 1103237 w 1372178"/>
              <a:gd name="connsiteY24" fmla="*/ 766483 h 833718"/>
              <a:gd name="connsiteX25" fmla="*/ 834296 w 1372178"/>
              <a:gd name="connsiteY25" fmla="*/ 806824 h 833718"/>
              <a:gd name="connsiteX26" fmla="*/ 767061 w 1372178"/>
              <a:gd name="connsiteY26" fmla="*/ 793377 h 833718"/>
              <a:gd name="connsiteX27" fmla="*/ 471225 w 1372178"/>
              <a:gd name="connsiteY27" fmla="*/ 820271 h 833718"/>
              <a:gd name="connsiteX28" fmla="*/ 417437 w 1372178"/>
              <a:gd name="connsiteY28" fmla="*/ 833718 h 833718"/>
              <a:gd name="connsiteX29" fmla="*/ 242625 w 1372178"/>
              <a:gd name="connsiteY29" fmla="*/ 806824 h 833718"/>
              <a:gd name="connsiteX30" fmla="*/ 121602 w 1372178"/>
              <a:gd name="connsiteY30" fmla="*/ 793377 h 833718"/>
              <a:gd name="connsiteX31" fmla="*/ 81261 w 1372178"/>
              <a:gd name="connsiteY31" fmla="*/ 712694 h 833718"/>
              <a:gd name="connsiteX32" fmla="*/ 54367 w 1372178"/>
              <a:gd name="connsiteY32" fmla="*/ 672353 h 833718"/>
              <a:gd name="connsiteX33" fmla="*/ 27472 w 1372178"/>
              <a:gd name="connsiteY33" fmla="*/ 578224 h 833718"/>
              <a:gd name="connsiteX34" fmla="*/ 14025 w 1372178"/>
              <a:gd name="connsiteY34" fmla="*/ 524436 h 83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72178" h="833718">
                <a:moveTo>
                  <a:pt x="40919" y="457200"/>
                </a:moveTo>
                <a:cubicBezTo>
                  <a:pt x="63331" y="434788"/>
                  <a:pt x="87528" y="414030"/>
                  <a:pt x="108155" y="389965"/>
                </a:cubicBezTo>
                <a:cubicBezTo>
                  <a:pt x="141415" y="351162"/>
                  <a:pt x="173936" y="311465"/>
                  <a:pt x="202284" y="268942"/>
                </a:cubicBezTo>
                <a:cubicBezTo>
                  <a:pt x="211249" y="255495"/>
                  <a:pt x="218832" y="241016"/>
                  <a:pt x="229178" y="228600"/>
                </a:cubicBezTo>
                <a:cubicBezTo>
                  <a:pt x="241352" y="213991"/>
                  <a:pt x="257345" y="202868"/>
                  <a:pt x="269519" y="188259"/>
                </a:cubicBezTo>
                <a:cubicBezTo>
                  <a:pt x="317598" y="130566"/>
                  <a:pt x="272473" y="161146"/>
                  <a:pt x="336755" y="107577"/>
                </a:cubicBezTo>
                <a:cubicBezTo>
                  <a:pt x="359148" y="88916"/>
                  <a:pt x="405591" y="63906"/>
                  <a:pt x="430884" y="53789"/>
                </a:cubicBezTo>
                <a:cubicBezTo>
                  <a:pt x="457206" y="43260"/>
                  <a:pt x="484673" y="35859"/>
                  <a:pt x="511567" y="26894"/>
                </a:cubicBezTo>
                <a:cubicBezTo>
                  <a:pt x="569437" y="7604"/>
                  <a:pt x="538162" y="16884"/>
                  <a:pt x="605696" y="0"/>
                </a:cubicBezTo>
                <a:cubicBezTo>
                  <a:pt x="654687" y="6999"/>
                  <a:pt x="706065" y="11044"/>
                  <a:pt x="753614" y="26894"/>
                </a:cubicBezTo>
                <a:cubicBezTo>
                  <a:pt x="974407" y="100493"/>
                  <a:pt x="687193" y="10392"/>
                  <a:pt x="874637" y="80683"/>
                </a:cubicBezTo>
                <a:cubicBezTo>
                  <a:pt x="891941" y="87172"/>
                  <a:pt x="910496" y="89648"/>
                  <a:pt x="928425" y="94130"/>
                </a:cubicBezTo>
                <a:cubicBezTo>
                  <a:pt x="941872" y="103095"/>
                  <a:pt x="953998" y="114460"/>
                  <a:pt x="968767" y="121024"/>
                </a:cubicBezTo>
                <a:cubicBezTo>
                  <a:pt x="994672" y="132537"/>
                  <a:pt x="1025861" y="132193"/>
                  <a:pt x="1049449" y="147918"/>
                </a:cubicBezTo>
                <a:cubicBezTo>
                  <a:pt x="1062896" y="156883"/>
                  <a:pt x="1075335" y="167584"/>
                  <a:pt x="1089790" y="174812"/>
                </a:cubicBezTo>
                <a:cubicBezTo>
                  <a:pt x="1102468" y="181151"/>
                  <a:pt x="1117453" y="181920"/>
                  <a:pt x="1130131" y="188259"/>
                </a:cubicBezTo>
                <a:cubicBezTo>
                  <a:pt x="1160547" y="203467"/>
                  <a:pt x="1207718" y="244128"/>
                  <a:pt x="1224261" y="268942"/>
                </a:cubicBezTo>
                <a:cubicBezTo>
                  <a:pt x="1242190" y="295836"/>
                  <a:pt x="1267828" y="318960"/>
                  <a:pt x="1278049" y="349624"/>
                </a:cubicBezTo>
                <a:lnTo>
                  <a:pt x="1304943" y="430306"/>
                </a:lnTo>
                <a:cubicBezTo>
                  <a:pt x="1309425" y="443753"/>
                  <a:pt x="1310528" y="458853"/>
                  <a:pt x="1318390" y="470647"/>
                </a:cubicBezTo>
                <a:lnTo>
                  <a:pt x="1372178" y="551330"/>
                </a:lnTo>
                <a:cubicBezTo>
                  <a:pt x="1346517" y="679634"/>
                  <a:pt x="1386056" y="564346"/>
                  <a:pt x="1278049" y="672353"/>
                </a:cubicBezTo>
                <a:cubicBezTo>
                  <a:pt x="1253819" y="696583"/>
                  <a:pt x="1230127" y="725549"/>
                  <a:pt x="1197367" y="739589"/>
                </a:cubicBezTo>
                <a:cubicBezTo>
                  <a:pt x="1180380" y="746869"/>
                  <a:pt x="1161348" y="747959"/>
                  <a:pt x="1143578" y="753036"/>
                </a:cubicBezTo>
                <a:cubicBezTo>
                  <a:pt x="1129949" y="756930"/>
                  <a:pt x="1117048" y="763296"/>
                  <a:pt x="1103237" y="766483"/>
                </a:cubicBezTo>
                <a:cubicBezTo>
                  <a:pt x="966628" y="798008"/>
                  <a:pt x="972828" y="792971"/>
                  <a:pt x="834296" y="806824"/>
                </a:cubicBezTo>
                <a:cubicBezTo>
                  <a:pt x="811884" y="802342"/>
                  <a:pt x="789917" y="793377"/>
                  <a:pt x="767061" y="793377"/>
                </a:cubicBezTo>
                <a:cubicBezTo>
                  <a:pt x="732685" y="793377"/>
                  <a:pt x="515952" y="815798"/>
                  <a:pt x="471225" y="820271"/>
                </a:cubicBezTo>
                <a:cubicBezTo>
                  <a:pt x="453296" y="824753"/>
                  <a:pt x="435918" y="833718"/>
                  <a:pt x="417437" y="833718"/>
                </a:cubicBezTo>
                <a:cubicBezTo>
                  <a:pt x="393557" y="833718"/>
                  <a:pt x="270922" y="810597"/>
                  <a:pt x="242625" y="806824"/>
                </a:cubicBezTo>
                <a:cubicBezTo>
                  <a:pt x="202392" y="801460"/>
                  <a:pt x="161943" y="797859"/>
                  <a:pt x="121602" y="793377"/>
                </a:cubicBezTo>
                <a:cubicBezTo>
                  <a:pt x="44529" y="677767"/>
                  <a:pt x="136934" y="824041"/>
                  <a:pt x="81261" y="712694"/>
                </a:cubicBezTo>
                <a:cubicBezTo>
                  <a:pt x="74034" y="698239"/>
                  <a:pt x="61595" y="686808"/>
                  <a:pt x="54367" y="672353"/>
                </a:cubicBezTo>
                <a:cubicBezTo>
                  <a:pt x="28192" y="620005"/>
                  <a:pt x="53330" y="638559"/>
                  <a:pt x="27472" y="578224"/>
                </a:cubicBezTo>
                <a:cubicBezTo>
                  <a:pt x="4664" y="525006"/>
                  <a:pt x="-13832" y="552293"/>
                  <a:pt x="14025" y="524436"/>
                </a:cubicBezTo>
              </a:path>
            </a:pathLst>
          </a:cu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3510460-FF7E-F947-ADD8-3938BC8BEB1F}"/>
              </a:ext>
            </a:extLst>
          </p:cNvPr>
          <p:cNvSpPr txBox="1"/>
          <p:nvPr/>
        </p:nvSpPr>
        <p:spPr>
          <a:xfrm>
            <a:off x="4852623" y="3659440"/>
            <a:ext cx="2808312" cy="646331"/>
          </a:xfrm>
          <a:prstGeom prst="rect">
            <a:avLst/>
          </a:prstGeom>
          <a:noFill/>
        </p:spPr>
        <p:txBody>
          <a:bodyPr wrap="square" rtlCol="0">
            <a:spAutoFit/>
          </a:bodyPr>
          <a:lstStyle/>
          <a:p>
            <a:pPr algn="ctr"/>
            <a:r>
              <a:rPr lang="en-US" dirty="0"/>
              <a:t>M(e):, suppose starting at s</a:t>
            </a:r>
            <a:r>
              <a:rPr lang="en-US" baseline="-25000" dirty="0"/>
              <a:t>e</a:t>
            </a:r>
            <a:r>
              <a:rPr lang="en-US" dirty="0"/>
              <a:t> and ends at </a:t>
            </a:r>
            <a:r>
              <a:rPr lang="en-US" dirty="0" err="1"/>
              <a:t>f</a:t>
            </a:r>
            <a:r>
              <a:rPr lang="en-US" baseline="-25000" dirty="0" err="1"/>
              <a:t>e</a:t>
            </a:r>
            <a:r>
              <a:rPr lang="en-US" dirty="0"/>
              <a:t>.</a:t>
            </a:r>
          </a:p>
        </p:txBody>
      </p:sp>
      <p:sp>
        <p:nvSpPr>
          <p:cNvPr id="22" name="Oval 21">
            <a:extLst>
              <a:ext uri="{FF2B5EF4-FFF2-40B4-BE49-F238E27FC236}">
                <a16:creationId xmlns:a16="http://schemas.microsoft.com/office/drawing/2014/main" id="{A0C66E9D-1BA2-0843-A1E7-260351CCAED1}"/>
              </a:ext>
            </a:extLst>
          </p:cNvPr>
          <p:cNvSpPr/>
          <p:nvPr/>
        </p:nvSpPr>
        <p:spPr>
          <a:xfrm>
            <a:off x="5573987" y="4788583"/>
            <a:ext cx="216024" cy="216024"/>
          </a:xfrm>
          <a:prstGeom prst="ellipse">
            <a:avLst/>
          </a:prstGeom>
          <a:solidFill>
            <a:schemeClr val="accent1">
              <a:lumMod val="40000"/>
              <a:lumOff val="60000"/>
            </a:schemeClr>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2" name="TextBox 11">
            <a:extLst>
              <a:ext uri="{FF2B5EF4-FFF2-40B4-BE49-F238E27FC236}">
                <a16:creationId xmlns:a16="http://schemas.microsoft.com/office/drawing/2014/main" id="{B14E64B8-3DA2-6C40-B85D-6F03C2E6E0C8}"/>
              </a:ext>
            </a:extLst>
          </p:cNvPr>
          <p:cNvSpPr txBox="1"/>
          <p:nvPr/>
        </p:nvSpPr>
        <p:spPr>
          <a:xfrm>
            <a:off x="4000813" y="4390227"/>
            <a:ext cx="385042" cy="369332"/>
          </a:xfrm>
          <a:prstGeom prst="rect">
            <a:avLst/>
          </a:prstGeom>
          <a:noFill/>
        </p:spPr>
        <p:txBody>
          <a:bodyPr wrap="none" rtlCol="0">
            <a:spAutoFit/>
          </a:bodyPr>
          <a:lstStyle/>
          <a:p>
            <a:r>
              <a:rPr lang="en-US" dirty="0"/>
              <a:t>s</a:t>
            </a:r>
            <a:r>
              <a:rPr lang="en-US" baseline="-25000" dirty="0"/>
              <a:t>e</a:t>
            </a:r>
          </a:p>
        </p:txBody>
      </p:sp>
      <p:sp>
        <p:nvSpPr>
          <p:cNvPr id="23" name="TextBox 22">
            <a:extLst>
              <a:ext uri="{FF2B5EF4-FFF2-40B4-BE49-F238E27FC236}">
                <a16:creationId xmlns:a16="http://schemas.microsoft.com/office/drawing/2014/main" id="{BD8BB741-F8A0-0E42-B843-6AE73DABBF20}"/>
              </a:ext>
            </a:extLst>
          </p:cNvPr>
          <p:cNvSpPr txBox="1"/>
          <p:nvPr/>
        </p:nvSpPr>
        <p:spPr>
          <a:xfrm>
            <a:off x="4860158" y="3929996"/>
            <a:ext cx="333746" cy="369332"/>
          </a:xfrm>
          <a:prstGeom prst="rect">
            <a:avLst/>
          </a:prstGeom>
          <a:noFill/>
        </p:spPr>
        <p:txBody>
          <a:bodyPr wrap="none" rtlCol="0">
            <a:spAutoFit/>
          </a:bodyPr>
          <a:lstStyle/>
          <a:p>
            <a:r>
              <a:rPr lang="en-US" dirty="0" err="1"/>
              <a:t>f</a:t>
            </a:r>
            <a:r>
              <a:rPr lang="en-US" baseline="-25000" dirty="0" err="1"/>
              <a:t>e</a:t>
            </a:r>
            <a:endParaRPr lang="en-US" baseline="-25000" dirty="0"/>
          </a:p>
        </p:txBody>
      </p:sp>
      <p:sp>
        <p:nvSpPr>
          <p:cNvPr id="24" name="Oval 23">
            <a:extLst>
              <a:ext uri="{FF2B5EF4-FFF2-40B4-BE49-F238E27FC236}">
                <a16:creationId xmlns:a16="http://schemas.microsoft.com/office/drawing/2014/main" id="{4E2EDE9C-11A1-F242-B274-006E58EB0FE9}"/>
              </a:ext>
            </a:extLst>
          </p:cNvPr>
          <p:cNvSpPr/>
          <p:nvPr/>
        </p:nvSpPr>
        <p:spPr>
          <a:xfrm>
            <a:off x="3939911" y="5206630"/>
            <a:ext cx="216024" cy="216024"/>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6A3AA868-8C1C-CE46-8714-88F1EB63D4B6}"/>
              </a:ext>
            </a:extLst>
          </p:cNvPr>
          <p:cNvSpPr/>
          <p:nvPr/>
        </p:nvSpPr>
        <p:spPr>
          <a:xfrm>
            <a:off x="4840011" y="5206630"/>
            <a:ext cx="216024" cy="216024"/>
          </a:xfrm>
          <a:prstGeom prst="ellipse">
            <a:avLst/>
          </a:prstGeom>
          <a:solidFill>
            <a:srgbClr val="FFC000"/>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28" name="Freeform 27">
            <a:extLst>
              <a:ext uri="{FF2B5EF4-FFF2-40B4-BE49-F238E27FC236}">
                <a16:creationId xmlns:a16="http://schemas.microsoft.com/office/drawing/2014/main" id="{8F7612A9-A32E-3F49-B69F-5028F697A02F}"/>
              </a:ext>
            </a:extLst>
          </p:cNvPr>
          <p:cNvSpPr/>
          <p:nvPr/>
        </p:nvSpPr>
        <p:spPr>
          <a:xfrm>
            <a:off x="3871680" y="4825396"/>
            <a:ext cx="1372178" cy="888848"/>
          </a:xfrm>
          <a:custGeom>
            <a:avLst/>
            <a:gdLst>
              <a:gd name="connsiteX0" fmla="*/ 40919 w 1372178"/>
              <a:gd name="connsiteY0" fmla="*/ 457200 h 833718"/>
              <a:gd name="connsiteX1" fmla="*/ 108155 w 1372178"/>
              <a:gd name="connsiteY1" fmla="*/ 389965 h 833718"/>
              <a:gd name="connsiteX2" fmla="*/ 202284 w 1372178"/>
              <a:gd name="connsiteY2" fmla="*/ 268942 h 833718"/>
              <a:gd name="connsiteX3" fmla="*/ 229178 w 1372178"/>
              <a:gd name="connsiteY3" fmla="*/ 228600 h 833718"/>
              <a:gd name="connsiteX4" fmla="*/ 269519 w 1372178"/>
              <a:gd name="connsiteY4" fmla="*/ 188259 h 833718"/>
              <a:gd name="connsiteX5" fmla="*/ 336755 w 1372178"/>
              <a:gd name="connsiteY5" fmla="*/ 107577 h 833718"/>
              <a:gd name="connsiteX6" fmla="*/ 430884 w 1372178"/>
              <a:gd name="connsiteY6" fmla="*/ 53789 h 833718"/>
              <a:gd name="connsiteX7" fmla="*/ 511567 w 1372178"/>
              <a:gd name="connsiteY7" fmla="*/ 26894 h 833718"/>
              <a:gd name="connsiteX8" fmla="*/ 605696 w 1372178"/>
              <a:gd name="connsiteY8" fmla="*/ 0 h 833718"/>
              <a:gd name="connsiteX9" fmla="*/ 753614 w 1372178"/>
              <a:gd name="connsiteY9" fmla="*/ 26894 h 833718"/>
              <a:gd name="connsiteX10" fmla="*/ 874637 w 1372178"/>
              <a:gd name="connsiteY10" fmla="*/ 80683 h 833718"/>
              <a:gd name="connsiteX11" fmla="*/ 928425 w 1372178"/>
              <a:gd name="connsiteY11" fmla="*/ 94130 h 833718"/>
              <a:gd name="connsiteX12" fmla="*/ 968767 w 1372178"/>
              <a:gd name="connsiteY12" fmla="*/ 121024 h 833718"/>
              <a:gd name="connsiteX13" fmla="*/ 1049449 w 1372178"/>
              <a:gd name="connsiteY13" fmla="*/ 147918 h 833718"/>
              <a:gd name="connsiteX14" fmla="*/ 1089790 w 1372178"/>
              <a:gd name="connsiteY14" fmla="*/ 174812 h 833718"/>
              <a:gd name="connsiteX15" fmla="*/ 1130131 w 1372178"/>
              <a:gd name="connsiteY15" fmla="*/ 188259 h 833718"/>
              <a:gd name="connsiteX16" fmla="*/ 1224261 w 1372178"/>
              <a:gd name="connsiteY16" fmla="*/ 268942 h 833718"/>
              <a:gd name="connsiteX17" fmla="*/ 1278049 w 1372178"/>
              <a:gd name="connsiteY17" fmla="*/ 349624 h 833718"/>
              <a:gd name="connsiteX18" fmla="*/ 1304943 w 1372178"/>
              <a:gd name="connsiteY18" fmla="*/ 430306 h 833718"/>
              <a:gd name="connsiteX19" fmla="*/ 1318390 w 1372178"/>
              <a:gd name="connsiteY19" fmla="*/ 470647 h 833718"/>
              <a:gd name="connsiteX20" fmla="*/ 1372178 w 1372178"/>
              <a:gd name="connsiteY20" fmla="*/ 551330 h 833718"/>
              <a:gd name="connsiteX21" fmla="*/ 1278049 w 1372178"/>
              <a:gd name="connsiteY21" fmla="*/ 672353 h 833718"/>
              <a:gd name="connsiteX22" fmla="*/ 1197367 w 1372178"/>
              <a:gd name="connsiteY22" fmla="*/ 739589 h 833718"/>
              <a:gd name="connsiteX23" fmla="*/ 1143578 w 1372178"/>
              <a:gd name="connsiteY23" fmla="*/ 753036 h 833718"/>
              <a:gd name="connsiteX24" fmla="*/ 1103237 w 1372178"/>
              <a:gd name="connsiteY24" fmla="*/ 766483 h 833718"/>
              <a:gd name="connsiteX25" fmla="*/ 834296 w 1372178"/>
              <a:gd name="connsiteY25" fmla="*/ 806824 h 833718"/>
              <a:gd name="connsiteX26" fmla="*/ 767061 w 1372178"/>
              <a:gd name="connsiteY26" fmla="*/ 793377 h 833718"/>
              <a:gd name="connsiteX27" fmla="*/ 471225 w 1372178"/>
              <a:gd name="connsiteY27" fmla="*/ 820271 h 833718"/>
              <a:gd name="connsiteX28" fmla="*/ 417437 w 1372178"/>
              <a:gd name="connsiteY28" fmla="*/ 833718 h 833718"/>
              <a:gd name="connsiteX29" fmla="*/ 242625 w 1372178"/>
              <a:gd name="connsiteY29" fmla="*/ 806824 h 833718"/>
              <a:gd name="connsiteX30" fmla="*/ 121602 w 1372178"/>
              <a:gd name="connsiteY30" fmla="*/ 793377 h 833718"/>
              <a:gd name="connsiteX31" fmla="*/ 81261 w 1372178"/>
              <a:gd name="connsiteY31" fmla="*/ 712694 h 833718"/>
              <a:gd name="connsiteX32" fmla="*/ 54367 w 1372178"/>
              <a:gd name="connsiteY32" fmla="*/ 672353 h 833718"/>
              <a:gd name="connsiteX33" fmla="*/ 27472 w 1372178"/>
              <a:gd name="connsiteY33" fmla="*/ 578224 h 833718"/>
              <a:gd name="connsiteX34" fmla="*/ 14025 w 1372178"/>
              <a:gd name="connsiteY34" fmla="*/ 524436 h 83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72178" h="833718">
                <a:moveTo>
                  <a:pt x="40919" y="457200"/>
                </a:moveTo>
                <a:cubicBezTo>
                  <a:pt x="63331" y="434788"/>
                  <a:pt x="87528" y="414030"/>
                  <a:pt x="108155" y="389965"/>
                </a:cubicBezTo>
                <a:cubicBezTo>
                  <a:pt x="141415" y="351162"/>
                  <a:pt x="173936" y="311465"/>
                  <a:pt x="202284" y="268942"/>
                </a:cubicBezTo>
                <a:cubicBezTo>
                  <a:pt x="211249" y="255495"/>
                  <a:pt x="218832" y="241016"/>
                  <a:pt x="229178" y="228600"/>
                </a:cubicBezTo>
                <a:cubicBezTo>
                  <a:pt x="241352" y="213991"/>
                  <a:pt x="257345" y="202868"/>
                  <a:pt x="269519" y="188259"/>
                </a:cubicBezTo>
                <a:cubicBezTo>
                  <a:pt x="317598" y="130566"/>
                  <a:pt x="272473" y="161146"/>
                  <a:pt x="336755" y="107577"/>
                </a:cubicBezTo>
                <a:cubicBezTo>
                  <a:pt x="359148" y="88916"/>
                  <a:pt x="405591" y="63906"/>
                  <a:pt x="430884" y="53789"/>
                </a:cubicBezTo>
                <a:cubicBezTo>
                  <a:pt x="457206" y="43260"/>
                  <a:pt x="484673" y="35859"/>
                  <a:pt x="511567" y="26894"/>
                </a:cubicBezTo>
                <a:cubicBezTo>
                  <a:pt x="569437" y="7604"/>
                  <a:pt x="538162" y="16884"/>
                  <a:pt x="605696" y="0"/>
                </a:cubicBezTo>
                <a:cubicBezTo>
                  <a:pt x="654687" y="6999"/>
                  <a:pt x="706065" y="11044"/>
                  <a:pt x="753614" y="26894"/>
                </a:cubicBezTo>
                <a:cubicBezTo>
                  <a:pt x="974407" y="100493"/>
                  <a:pt x="687193" y="10392"/>
                  <a:pt x="874637" y="80683"/>
                </a:cubicBezTo>
                <a:cubicBezTo>
                  <a:pt x="891941" y="87172"/>
                  <a:pt x="910496" y="89648"/>
                  <a:pt x="928425" y="94130"/>
                </a:cubicBezTo>
                <a:cubicBezTo>
                  <a:pt x="941872" y="103095"/>
                  <a:pt x="953998" y="114460"/>
                  <a:pt x="968767" y="121024"/>
                </a:cubicBezTo>
                <a:cubicBezTo>
                  <a:pt x="994672" y="132537"/>
                  <a:pt x="1025861" y="132193"/>
                  <a:pt x="1049449" y="147918"/>
                </a:cubicBezTo>
                <a:cubicBezTo>
                  <a:pt x="1062896" y="156883"/>
                  <a:pt x="1075335" y="167584"/>
                  <a:pt x="1089790" y="174812"/>
                </a:cubicBezTo>
                <a:cubicBezTo>
                  <a:pt x="1102468" y="181151"/>
                  <a:pt x="1117453" y="181920"/>
                  <a:pt x="1130131" y="188259"/>
                </a:cubicBezTo>
                <a:cubicBezTo>
                  <a:pt x="1160547" y="203467"/>
                  <a:pt x="1207718" y="244128"/>
                  <a:pt x="1224261" y="268942"/>
                </a:cubicBezTo>
                <a:cubicBezTo>
                  <a:pt x="1242190" y="295836"/>
                  <a:pt x="1267828" y="318960"/>
                  <a:pt x="1278049" y="349624"/>
                </a:cubicBezTo>
                <a:lnTo>
                  <a:pt x="1304943" y="430306"/>
                </a:lnTo>
                <a:cubicBezTo>
                  <a:pt x="1309425" y="443753"/>
                  <a:pt x="1310528" y="458853"/>
                  <a:pt x="1318390" y="470647"/>
                </a:cubicBezTo>
                <a:lnTo>
                  <a:pt x="1372178" y="551330"/>
                </a:lnTo>
                <a:cubicBezTo>
                  <a:pt x="1346517" y="679634"/>
                  <a:pt x="1386056" y="564346"/>
                  <a:pt x="1278049" y="672353"/>
                </a:cubicBezTo>
                <a:cubicBezTo>
                  <a:pt x="1253819" y="696583"/>
                  <a:pt x="1230127" y="725549"/>
                  <a:pt x="1197367" y="739589"/>
                </a:cubicBezTo>
                <a:cubicBezTo>
                  <a:pt x="1180380" y="746869"/>
                  <a:pt x="1161348" y="747959"/>
                  <a:pt x="1143578" y="753036"/>
                </a:cubicBezTo>
                <a:cubicBezTo>
                  <a:pt x="1129949" y="756930"/>
                  <a:pt x="1117048" y="763296"/>
                  <a:pt x="1103237" y="766483"/>
                </a:cubicBezTo>
                <a:cubicBezTo>
                  <a:pt x="966628" y="798008"/>
                  <a:pt x="972828" y="792971"/>
                  <a:pt x="834296" y="806824"/>
                </a:cubicBezTo>
                <a:cubicBezTo>
                  <a:pt x="811884" y="802342"/>
                  <a:pt x="789917" y="793377"/>
                  <a:pt x="767061" y="793377"/>
                </a:cubicBezTo>
                <a:cubicBezTo>
                  <a:pt x="732685" y="793377"/>
                  <a:pt x="515952" y="815798"/>
                  <a:pt x="471225" y="820271"/>
                </a:cubicBezTo>
                <a:cubicBezTo>
                  <a:pt x="453296" y="824753"/>
                  <a:pt x="435918" y="833718"/>
                  <a:pt x="417437" y="833718"/>
                </a:cubicBezTo>
                <a:cubicBezTo>
                  <a:pt x="393557" y="833718"/>
                  <a:pt x="270922" y="810597"/>
                  <a:pt x="242625" y="806824"/>
                </a:cubicBezTo>
                <a:cubicBezTo>
                  <a:pt x="202392" y="801460"/>
                  <a:pt x="161943" y="797859"/>
                  <a:pt x="121602" y="793377"/>
                </a:cubicBezTo>
                <a:cubicBezTo>
                  <a:pt x="44529" y="677767"/>
                  <a:pt x="136934" y="824041"/>
                  <a:pt x="81261" y="712694"/>
                </a:cubicBezTo>
                <a:cubicBezTo>
                  <a:pt x="74034" y="698239"/>
                  <a:pt x="61595" y="686808"/>
                  <a:pt x="54367" y="672353"/>
                </a:cubicBezTo>
                <a:cubicBezTo>
                  <a:pt x="28192" y="620005"/>
                  <a:pt x="53330" y="638559"/>
                  <a:pt x="27472" y="578224"/>
                </a:cubicBezTo>
                <a:cubicBezTo>
                  <a:pt x="4664" y="525006"/>
                  <a:pt x="-13832" y="552293"/>
                  <a:pt x="14025" y="524436"/>
                </a:cubicBezTo>
              </a:path>
            </a:pathLst>
          </a:cu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C4A7B3F0-BB21-754D-B079-540DEC65B685}"/>
              </a:ext>
            </a:extLst>
          </p:cNvPr>
          <p:cNvSpPr txBox="1"/>
          <p:nvPr/>
        </p:nvSpPr>
        <p:spPr>
          <a:xfrm>
            <a:off x="4508372" y="5673052"/>
            <a:ext cx="2808312" cy="646331"/>
          </a:xfrm>
          <a:prstGeom prst="rect">
            <a:avLst/>
          </a:prstGeom>
          <a:noFill/>
        </p:spPr>
        <p:txBody>
          <a:bodyPr wrap="square" rtlCol="0">
            <a:spAutoFit/>
          </a:bodyPr>
          <a:lstStyle/>
          <a:p>
            <a:pPr algn="ctr"/>
            <a:r>
              <a:rPr lang="en-US" dirty="0"/>
              <a:t>M(f):, suppose starting at s</a:t>
            </a:r>
            <a:r>
              <a:rPr lang="en-US" baseline="-25000" dirty="0"/>
              <a:t>f</a:t>
            </a:r>
            <a:r>
              <a:rPr lang="en-US" dirty="0"/>
              <a:t> and ends at f</a:t>
            </a:r>
            <a:r>
              <a:rPr lang="en-US" baseline="-25000" dirty="0"/>
              <a:t>f</a:t>
            </a:r>
            <a:r>
              <a:rPr lang="en-US" dirty="0"/>
              <a:t>.</a:t>
            </a:r>
          </a:p>
        </p:txBody>
      </p:sp>
      <p:sp>
        <p:nvSpPr>
          <p:cNvPr id="31" name="TextBox 30">
            <a:extLst>
              <a:ext uri="{FF2B5EF4-FFF2-40B4-BE49-F238E27FC236}">
                <a16:creationId xmlns:a16="http://schemas.microsoft.com/office/drawing/2014/main" id="{A0E343D6-C356-AC40-9B1A-CDAAC6BCC3AE}"/>
              </a:ext>
            </a:extLst>
          </p:cNvPr>
          <p:cNvSpPr txBox="1"/>
          <p:nvPr/>
        </p:nvSpPr>
        <p:spPr>
          <a:xfrm>
            <a:off x="3993010" y="5347525"/>
            <a:ext cx="343364" cy="369332"/>
          </a:xfrm>
          <a:prstGeom prst="rect">
            <a:avLst/>
          </a:prstGeom>
          <a:noFill/>
        </p:spPr>
        <p:txBody>
          <a:bodyPr wrap="none" rtlCol="0">
            <a:spAutoFit/>
          </a:bodyPr>
          <a:lstStyle/>
          <a:p>
            <a:r>
              <a:rPr lang="en-US" dirty="0"/>
              <a:t>s</a:t>
            </a:r>
            <a:r>
              <a:rPr lang="en-US" baseline="-25000" dirty="0"/>
              <a:t>f</a:t>
            </a:r>
          </a:p>
        </p:txBody>
      </p:sp>
      <p:sp>
        <p:nvSpPr>
          <p:cNvPr id="32" name="TextBox 31">
            <a:extLst>
              <a:ext uri="{FF2B5EF4-FFF2-40B4-BE49-F238E27FC236}">
                <a16:creationId xmlns:a16="http://schemas.microsoft.com/office/drawing/2014/main" id="{193934FF-44BA-DD4F-AC41-1B3D2F8F2624}"/>
              </a:ext>
            </a:extLst>
          </p:cNvPr>
          <p:cNvSpPr txBox="1"/>
          <p:nvPr/>
        </p:nvSpPr>
        <p:spPr>
          <a:xfrm>
            <a:off x="4557769" y="4885954"/>
            <a:ext cx="287899" cy="369332"/>
          </a:xfrm>
          <a:prstGeom prst="rect">
            <a:avLst/>
          </a:prstGeom>
          <a:noFill/>
        </p:spPr>
        <p:txBody>
          <a:bodyPr wrap="none" rtlCol="0">
            <a:spAutoFit/>
          </a:bodyPr>
          <a:lstStyle/>
          <a:p>
            <a:r>
              <a:rPr lang="en-US" dirty="0" err="1"/>
              <a:t>f</a:t>
            </a:r>
            <a:r>
              <a:rPr lang="en-US" baseline="-25000" dirty="0" err="1"/>
              <a:t>f</a:t>
            </a:r>
            <a:endParaRPr lang="en-US" baseline="-25000" dirty="0"/>
          </a:p>
        </p:txBody>
      </p:sp>
      <p:cxnSp>
        <p:nvCxnSpPr>
          <p:cNvPr id="33" name="Straight Arrow Connector 32">
            <a:extLst>
              <a:ext uri="{FF2B5EF4-FFF2-40B4-BE49-F238E27FC236}">
                <a16:creationId xmlns:a16="http://schemas.microsoft.com/office/drawing/2014/main" id="{750956B6-D291-E448-A332-CAF838168B7A}"/>
              </a:ext>
            </a:extLst>
          </p:cNvPr>
          <p:cNvCxnSpPr>
            <a:cxnSpLocks/>
            <a:stCxn id="14" idx="7"/>
            <a:endCxn id="15" idx="3"/>
          </p:cNvCxnSpPr>
          <p:nvPr/>
        </p:nvCxnSpPr>
        <p:spPr>
          <a:xfrm flipV="1">
            <a:off x="3517770" y="4432378"/>
            <a:ext cx="561789" cy="356205"/>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97679D-D33C-4F45-81A2-3E3037BA34CB}"/>
              </a:ext>
            </a:extLst>
          </p:cNvPr>
          <p:cNvCxnSpPr>
            <a:cxnSpLocks/>
          </p:cNvCxnSpPr>
          <p:nvPr/>
        </p:nvCxnSpPr>
        <p:spPr>
          <a:xfrm>
            <a:off x="3054546" y="4864959"/>
            <a:ext cx="28995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A5E0F967-2431-3E4C-B30E-DD999D27CD31}"/>
              </a:ext>
            </a:extLst>
          </p:cNvPr>
          <p:cNvCxnSpPr>
            <a:cxnSpLocks/>
            <a:stCxn id="14" idx="4"/>
            <a:endCxn id="28" idx="1"/>
          </p:cNvCxnSpPr>
          <p:nvPr/>
        </p:nvCxnSpPr>
        <p:spPr>
          <a:xfrm>
            <a:off x="3441394" y="4972971"/>
            <a:ext cx="538441" cy="268177"/>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ADE871C1-0518-5C4C-AD4C-A3F40BB36DD5}"/>
              </a:ext>
            </a:extLst>
          </p:cNvPr>
          <p:cNvCxnSpPr>
            <a:cxnSpLocks/>
            <a:stCxn id="17" idx="6"/>
            <a:endCxn id="22" idx="1"/>
          </p:cNvCxnSpPr>
          <p:nvPr/>
        </p:nvCxnSpPr>
        <p:spPr>
          <a:xfrm>
            <a:off x="5063838" y="4357344"/>
            <a:ext cx="541785" cy="462875"/>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177A3B53-3234-5846-B002-8956F2234B27}"/>
              </a:ext>
            </a:extLst>
          </p:cNvPr>
          <p:cNvCxnSpPr>
            <a:cxnSpLocks/>
            <a:stCxn id="25" idx="7"/>
            <a:endCxn id="22" idx="3"/>
          </p:cNvCxnSpPr>
          <p:nvPr/>
        </p:nvCxnSpPr>
        <p:spPr>
          <a:xfrm flipV="1">
            <a:off x="5024399" y="4972971"/>
            <a:ext cx="581224" cy="265295"/>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A383888D-9588-D946-8D11-96C1D761E70A}"/>
              </a:ext>
            </a:extLst>
          </p:cNvPr>
          <p:cNvSpPr txBox="1"/>
          <p:nvPr/>
        </p:nvSpPr>
        <p:spPr>
          <a:xfrm>
            <a:off x="3496649" y="5029495"/>
            <a:ext cx="290464" cy="369332"/>
          </a:xfrm>
          <a:prstGeom prst="rect">
            <a:avLst/>
          </a:prstGeom>
          <a:noFill/>
        </p:spPr>
        <p:txBody>
          <a:bodyPr wrap="none" rtlCol="0">
            <a:spAutoFit/>
          </a:bodyPr>
          <a:lstStyle/>
          <a:p>
            <a:r>
              <a:rPr lang="en-US" dirty="0"/>
              <a:t>𝜏</a:t>
            </a:r>
          </a:p>
        </p:txBody>
      </p:sp>
      <p:sp>
        <p:nvSpPr>
          <p:cNvPr id="47" name="TextBox 46">
            <a:extLst>
              <a:ext uri="{FF2B5EF4-FFF2-40B4-BE49-F238E27FC236}">
                <a16:creationId xmlns:a16="http://schemas.microsoft.com/office/drawing/2014/main" id="{D9CB3A26-4E66-7840-81DF-B43E49C3C6DA}"/>
              </a:ext>
            </a:extLst>
          </p:cNvPr>
          <p:cNvSpPr txBox="1"/>
          <p:nvPr/>
        </p:nvSpPr>
        <p:spPr>
          <a:xfrm>
            <a:off x="3512537" y="4302068"/>
            <a:ext cx="290464" cy="369332"/>
          </a:xfrm>
          <a:prstGeom prst="rect">
            <a:avLst/>
          </a:prstGeom>
          <a:noFill/>
        </p:spPr>
        <p:txBody>
          <a:bodyPr wrap="none" rtlCol="0">
            <a:spAutoFit/>
          </a:bodyPr>
          <a:lstStyle/>
          <a:p>
            <a:r>
              <a:rPr lang="en-US" dirty="0"/>
              <a:t>𝜏</a:t>
            </a:r>
          </a:p>
        </p:txBody>
      </p:sp>
      <p:sp>
        <p:nvSpPr>
          <p:cNvPr id="48" name="TextBox 47">
            <a:extLst>
              <a:ext uri="{FF2B5EF4-FFF2-40B4-BE49-F238E27FC236}">
                <a16:creationId xmlns:a16="http://schemas.microsoft.com/office/drawing/2014/main" id="{BFEB95B9-16E9-F242-8EFA-A763A09278FF}"/>
              </a:ext>
            </a:extLst>
          </p:cNvPr>
          <p:cNvSpPr txBox="1"/>
          <p:nvPr/>
        </p:nvSpPr>
        <p:spPr>
          <a:xfrm>
            <a:off x="5274869" y="4219500"/>
            <a:ext cx="290464" cy="369332"/>
          </a:xfrm>
          <a:prstGeom prst="rect">
            <a:avLst/>
          </a:prstGeom>
          <a:noFill/>
        </p:spPr>
        <p:txBody>
          <a:bodyPr wrap="none" rtlCol="0">
            <a:spAutoFit/>
          </a:bodyPr>
          <a:lstStyle/>
          <a:p>
            <a:r>
              <a:rPr lang="en-US" dirty="0"/>
              <a:t>𝜏</a:t>
            </a:r>
          </a:p>
        </p:txBody>
      </p:sp>
      <p:sp>
        <p:nvSpPr>
          <p:cNvPr id="49" name="TextBox 48">
            <a:extLst>
              <a:ext uri="{FF2B5EF4-FFF2-40B4-BE49-F238E27FC236}">
                <a16:creationId xmlns:a16="http://schemas.microsoft.com/office/drawing/2014/main" id="{0DB387F0-B2AC-B44F-9940-D665A15BA69C}"/>
              </a:ext>
            </a:extLst>
          </p:cNvPr>
          <p:cNvSpPr txBox="1"/>
          <p:nvPr/>
        </p:nvSpPr>
        <p:spPr>
          <a:xfrm>
            <a:off x="5243858" y="5029495"/>
            <a:ext cx="290464" cy="369332"/>
          </a:xfrm>
          <a:prstGeom prst="rect">
            <a:avLst/>
          </a:prstGeom>
          <a:noFill/>
        </p:spPr>
        <p:txBody>
          <a:bodyPr wrap="none" rtlCol="0">
            <a:spAutoFit/>
          </a:bodyPr>
          <a:lstStyle/>
          <a:p>
            <a:r>
              <a:rPr lang="en-US" dirty="0"/>
              <a:t>𝜏</a:t>
            </a:r>
          </a:p>
        </p:txBody>
      </p:sp>
      <p:sp>
        <p:nvSpPr>
          <p:cNvPr id="50" name="TextBox 49">
            <a:extLst>
              <a:ext uri="{FF2B5EF4-FFF2-40B4-BE49-F238E27FC236}">
                <a16:creationId xmlns:a16="http://schemas.microsoft.com/office/drawing/2014/main" id="{64544E83-61D7-DA40-8B19-68F5A2D89AF8}"/>
              </a:ext>
            </a:extLst>
          </p:cNvPr>
          <p:cNvSpPr txBox="1"/>
          <p:nvPr/>
        </p:nvSpPr>
        <p:spPr>
          <a:xfrm>
            <a:off x="495242" y="1790442"/>
            <a:ext cx="8191558" cy="830997"/>
          </a:xfrm>
          <a:prstGeom prst="rect">
            <a:avLst/>
          </a:prstGeom>
          <a:noFill/>
        </p:spPr>
        <p:txBody>
          <a:bodyPr wrap="square" rtlCol="0">
            <a:spAutoFit/>
          </a:bodyPr>
          <a:lstStyle/>
          <a:p>
            <a:r>
              <a:rPr lang="en-US" sz="2400" dirty="0"/>
              <a:t>An FSM describing the same language as a given regular expression can be recursively constructed as follows:</a:t>
            </a:r>
          </a:p>
        </p:txBody>
      </p:sp>
      <p:sp>
        <p:nvSpPr>
          <p:cNvPr id="51" name="TextBox 50">
            <a:extLst>
              <a:ext uri="{FF2B5EF4-FFF2-40B4-BE49-F238E27FC236}">
                <a16:creationId xmlns:a16="http://schemas.microsoft.com/office/drawing/2014/main" id="{F4BAFA41-4729-474B-9F61-912D81ECD6B7}"/>
              </a:ext>
            </a:extLst>
          </p:cNvPr>
          <p:cNvSpPr txBox="1"/>
          <p:nvPr/>
        </p:nvSpPr>
        <p:spPr>
          <a:xfrm>
            <a:off x="495242" y="3039069"/>
            <a:ext cx="902811" cy="369332"/>
          </a:xfrm>
          <a:prstGeom prst="rect">
            <a:avLst/>
          </a:prstGeom>
          <a:noFill/>
        </p:spPr>
        <p:txBody>
          <a:bodyPr wrap="none" rtlCol="0">
            <a:spAutoFit/>
          </a:bodyPr>
          <a:lstStyle/>
          <a:p>
            <a:r>
              <a:rPr lang="en-US" b="1" dirty="0"/>
              <a:t>case-1</a:t>
            </a:r>
          </a:p>
        </p:txBody>
      </p:sp>
      <p:sp>
        <p:nvSpPr>
          <p:cNvPr id="52" name="TextBox 51">
            <a:extLst>
              <a:ext uri="{FF2B5EF4-FFF2-40B4-BE49-F238E27FC236}">
                <a16:creationId xmlns:a16="http://schemas.microsoft.com/office/drawing/2014/main" id="{9DA9860D-52F4-E24E-8AE5-5265684D6D13}"/>
              </a:ext>
            </a:extLst>
          </p:cNvPr>
          <p:cNvSpPr txBox="1"/>
          <p:nvPr/>
        </p:nvSpPr>
        <p:spPr>
          <a:xfrm>
            <a:off x="443418" y="4684248"/>
            <a:ext cx="902811" cy="369332"/>
          </a:xfrm>
          <a:prstGeom prst="rect">
            <a:avLst/>
          </a:prstGeom>
          <a:noFill/>
        </p:spPr>
        <p:txBody>
          <a:bodyPr wrap="none" rtlCol="0">
            <a:spAutoFit/>
          </a:bodyPr>
          <a:lstStyle/>
          <a:p>
            <a:r>
              <a:rPr lang="en-US" b="1" dirty="0"/>
              <a:t>case-2</a:t>
            </a:r>
          </a:p>
        </p:txBody>
      </p:sp>
      <p:sp>
        <p:nvSpPr>
          <p:cNvPr id="53" name="TextBox 52">
            <a:extLst>
              <a:ext uri="{FF2B5EF4-FFF2-40B4-BE49-F238E27FC236}">
                <a16:creationId xmlns:a16="http://schemas.microsoft.com/office/drawing/2014/main" id="{8F207C40-0A1B-B24E-BE01-CD98F136A203}"/>
              </a:ext>
            </a:extLst>
          </p:cNvPr>
          <p:cNvSpPr txBox="1"/>
          <p:nvPr/>
        </p:nvSpPr>
        <p:spPr>
          <a:xfrm>
            <a:off x="5875794" y="4671400"/>
            <a:ext cx="1876842" cy="461665"/>
          </a:xfrm>
          <a:prstGeom prst="rect">
            <a:avLst/>
          </a:prstGeom>
          <a:noFill/>
        </p:spPr>
        <p:txBody>
          <a:bodyPr wrap="square" rtlCol="0">
            <a:spAutoFit/>
          </a:bodyPr>
          <a:lstStyle/>
          <a:p>
            <a:r>
              <a:rPr lang="en-US" sz="1200" dirty="0"/>
              <a:t>Added transitions and states are marked red.</a:t>
            </a:r>
          </a:p>
        </p:txBody>
      </p:sp>
    </p:spTree>
    <p:extLst>
      <p:ext uri="{BB962C8B-B14F-4D97-AF65-F5344CB8AC3E}">
        <p14:creationId xmlns:p14="http://schemas.microsoft.com/office/powerpoint/2010/main" val="712562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F4DF9-22DE-2D41-A573-E4A6718EE3DA}"/>
              </a:ext>
            </a:extLst>
          </p:cNvPr>
          <p:cNvSpPr>
            <a:spLocks noGrp="1"/>
          </p:cNvSpPr>
          <p:nvPr>
            <p:ph type="title"/>
          </p:nvPr>
        </p:nvSpPr>
        <p:spPr/>
        <p:txBody>
          <a:bodyPr/>
          <a:lstStyle/>
          <a:p>
            <a:r>
              <a:rPr lang="en-US" dirty="0"/>
              <a:t>Converting </a:t>
            </a:r>
            <a:r>
              <a:rPr lang="en-US" dirty="0" err="1"/>
              <a:t>Rexpr</a:t>
            </a:r>
            <a:r>
              <a:rPr lang="en-US" dirty="0"/>
              <a:t> to FSM</a:t>
            </a:r>
          </a:p>
        </p:txBody>
      </p:sp>
      <p:sp>
        <p:nvSpPr>
          <p:cNvPr id="4" name="Slide Number Placeholder 3">
            <a:extLst>
              <a:ext uri="{FF2B5EF4-FFF2-40B4-BE49-F238E27FC236}">
                <a16:creationId xmlns:a16="http://schemas.microsoft.com/office/drawing/2014/main" id="{16AE4ED1-AD3C-CA4A-A240-BD6494EA2557}"/>
              </a:ext>
            </a:extLst>
          </p:cNvPr>
          <p:cNvSpPr>
            <a:spLocks noGrp="1"/>
          </p:cNvSpPr>
          <p:nvPr>
            <p:ph type="sldNum" sz="quarter" idx="12"/>
          </p:nvPr>
        </p:nvSpPr>
        <p:spPr/>
        <p:txBody>
          <a:bodyPr/>
          <a:lstStyle/>
          <a:p>
            <a:pPr>
              <a:defRPr/>
            </a:pPr>
            <a:fld id="{A3C2DAE6-0577-446F-B195-407D339173F4}" type="slidenum">
              <a:rPr lang="en-US" smtClean="0"/>
              <a:pPr>
                <a:defRPr/>
              </a:pPr>
              <a:t>11</a:t>
            </a:fld>
            <a:endParaRPr lang="en-US"/>
          </a:p>
        </p:txBody>
      </p:sp>
      <p:sp>
        <p:nvSpPr>
          <p:cNvPr id="27" name="TextBox 26">
            <a:extLst>
              <a:ext uri="{FF2B5EF4-FFF2-40B4-BE49-F238E27FC236}">
                <a16:creationId xmlns:a16="http://schemas.microsoft.com/office/drawing/2014/main" id="{02B21E86-B412-A94F-AF11-4D33F8E64A93}"/>
              </a:ext>
            </a:extLst>
          </p:cNvPr>
          <p:cNvSpPr txBox="1"/>
          <p:nvPr/>
        </p:nvSpPr>
        <p:spPr>
          <a:xfrm>
            <a:off x="2290290" y="2867587"/>
            <a:ext cx="987771" cy="461665"/>
          </a:xfrm>
          <a:prstGeom prst="rect">
            <a:avLst/>
          </a:prstGeom>
          <a:noFill/>
        </p:spPr>
        <p:txBody>
          <a:bodyPr wrap="none" rtlCol="0">
            <a:spAutoFit/>
          </a:bodyPr>
          <a:lstStyle/>
          <a:p>
            <a:r>
              <a:rPr lang="en-US" sz="2400" dirty="0"/>
              <a:t>M(</a:t>
            </a:r>
            <a:r>
              <a:rPr lang="en-US" sz="2400" i="1" dirty="0" err="1"/>
              <a:t>ef</a:t>
            </a:r>
            <a:r>
              <a:rPr lang="en-US" sz="2400" dirty="0"/>
              <a:t>):</a:t>
            </a:r>
          </a:p>
        </p:txBody>
      </p:sp>
      <p:sp>
        <p:nvSpPr>
          <p:cNvPr id="15" name="Oval 14">
            <a:extLst>
              <a:ext uri="{FF2B5EF4-FFF2-40B4-BE49-F238E27FC236}">
                <a16:creationId xmlns:a16="http://schemas.microsoft.com/office/drawing/2014/main" id="{4098ABB0-820D-D24D-A5D9-4450812EB611}"/>
              </a:ext>
            </a:extLst>
          </p:cNvPr>
          <p:cNvSpPr/>
          <p:nvPr/>
        </p:nvSpPr>
        <p:spPr>
          <a:xfrm>
            <a:off x="3610858" y="3040185"/>
            <a:ext cx="216024" cy="216024"/>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reeform 2">
            <a:extLst>
              <a:ext uri="{FF2B5EF4-FFF2-40B4-BE49-F238E27FC236}">
                <a16:creationId xmlns:a16="http://schemas.microsoft.com/office/drawing/2014/main" id="{F43C83C9-355D-EC4F-BCEB-C33D71901D7F}"/>
              </a:ext>
            </a:extLst>
          </p:cNvPr>
          <p:cNvSpPr/>
          <p:nvPr/>
        </p:nvSpPr>
        <p:spPr>
          <a:xfrm>
            <a:off x="3442418" y="2660293"/>
            <a:ext cx="1372178" cy="888848"/>
          </a:xfrm>
          <a:custGeom>
            <a:avLst/>
            <a:gdLst>
              <a:gd name="connsiteX0" fmla="*/ 40919 w 1372178"/>
              <a:gd name="connsiteY0" fmla="*/ 457200 h 833718"/>
              <a:gd name="connsiteX1" fmla="*/ 108155 w 1372178"/>
              <a:gd name="connsiteY1" fmla="*/ 389965 h 833718"/>
              <a:gd name="connsiteX2" fmla="*/ 202284 w 1372178"/>
              <a:gd name="connsiteY2" fmla="*/ 268942 h 833718"/>
              <a:gd name="connsiteX3" fmla="*/ 229178 w 1372178"/>
              <a:gd name="connsiteY3" fmla="*/ 228600 h 833718"/>
              <a:gd name="connsiteX4" fmla="*/ 269519 w 1372178"/>
              <a:gd name="connsiteY4" fmla="*/ 188259 h 833718"/>
              <a:gd name="connsiteX5" fmla="*/ 336755 w 1372178"/>
              <a:gd name="connsiteY5" fmla="*/ 107577 h 833718"/>
              <a:gd name="connsiteX6" fmla="*/ 430884 w 1372178"/>
              <a:gd name="connsiteY6" fmla="*/ 53789 h 833718"/>
              <a:gd name="connsiteX7" fmla="*/ 511567 w 1372178"/>
              <a:gd name="connsiteY7" fmla="*/ 26894 h 833718"/>
              <a:gd name="connsiteX8" fmla="*/ 605696 w 1372178"/>
              <a:gd name="connsiteY8" fmla="*/ 0 h 833718"/>
              <a:gd name="connsiteX9" fmla="*/ 753614 w 1372178"/>
              <a:gd name="connsiteY9" fmla="*/ 26894 h 833718"/>
              <a:gd name="connsiteX10" fmla="*/ 874637 w 1372178"/>
              <a:gd name="connsiteY10" fmla="*/ 80683 h 833718"/>
              <a:gd name="connsiteX11" fmla="*/ 928425 w 1372178"/>
              <a:gd name="connsiteY11" fmla="*/ 94130 h 833718"/>
              <a:gd name="connsiteX12" fmla="*/ 968767 w 1372178"/>
              <a:gd name="connsiteY12" fmla="*/ 121024 h 833718"/>
              <a:gd name="connsiteX13" fmla="*/ 1049449 w 1372178"/>
              <a:gd name="connsiteY13" fmla="*/ 147918 h 833718"/>
              <a:gd name="connsiteX14" fmla="*/ 1089790 w 1372178"/>
              <a:gd name="connsiteY14" fmla="*/ 174812 h 833718"/>
              <a:gd name="connsiteX15" fmla="*/ 1130131 w 1372178"/>
              <a:gd name="connsiteY15" fmla="*/ 188259 h 833718"/>
              <a:gd name="connsiteX16" fmla="*/ 1224261 w 1372178"/>
              <a:gd name="connsiteY16" fmla="*/ 268942 h 833718"/>
              <a:gd name="connsiteX17" fmla="*/ 1278049 w 1372178"/>
              <a:gd name="connsiteY17" fmla="*/ 349624 h 833718"/>
              <a:gd name="connsiteX18" fmla="*/ 1304943 w 1372178"/>
              <a:gd name="connsiteY18" fmla="*/ 430306 h 833718"/>
              <a:gd name="connsiteX19" fmla="*/ 1318390 w 1372178"/>
              <a:gd name="connsiteY19" fmla="*/ 470647 h 833718"/>
              <a:gd name="connsiteX20" fmla="*/ 1372178 w 1372178"/>
              <a:gd name="connsiteY20" fmla="*/ 551330 h 833718"/>
              <a:gd name="connsiteX21" fmla="*/ 1278049 w 1372178"/>
              <a:gd name="connsiteY21" fmla="*/ 672353 h 833718"/>
              <a:gd name="connsiteX22" fmla="*/ 1197367 w 1372178"/>
              <a:gd name="connsiteY22" fmla="*/ 739589 h 833718"/>
              <a:gd name="connsiteX23" fmla="*/ 1143578 w 1372178"/>
              <a:gd name="connsiteY23" fmla="*/ 753036 h 833718"/>
              <a:gd name="connsiteX24" fmla="*/ 1103237 w 1372178"/>
              <a:gd name="connsiteY24" fmla="*/ 766483 h 833718"/>
              <a:gd name="connsiteX25" fmla="*/ 834296 w 1372178"/>
              <a:gd name="connsiteY25" fmla="*/ 806824 h 833718"/>
              <a:gd name="connsiteX26" fmla="*/ 767061 w 1372178"/>
              <a:gd name="connsiteY26" fmla="*/ 793377 h 833718"/>
              <a:gd name="connsiteX27" fmla="*/ 471225 w 1372178"/>
              <a:gd name="connsiteY27" fmla="*/ 820271 h 833718"/>
              <a:gd name="connsiteX28" fmla="*/ 417437 w 1372178"/>
              <a:gd name="connsiteY28" fmla="*/ 833718 h 833718"/>
              <a:gd name="connsiteX29" fmla="*/ 242625 w 1372178"/>
              <a:gd name="connsiteY29" fmla="*/ 806824 h 833718"/>
              <a:gd name="connsiteX30" fmla="*/ 121602 w 1372178"/>
              <a:gd name="connsiteY30" fmla="*/ 793377 h 833718"/>
              <a:gd name="connsiteX31" fmla="*/ 81261 w 1372178"/>
              <a:gd name="connsiteY31" fmla="*/ 712694 h 833718"/>
              <a:gd name="connsiteX32" fmla="*/ 54367 w 1372178"/>
              <a:gd name="connsiteY32" fmla="*/ 672353 h 833718"/>
              <a:gd name="connsiteX33" fmla="*/ 27472 w 1372178"/>
              <a:gd name="connsiteY33" fmla="*/ 578224 h 833718"/>
              <a:gd name="connsiteX34" fmla="*/ 14025 w 1372178"/>
              <a:gd name="connsiteY34" fmla="*/ 524436 h 83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72178" h="833718">
                <a:moveTo>
                  <a:pt x="40919" y="457200"/>
                </a:moveTo>
                <a:cubicBezTo>
                  <a:pt x="63331" y="434788"/>
                  <a:pt x="87528" y="414030"/>
                  <a:pt x="108155" y="389965"/>
                </a:cubicBezTo>
                <a:cubicBezTo>
                  <a:pt x="141415" y="351162"/>
                  <a:pt x="173936" y="311465"/>
                  <a:pt x="202284" y="268942"/>
                </a:cubicBezTo>
                <a:cubicBezTo>
                  <a:pt x="211249" y="255495"/>
                  <a:pt x="218832" y="241016"/>
                  <a:pt x="229178" y="228600"/>
                </a:cubicBezTo>
                <a:cubicBezTo>
                  <a:pt x="241352" y="213991"/>
                  <a:pt x="257345" y="202868"/>
                  <a:pt x="269519" y="188259"/>
                </a:cubicBezTo>
                <a:cubicBezTo>
                  <a:pt x="317598" y="130566"/>
                  <a:pt x="272473" y="161146"/>
                  <a:pt x="336755" y="107577"/>
                </a:cubicBezTo>
                <a:cubicBezTo>
                  <a:pt x="359148" y="88916"/>
                  <a:pt x="405591" y="63906"/>
                  <a:pt x="430884" y="53789"/>
                </a:cubicBezTo>
                <a:cubicBezTo>
                  <a:pt x="457206" y="43260"/>
                  <a:pt x="484673" y="35859"/>
                  <a:pt x="511567" y="26894"/>
                </a:cubicBezTo>
                <a:cubicBezTo>
                  <a:pt x="569437" y="7604"/>
                  <a:pt x="538162" y="16884"/>
                  <a:pt x="605696" y="0"/>
                </a:cubicBezTo>
                <a:cubicBezTo>
                  <a:pt x="654687" y="6999"/>
                  <a:pt x="706065" y="11044"/>
                  <a:pt x="753614" y="26894"/>
                </a:cubicBezTo>
                <a:cubicBezTo>
                  <a:pt x="974407" y="100493"/>
                  <a:pt x="687193" y="10392"/>
                  <a:pt x="874637" y="80683"/>
                </a:cubicBezTo>
                <a:cubicBezTo>
                  <a:pt x="891941" y="87172"/>
                  <a:pt x="910496" y="89648"/>
                  <a:pt x="928425" y="94130"/>
                </a:cubicBezTo>
                <a:cubicBezTo>
                  <a:pt x="941872" y="103095"/>
                  <a:pt x="953998" y="114460"/>
                  <a:pt x="968767" y="121024"/>
                </a:cubicBezTo>
                <a:cubicBezTo>
                  <a:pt x="994672" y="132537"/>
                  <a:pt x="1025861" y="132193"/>
                  <a:pt x="1049449" y="147918"/>
                </a:cubicBezTo>
                <a:cubicBezTo>
                  <a:pt x="1062896" y="156883"/>
                  <a:pt x="1075335" y="167584"/>
                  <a:pt x="1089790" y="174812"/>
                </a:cubicBezTo>
                <a:cubicBezTo>
                  <a:pt x="1102468" y="181151"/>
                  <a:pt x="1117453" y="181920"/>
                  <a:pt x="1130131" y="188259"/>
                </a:cubicBezTo>
                <a:cubicBezTo>
                  <a:pt x="1160547" y="203467"/>
                  <a:pt x="1207718" y="244128"/>
                  <a:pt x="1224261" y="268942"/>
                </a:cubicBezTo>
                <a:cubicBezTo>
                  <a:pt x="1242190" y="295836"/>
                  <a:pt x="1267828" y="318960"/>
                  <a:pt x="1278049" y="349624"/>
                </a:cubicBezTo>
                <a:lnTo>
                  <a:pt x="1304943" y="430306"/>
                </a:lnTo>
                <a:cubicBezTo>
                  <a:pt x="1309425" y="443753"/>
                  <a:pt x="1310528" y="458853"/>
                  <a:pt x="1318390" y="470647"/>
                </a:cubicBezTo>
                <a:lnTo>
                  <a:pt x="1372178" y="551330"/>
                </a:lnTo>
                <a:cubicBezTo>
                  <a:pt x="1346517" y="679634"/>
                  <a:pt x="1386056" y="564346"/>
                  <a:pt x="1278049" y="672353"/>
                </a:cubicBezTo>
                <a:cubicBezTo>
                  <a:pt x="1253819" y="696583"/>
                  <a:pt x="1230127" y="725549"/>
                  <a:pt x="1197367" y="739589"/>
                </a:cubicBezTo>
                <a:cubicBezTo>
                  <a:pt x="1180380" y="746869"/>
                  <a:pt x="1161348" y="747959"/>
                  <a:pt x="1143578" y="753036"/>
                </a:cubicBezTo>
                <a:cubicBezTo>
                  <a:pt x="1129949" y="756930"/>
                  <a:pt x="1117048" y="763296"/>
                  <a:pt x="1103237" y="766483"/>
                </a:cubicBezTo>
                <a:cubicBezTo>
                  <a:pt x="966628" y="798008"/>
                  <a:pt x="972828" y="792971"/>
                  <a:pt x="834296" y="806824"/>
                </a:cubicBezTo>
                <a:cubicBezTo>
                  <a:pt x="811884" y="802342"/>
                  <a:pt x="789917" y="793377"/>
                  <a:pt x="767061" y="793377"/>
                </a:cubicBezTo>
                <a:cubicBezTo>
                  <a:pt x="732685" y="793377"/>
                  <a:pt x="515952" y="815798"/>
                  <a:pt x="471225" y="820271"/>
                </a:cubicBezTo>
                <a:cubicBezTo>
                  <a:pt x="453296" y="824753"/>
                  <a:pt x="435918" y="833718"/>
                  <a:pt x="417437" y="833718"/>
                </a:cubicBezTo>
                <a:cubicBezTo>
                  <a:pt x="393557" y="833718"/>
                  <a:pt x="270922" y="810597"/>
                  <a:pt x="242625" y="806824"/>
                </a:cubicBezTo>
                <a:cubicBezTo>
                  <a:pt x="202392" y="801460"/>
                  <a:pt x="161943" y="797859"/>
                  <a:pt x="121602" y="793377"/>
                </a:cubicBezTo>
                <a:cubicBezTo>
                  <a:pt x="44529" y="677767"/>
                  <a:pt x="136934" y="824041"/>
                  <a:pt x="81261" y="712694"/>
                </a:cubicBezTo>
                <a:cubicBezTo>
                  <a:pt x="74034" y="698239"/>
                  <a:pt x="61595" y="686808"/>
                  <a:pt x="54367" y="672353"/>
                </a:cubicBezTo>
                <a:cubicBezTo>
                  <a:pt x="28192" y="620005"/>
                  <a:pt x="53330" y="638559"/>
                  <a:pt x="27472" y="578224"/>
                </a:cubicBezTo>
                <a:cubicBezTo>
                  <a:pt x="4664" y="525006"/>
                  <a:pt x="-13832" y="552293"/>
                  <a:pt x="14025" y="524436"/>
                </a:cubicBezTo>
              </a:path>
            </a:pathLst>
          </a:cu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3510460-FF7E-F947-ADD8-3938BC8BEB1F}"/>
              </a:ext>
            </a:extLst>
          </p:cNvPr>
          <p:cNvSpPr txBox="1"/>
          <p:nvPr/>
        </p:nvSpPr>
        <p:spPr>
          <a:xfrm>
            <a:off x="2462564" y="1928369"/>
            <a:ext cx="2808312" cy="646331"/>
          </a:xfrm>
          <a:prstGeom prst="rect">
            <a:avLst/>
          </a:prstGeom>
          <a:noFill/>
        </p:spPr>
        <p:txBody>
          <a:bodyPr wrap="square" rtlCol="0">
            <a:spAutoFit/>
          </a:bodyPr>
          <a:lstStyle/>
          <a:p>
            <a:pPr algn="ctr"/>
            <a:r>
              <a:rPr lang="en-US" dirty="0"/>
              <a:t>M(e):, suppose starting at s</a:t>
            </a:r>
            <a:r>
              <a:rPr lang="en-US" baseline="-25000" dirty="0"/>
              <a:t>e</a:t>
            </a:r>
            <a:r>
              <a:rPr lang="en-US" dirty="0"/>
              <a:t> and ends at </a:t>
            </a:r>
            <a:r>
              <a:rPr lang="en-US" dirty="0" err="1"/>
              <a:t>f</a:t>
            </a:r>
            <a:r>
              <a:rPr lang="en-US" baseline="-25000" dirty="0" err="1"/>
              <a:t>e</a:t>
            </a:r>
            <a:r>
              <a:rPr lang="en-US" dirty="0"/>
              <a:t>.</a:t>
            </a:r>
          </a:p>
        </p:txBody>
      </p:sp>
      <p:sp>
        <p:nvSpPr>
          <p:cNvPr id="12" name="TextBox 11">
            <a:extLst>
              <a:ext uri="{FF2B5EF4-FFF2-40B4-BE49-F238E27FC236}">
                <a16:creationId xmlns:a16="http://schemas.microsoft.com/office/drawing/2014/main" id="{B14E64B8-3DA2-6C40-B85D-6F03C2E6E0C8}"/>
              </a:ext>
            </a:extLst>
          </p:cNvPr>
          <p:cNvSpPr txBox="1"/>
          <p:nvPr/>
        </p:nvSpPr>
        <p:spPr>
          <a:xfrm>
            <a:off x="3563748" y="3182422"/>
            <a:ext cx="385042" cy="369332"/>
          </a:xfrm>
          <a:prstGeom prst="rect">
            <a:avLst/>
          </a:prstGeom>
          <a:noFill/>
        </p:spPr>
        <p:txBody>
          <a:bodyPr wrap="none" rtlCol="0">
            <a:spAutoFit/>
          </a:bodyPr>
          <a:lstStyle/>
          <a:p>
            <a:r>
              <a:rPr lang="en-US" dirty="0"/>
              <a:t>s</a:t>
            </a:r>
            <a:r>
              <a:rPr lang="en-US" baseline="-25000" dirty="0"/>
              <a:t>e</a:t>
            </a:r>
          </a:p>
        </p:txBody>
      </p:sp>
      <p:sp>
        <p:nvSpPr>
          <p:cNvPr id="23" name="TextBox 22">
            <a:extLst>
              <a:ext uri="{FF2B5EF4-FFF2-40B4-BE49-F238E27FC236}">
                <a16:creationId xmlns:a16="http://schemas.microsoft.com/office/drawing/2014/main" id="{BD8BB741-F8A0-0E42-B843-6AE73DABBF20}"/>
              </a:ext>
            </a:extLst>
          </p:cNvPr>
          <p:cNvSpPr txBox="1"/>
          <p:nvPr/>
        </p:nvSpPr>
        <p:spPr>
          <a:xfrm>
            <a:off x="4128507" y="2720851"/>
            <a:ext cx="333746" cy="369332"/>
          </a:xfrm>
          <a:prstGeom prst="rect">
            <a:avLst/>
          </a:prstGeom>
          <a:noFill/>
        </p:spPr>
        <p:txBody>
          <a:bodyPr wrap="none" rtlCol="0">
            <a:spAutoFit/>
          </a:bodyPr>
          <a:lstStyle/>
          <a:p>
            <a:r>
              <a:rPr lang="en-US" dirty="0" err="1"/>
              <a:t>f</a:t>
            </a:r>
            <a:r>
              <a:rPr lang="en-US" baseline="-25000" dirty="0" err="1"/>
              <a:t>e</a:t>
            </a:r>
            <a:endParaRPr lang="en-US" baseline="-25000" dirty="0"/>
          </a:p>
        </p:txBody>
      </p:sp>
      <p:sp>
        <p:nvSpPr>
          <p:cNvPr id="24" name="Oval 23">
            <a:extLst>
              <a:ext uri="{FF2B5EF4-FFF2-40B4-BE49-F238E27FC236}">
                <a16:creationId xmlns:a16="http://schemas.microsoft.com/office/drawing/2014/main" id="{4E2EDE9C-11A1-F242-B274-006E58EB0FE9}"/>
              </a:ext>
            </a:extLst>
          </p:cNvPr>
          <p:cNvSpPr/>
          <p:nvPr/>
        </p:nvSpPr>
        <p:spPr>
          <a:xfrm>
            <a:off x="5160785" y="3040220"/>
            <a:ext cx="216024" cy="216024"/>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6A3AA868-8C1C-CE46-8714-88F1EB63D4B6}"/>
              </a:ext>
            </a:extLst>
          </p:cNvPr>
          <p:cNvSpPr/>
          <p:nvPr/>
        </p:nvSpPr>
        <p:spPr>
          <a:xfrm>
            <a:off x="6060885" y="3040220"/>
            <a:ext cx="216024" cy="216024"/>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28" name="Freeform 27">
            <a:extLst>
              <a:ext uri="{FF2B5EF4-FFF2-40B4-BE49-F238E27FC236}">
                <a16:creationId xmlns:a16="http://schemas.microsoft.com/office/drawing/2014/main" id="{8F7612A9-A32E-3F49-B69F-5028F697A02F}"/>
              </a:ext>
            </a:extLst>
          </p:cNvPr>
          <p:cNvSpPr/>
          <p:nvPr/>
        </p:nvSpPr>
        <p:spPr>
          <a:xfrm>
            <a:off x="5092554" y="2658986"/>
            <a:ext cx="1372178" cy="888848"/>
          </a:xfrm>
          <a:custGeom>
            <a:avLst/>
            <a:gdLst>
              <a:gd name="connsiteX0" fmla="*/ 40919 w 1372178"/>
              <a:gd name="connsiteY0" fmla="*/ 457200 h 833718"/>
              <a:gd name="connsiteX1" fmla="*/ 108155 w 1372178"/>
              <a:gd name="connsiteY1" fmla="*/ 389965 h 833718"/>
              <a:gd name="connsiteX2" fmla="*/ 202284 w 1372178"/>
              <a:gd name="connsiteY2" fmla="*/ 268942 h 833718"/>
              <a:gd name="connsiteX3" fmla="*/ 229178 w 1372178"/>
              <a:gd name="connsiteY3" fmla="*/ 228600 h 833718"/>
              <a:gd name="connsiteX4" fmla="*/ 269519 w 1372178"/>
              <a:gd name="connsiteY4" fmla="*/ 188259 h 833718"/>
              <a:gd name="connsiteX5" fmla="*/ 336755 w 1372178"/>
              <a:gd name="connsiteY5" fmla="*/ 107577 h 833718"/>
              <a:gd name="connsiteX6" fmla="*/ 430884 w 1372178"/>
              <a:gd name="connsiteY6" fmla="*/ 53789 h 833718"/>
              <a:gd name="connsiteX7" fmla="*/ 511567 w 1372178"/>
              <a:gd name="connsiteY7" fmla="*/ 26894 h 833718"/>
              <a:gd name="connsiteX8" fmla="*/ 605696 w 1372178"/>
              <a:gd name="connsiteY8" fmla="*/ 0 h 833718"/>
              <a:gd name="connsiteX9" fmla="*/ 753614 w 1372178"/>
              <a:gd name="connsiteY9" fmla="*/ 26894 h 833718"/>
              <a:gd name="connsiteX10" fmla="*/ 874637 w 1372178"/>
              <a:gd name="connsiteY10" fmla="*/ 80683 h 833718"/>
              <a:gd name="connsiteX11" fmla="*/ 928425 w 1372178"/>
              <a:gd name="connsiteY11" fmla="*/ 94130 h 833718"/>
              <a:gd name="connsiteX12" fmla="*/ 968767 w 1372178"/>
              <a:gd name="connsiteY12" fmla="*/ 121024 h 833718"/>
              <a:gd name="connsiteX13" fmla="*/ 1049449 w 1372178"/>
              <a:gd name="connsiteY13" fmla="*/ 147918 h 833718"/>
              <a:gd name="connsiteX14" fmla="*/ 1089790 w 1372178"/>
              <a:gd name="connsiteY14" fmla="*/ 174812 h 833718"/>
              <a:gd name="connsiteX15" fmla="*/ 1130131 w 1372178"/>
              <a:gd name="connsiteY15" fmla="*/ 188259 h 833718"/>
              <a:gd name="connsiteX16" fmla="*/ 1224261 w 1372178"/>
              <a:gd name="connsiteY16" fmla="*/ 268942 h 833718"/>
              <a:gd name="connsiteX17" fmla="*/ 1278049 w 1372178"/>
              <a:gd name="connsiteY17" fmla="*/ 349624 h 833718"/>
              <a:gd name="connsiteX18" fmla="*/ 1304943 w 1372178"/>
              <a:gd name="connsiteY18" fmla="*/ 430306 h 833718"/>
              <a:gd name="connsiteX19" fmla="*/ 1318390 w 1372178"/>
              <a:gd name="connsiteY19" fmla="*/ 470647 h 833718"/>
              <a:gd name="connsiteX20" fmla="*/ 1372178 w 1372178"/>
              <a:gd name="connsiteY20" fmla="*/ 551330 h 833718"/>
              <a:gd name="connsiteX21" fmla="*/ 1278049 w 1372178"/>
              <a:gd name="connsiteY21" fmla="*/ 672353 h 833718"/>
              <a:gd name="connsiteX22" fmla="*/ 1197367 w 1372178"/>
              <a:gd name="connsiteY22" fmla="*/ 739589 h 833718"/>
              <a:gd name="connsiteX23" fmla="*/ 1143578 w 1372178"/>
              <a:gd name="connsiteY23" fmla="*/ 753036 h 833718"/>
              <a:gd name="connsiteX24" fmla="*/ 1103237 w 1372178"/>
              <a:gd name="connsiteY24" fmla="*/ 766483 h 833718"/>
              <a:gd name="connsiteX25" fmla="*/ 834296 w 1372178"/>
              <a:gd name="connsiteY25" fmla="*/ 806824 h 833718"/>
              <a:gd name="connsiteX26" fmla="*/ 767061 w 1372178"/>
              <a:gd name="connsiteY26" fmla="*/ 793377 h 833718"/>
              <a:gd name="connsiteX27" fmla="*/ 471225 w 1372178"/>
              <a:gd name="connsiteY27" fmla="*/ 820271 h 833718"/>
              <a:gd name="connsiteX28" fmla="*/ 417437 w 1372178"/>
              <a:gd name="connsiteY28" fmla="*/ 833718 h 833718"/>
              <a:gd name="connsiteX29" fmla="*/ 242625 w 1372178"/>
              <a:gd name="connsiteY29" fmla="*/ 806824 h 833718"/>
              <a:gd name="connsiteX30" fmla="*/ 121602 w 1372178"/>
              <a:gd name="connsiteY30" fmla="*/ 793377 h 833718"/>
              <a:gd name="connsiteX31" fmla="*/ 81261 w 1372178"/>
              <a:gd name="connsiteY31" fmla="*/ 712694 h 833718"/>
              <a:gd name="connsiteX32" fmla="*/ 54367 w 1372178"/>
              <a:gd name="connsiteY32" fmla="*/ 672353 h 833718"/>
              <a:gd name="connsiteX33" fmla="*/ 27472 w 1372178"/>
              <a:gd name="connsiteY33" fmla="*/ 578224 h 833718"/>
              <a:gd name="connsiteX34" fmla="*/ 14025 w 1372178"/>
              <a:gd name="connsiteY34" fmla="*/ 524436 h 83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72178" h="833718">
                <a:moveTo>
                  <a:pt x="40919" y="457200"/>
                </a:moveTo>
                <a:cubicBezTo>
                  <a:pt x="63331" y="434788"/>
                  <a:pt x="87528" y="414030"/>
                  <a:pt x="108155" y="389965"/>
                </a:cubicBezTo>
                <a:cubicBezTo>
                  <a:pt x="141415" y="351162"/>
                  <a:pt x="173936" y="311465"/>
                  <a:pt x="202284" y="268942"/>
                </a:cubicBezTo>
                <a:cubicBezTo>
                  <a:pt x="211249" y="255495"/>
                  <a:pt x="218832" y="241016"/>
                  <a:pt x="229178" y="228600"/>
                </a:cubicBezTo>
                <a:cubicBezTo>
                  <a:pt x="241352" y="213991"/>
                  <a:pt x="257345" y="202868"/>
                  <a:pt x="269519" y="188259"/>
                </a:cubicBezTo>
                <a:cubicBezTo>
                  <a:pt x="317598" y="130566"/>
                  <a:pt x="272473" y="161146"/>
                  <a:pt x="336755" y="107577"/>
                </a:cubicBezTo>
                <a:cubicBezTo>
                  <a:pt x="359148" y="88916"/>
                  <a:pt x="405591" y="63906"/>
                  <a:pt x="430884" y="53789"/>
                </a:cubicBezTo>
                <a:cubicBezTo>
                  <a:pt x="457206" y="43260"/>
                  <a:pt x="484673" y="35859"/>
                  <a:pt x="511567" y="26894"/>
                </a:cubicBezTo>
                <a:cubicBezTo>
                  <a:pt x="569437" y="7604"/>
                  <a:pt x="538162" y="16884"/>
                  <a:pt x="605696" y="0"/>
                </a:cubicBezTo>
                <a:cubicBezTo>
                  <a:pt x="654687" y="6999"/>
                  <a:pt x="706065" y="11044"/>
                  <a:pt x="753614" y="26894"/>
                </a:cubicBezTo>
                <a:cubicBezTo>
                  <a:pt x="974407" y="100493"/>
                  <a:pt x="687193" y="10392"/>
                  <a:pt x="874637" y="80683"/>
                </a:cubicBezTo>
                <a:cubicBezTo>
                  <a:pt x="891941" y="87172"/>
                  <a:pt x="910496" y="89648"/>
                  <a:pt x="928425" y="94130"/>
                </a:cubicBezTo>
                <a:cubicBezTo>
                  <a:pt x="941872" y="103095"/>
                  <a:pt x="953998" y="114460"/>
                  <a:pt x="968767" y="121024"/>
                </a:cubicBezTo>
                <a:cubicBezTo>
                  <a:pt x="994672" y="132537"/>
                  <a:pt x="1025861" y="132193"/>
                  <a:pt x="1049449" y="147918"/>
                </a:cubicBezTo>
                <a:cubicBezTo>
                  <a:pt x="1062896" y="156883"/>
                  <a:pt x="1075335" y="167584"/>
                  <a:pt x="1089790" y="174812"/>
                </a:cubicBezTo>
                <a:cubicBezTo>
                  <a:pt x="1102468" y="181151"/>
                  <a:pt x="1117453" y="181920"/>
                  <a:pt x="1130131" y="188259"/>
                </a:cubicBezTo>
                <a:cubicBezTo>
                  <a:pt x="1160547" y="203467"/>
                  <a:pt x="1207718" y="244128"/>
                  <a:pt x="1224261" y="268942"/>
                </a:cubicBezTo>
                <a:cubicBezTo>
                  <a:pt x="1242190" y="295836"/>
                  <a:pt x="1267828" y="318960"/>
                  <a:pt x="1278049" y="349624"/>
                </a:cubicBezTo>
                <a:lnTo>
                  <a:pt x="1304943" y="430306"/>
                </a:lnTo>
                <a:cubicBezTo>
                  <a:pt x="1309425" y="443753"/>
                  <a:pt x="1310528" y="458853"/>
                  <a:pt x="1318390" y="470647"/>
                </a:cubicBezTo>
                <a:lnTo>
                  <a:pt x="1372178" y="551330"/>
                </a:lnTo>
                <a:cubicBezTo>
                  <a:pt x="1346517" y="679634"/>
                  <a:pt x="1386056" y="564346"/>
                  <a:pt x="1278049" y="672353"/>
                </a:cubicBezTo>
                <a:cubicBezTo>
                  <a:pt x="1253819" y="696583"/>
                  <a:pt x="1230127" y="725549"/>
                  <a:pt x="1197367" y="739589"/>
                </a:cubicBezTo>
                <a:cubicBezTo>
                  <a:pt x="1180380" y="746869"/>
                  <a:pt x="1161348" y="747959"/>
                  <a:pt x="1143578" y="753036"/>
                </a:cubicBezTo>
                <a:cubicBezTo>
                  <a:pt x="1129949" y="756930"/>
                  <a:pt x="1117048" y="763296"/>
                  <a:pt x="1103237" y="766483"/>
                </a:cubicBezTo>
                <a:cubicBezTo>
                  <a:pt x="966628" y="798008"/>
                  <a:pt x="972828" y="792971"/>
                  <a:pt x="834296" y="806824"/>
                </a:cubicBezTo>
                <a:cubicBezTo>
                  <a:pt x="811884" y="802342"/>
                  <a:pt x="789917" y="793377"/>
                  <a:pt x="767061" y="793377"/>
                </a:cubicBezTo>
                <a:cubicBezTo>
                  <a:pt x="732685" y="793377"/>
                  <a:pt x="515952" y="815798"/>
                  <a:pt x="471225" y="820271"/>
                </a:cubicBezTo>
                <a:cubicBezTo>
                  <a:pt x="453296" y="824753"/>
                  <a:pt x="435918" y="833718"/>
                  <a:pt x="417437" y="833718"/>
                </a:cubicBezTo>
                <a:cubicBezTo>
                  <a:pt x="393557" y="833718"/>
                  <a:pt x="270922" y="810597"/>
                  <a:pt x="242625" y="806824"/>
                </a:cubicBezTo>
                <a:cubicBezTo>
                  <a:pt x="202392" y="801460"/>
                  <a:pt x="161943" y="797859"/>
                  <a:pt x="121602" y="793377"/>
                </a:cubicBezTo>
                <a:cubicBezTo>
                  <a:pt x="44529" y="677767"/>
                  <a:pt x="136934" y="824041"/>
                  <a:pt x="81261" y="712694"/>
                </a:cubicBezTo>
                <a:cubicBezTo>
                  <a:pt x="74034" y="698239"/>
                  <a:pt x="61595" y="686808"/>
                  <a:pt x="54367" y="672353"/>
                </a:cubicBezTo>
                <a:cubicBezTo>
                  <a:pt x="28192" y="620005"/>
                  <a:pt x="53330" y="638559"/>
                  <a:pt x="27472" y="578224"/>
                </a:cubicBezTo>
                <a:cubicBezTo>
                  <a:pt x="4664" y="525006"/>
                  <a:pt x="-13832" y="552293"/>
                  <a:pt x="14025" y="524436"/>
                </a:cubicBezTo>
              </a:path>
            </a:pathLst>
          </a:cu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C4A7B3F0-BB21-754D-B079-540DEC65B685}"/>
              </a:ext>
            </a:extLst>
          </p:cNvPr>
          <p:cNvSpPr txBox="1"/>
          <p:nvPr/>
        </p:nvSpPr>
        <p:spPr>
          <a:xfrm>
            <a:off x="5554314" y="3688729"/>
            <a:ext cx="2808312" cy="646331"/>
          </a:xfrm>
          <a:prstGeom prst="rect">
            <a:avLst/>
          </a:prstGeom>
          <a:noFill/>
        </p:spPr>
        <p:txBody>
          <a:bodyPr wrap="square" rtlCol="0">
            <a:spAutoFit/>
          </a:bodyPr>
          <a:lstStyle/>
          <a:p>
            <a:pPr algn="ctr"/>
            <a:r>
              <a:rPr lang="en-US" dirty="0"/>
              <a:t>M(f):, suppose starting at s</a:t>
            </a:r>
            <a:r>
              <a:rPr lang="en-US" baseline="-25000" dirty="0"/>
              <a:t>f</a:t>
            </a:r>
            <a:r>
              <a:rPr lang="en-US" dirty="0"/>
              <a:t> and ends at f</a:t>
            </a:r>
            <a:r>
              <a:rPr lang="en-US" baseline="-25000" dirty="0"/>
              <a:t>f</a:t>
            </a:r>
            <a:r>
              <a:rPr lang="en-US" dirty="0"/>
              <a:t>.</a:t>
            </a:r>
          </a:p>
        </p:txBody>
      </p:sp>
      <p:sp>
        <p:nvSpPr>
          <p:cNvPr id="31" name="TextBox 30">
            <a:extLst>
              <a:ext uri="{FF2B5EF4-FFF2-40B4-BE49-F238E27FC236}">
                <a16:creationId xmlns:a16="http://schemas.microsoft.com/office/drawing/2014/main" id="{A0E343D6-C356-AC40-9B1A-CDAAC6BCC3AE}"/>
              </a:ext>
            </a:extLst>
          </p:cNvPr>
          <p:cNvSpPr txBox="1"/>
          <p:nvPr/>
        </p:nvSpPr>
        <p:spPr>
          <a:xfrm>
            <a:off x="5213884" y="3181115"/>
            <a:ext cx="343364" cy="369332"/>
          </a:xfrm>
          <a:prstGeom prst="rect">
            <a:avLst/>
          </a:prstGeom>
          <a:noFill/>
        </p:spPr>
        <p:txBody>
          <a:bodyPr wrap="none" rtlCol="0">
            <a:spAutoFit/>
          </a:bodyPr>
          <a:lstStyle/>
          <a:p>
            <a:r>
              <a:rPr lang="en-US" dirty="0"/>
              <a:t>s</a:t>
            </a:r>
            <a:r>
              <a:rPr lang="en-US" baseline="-25000" dirty="0"/>
              <a:t>f</a:t>
            </a:r>
          </a:p>
        </p:txBody>
      </p:sp>
      <p:sp>
        <p:nvSpPr>
          <p:cNvPr id="32" name="TextBox 31">
            <a:extLst>
              <a:ext uri="{FF2B5EF4-FFF2-40B4-BE49-F238E27FC236}">
                <a16:creationId xmlns:a16="http://schemas.microsoft.com/office/drawing/2014/main" id="{193934FF-44BA-DD4F-AC41-1B3D2F8F2624}"/>
              </a:ext>
            </a:extLst>
          </p:cNvPr>
          <p:cNvSpPr txBox="1"/>
          <p:nvPr/>
        </p:nvSpPr>
        <p:spPr>
          <a:xfrm>
            <a:off x="5778643" y="2719544"/>
            <a:ext cx="287899" cy="369332"/>
          </a:xfrm>
          <a:prstGeom prst="rect">
            <a:avLst/>
          </a:prstGeom>
          <a:noFill/>
        </p:spPr>
        <p:txBody>
          <a:bodyPr wrap="none" rtlCol="0">
            <a:spAutoFit/>
          </a:bodyPr>
          <a:lstStyle/>
          <a:p>
            <a:r>
              <a:rPr lang="en-US" dirty="0" err="1"/>
              <a:t>f</a:t>
            </a:r>
            <a:r>
              <a:rPr lang="en-US" baseline="-25000" dirty="0" err="1"/>
              <a:t>f</a:t>
            </a:r>
            <a:endParaRPr lang="en-US" baseline="-25000" dirty="0"/>
          </a:p>
        </p:txBody>
      </p:sp>
      <p:cxnSp>
        <p:nvCxnSpPr>
          <p:cNvPr id="34" name="Straight Arrow Connector 33">
            <a:extLst>
              <a:ext uri="{FF2B5EF4-FFF2-40B4-BE49-F238E27FC236}">
                <a16:creationId xmlns:a16="http://schemas.microsoft.com/office/drawing/2014/main" id="{5697679D-D33C-4F45-81A2-3E3037BA34CB}"/>
              </a:ext>
            </a:extLst>
          </p:cNvPr>
          <p:cNvCxnSpPr>
            <a:cxnSpLocks/>
          </p:cNvCxnSpPr>
          <p:nvPr/>
        </p:nvCxnSpPr>
        <p:spPr>
          <a:xfrm>
            <a:off x="3313643" y="3131773"/>
            <a:ext cx="289958" cy="0"/>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ADE871C1-0518-5C4C-AD4C-A3F40BB36DD5}"/>
              </a:ext>
            </a:extLst>
          </p:cNvPr>
          <p:cNvCxnSpPr>
            <a:cxnSpLocks/>
            <a:stCxn id="37" idx="6"/>
            <a:endCxn id="24" idx="2"/>
          </p:cNvCxnSpPr>
          <p:nvPr/>
        </p:nvCxnSpPr>
        <p:spPr>
          <a:xfrm>
            <a:off x="4604888" y="3134299"/>
            <a:ext cx="555897" cy="13933"/>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BFEB95B9-16E9-F242-8EFA-A763A09278FF}"/>
              </a:ext>
            </a:extLst>
          </p:cNvPr>
          <p:cNvSpPr txBox="1"/>
          <p:nvPr/>
        </p:nvSpPr>
        <p:spPr>
          <a:xfrm>
            <a:off x="4808343" y="3071543"/>
            <a:ext cx="290464" cy="369332"/>
          </a:xfrm>
          <a:prstGeom prst="rect">
            <a:avLst/>
          </a:prstGeom>
          <a:noFill/>
        </p:spPr>
        <p:txBody>
          <a:bodyPr wrap="none" rtlCol="0">
            <a:spAutoFit/>
          </a:bodyPr>
          <a:lstStyle/>
          <a:p>
            <a:r>
              <a:rPr lang="en-US" dirty="0"/>
              <a:t>𝜏</a:t>
            </a:r>
          </a:p>
        </p:txBody>
      </p:sp>
      <p:sp>
        <p:nvSpPr>
          <p:cNvPr id="36" name="TextBox 35">
            <a:extLst>
              <a:ext uri="{FF2B5EF4-FFF2-40B4-BE49-F238E27FC236}">
                <a16:creationId xmlns:a16="http://schemas.microsoft.com/office/drawing/2014/main" id="{3C2A3378-0A70-B24B-A8F5-39778C515C40}"/>
              </a:ext>
            </a:extLst>
          </p:cNvPr>
          <p:cNvSpPr txBox="1"/>
          <p:nvPr/>
        </p:nvSpPr>
        <p:spPr>
          <a:xfrm>
            <a:off x="1210948" y="2937723"/>
            <a:ext cx="902811" cy="369332"/>
          </a:xfrm>
          <a:prstGeom prst="rect">
            <a:avLst/>
          </a:prstGeom>
          <a:noFill/>
        </p:spPr>
        <p:txBody>
          <a:bodyPr wrap="none" rtlCol="0">
            <a:spAutoFit/>
          </a:bodyPr>
          <a:lstStyle/>
          <a:p>
            <a:r>
              <a:rPr lang="en-US" b="1" dirty="0"/>
              <a:t>case-3</a:t>
            </a:r>
          </a:p>
        </p:txBody>
      </p:sp>
      <p:sp>
        <p:nvSpPr>
          <p:cNvPr id="37" name="Oval 36">
            <a:extLst>
              <a:ext uri="{FF2B5EF4-FFF2-40B4-BE49-F238E27FC236}">
                <a16:creationId xmlns:a16="http://schemas.microsoft.com/office/drawing/2014/main" id="{B57E0190-8297-DC43-BED9-0CFDAE522680}"/>
              </a:ext>
            </a:extLst>
          </p:cNvPr>
          <p:cNvSpPr/>
          <p:nvPr/>
        </p:nvSpPr>
        <p:spPr>
          <a:xfrm>
            <a:off x="4388864" y="3026287"/>
            <a:ext cx="216024" cy="216024"/>
          </a:xfrm>
          <a:prstGeom prst="ellipse">
            <a:avLst/>
          </a:prstGeom>
          <a:solidFill>
            <a:srgbClr val="FFC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7A2FB31C-35A2-0E46-BD8A-F03927EEE44C}"/>
              </a:ext>
            </a:extLst>
          </p:cNvPr>
          <p:cNvSpPr txBox="1"/>
          <p:nvPr/>
        </p:nvSpPr>
        <p:spPr>
          <a:xfrm>
            <a:off x="1210948" y="5402207"/>
            <a:ext cx="902811" cy="369332"/>
          </a:xfrm>
          <a:prstGeom prst="rect">
            <a:avLst/>
          </a:prstGeom>
          <a:noFill/>
        </p:spPr>
        <p:txBody>
          <a:bodyPr wrap="none" rtlCol="0">
            <a:spAutoFit/>
          </a:bodyPr>
          <a:lstStyle/>
          <a:p>
            <a:r>
              <a:rPr lang="en-US" b="1" dirty="0"/>
              <a:t>case-4</a:t>
            </a:r>
          </a:p>
        </p:txBody>
      </p:sp>
      <p:sp>
        <p:nvSpPr>
          <p:cNvPr id="42" name="TextBox 41">
            <a:extLst>
              <a:ext uri="{FF2B5EF4-FFF2-40B4-BE49-F238E27FC236}">
                <a16:creationId xmlns:a16="http://schemas.microsoft.com/office/drawing/2014/main" id="{CBB06E3C-FF80-B74F-9C58-C5CBC4588512}"/>
              </a:ext>
            </a:extLst>
          </p:cNvPr>
          <p:cNvSpPr txBox="1"/>
          <p:nvPr/>
        </p:nvSpPr>
        <p:spPr>
          <a:xfrm>
            <a:off x="2290289" y="5356040"/>
            <a:ext cx="1023037" cy="461665"/>
          </a:xfrm>
          <a:prstGeom prst="rect">
            <a:avLst/>
          </a:prstGeom>
          <a:noFill/>
        </p:spPr>
        <p:txBody>
          <a:bodyPr wrap="none" rtlCol="0">
            <a:spAutoFit/>
          </a:bodyPr>
          <a:lstStyle/>
          <a:p>
            <a:r>
              <a:rPr lang="en-US" sz="2400" dirty="0"/>
              <a:t>M(</a:t>
            </a:r>
            <a:r>
              <a:rPr lang="en-US" sz="2400" i="1" dirty="0"/>
              <a:t>e*</a:t>
            </a:r>
            <a:r>
              <a:rPr lang="en-US" sz="2400" dirty="0"/>
              <a:t>):</a:t>
            </a:r>
          </a:p>
        </p:txBody>
      </p:sp>
      <p:sp>
        <p:nvSpPr>
          <p:cNvPr id="43" name="Oval 42">
            <a:extLst>
              <a:ext uri="{FF2B5EF4-FFF2-40B4-BE49-F238E27FC236}">
                <a16:creationId xmlns:a16="http://schemas.microsoft.com/office/drawing/2014/main" id="{3DD2BFBB-3865-204E-A525-E003433D7945}"/>
              </a:ext>
            </a:extLst>
          </p:cNvPr>
          <p:cNvSpPr/>
          <p:nvPr/>
        </p:nvSpPr>
        <p:spPr>
          <a:xfrm>
            <a:off x="3892296" y="5422059"/>
            <a:ext cx="216024" cy="216024"/>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43">
            <a:extLst>
              <a:ext uri="{FF2B5EF4-FFF2-40B4-BE49-F238E27FC236}">
                <a16:creationId xmlns:a16="http://schemas.microsoft.com/office/drawing/2014/main" id="{F7AE9792-1985-8B42-A5E3-77BD6AD3912D}"/>
              </a:ext>
            </a:extLst>
          </p:cNvPr>
          <p:cNvSpPr/>
          <p:nvPr/>
        </p:nvSpPr>
        <p:spPr>
          <a:xfrm>
            <a:off x="3723856" y="5042167"/>
            <a:ext cx="1372178" cy="888848"/>
          </a:xfrm>
          <a:custGeom>
            <a:avLst/>
            <a:gdLst>
              <a:gd name="connsiteX0" fmla="*/ 40919 w 1372178"/>
              <a:gd name="connsiteY0" fmla="*/ 457200 h 833718"/>
              <a:gd name="connsiteX1" fmla="*/ 108155 w 1372178"/>
              <a:gd name="connsiteY1" fmla="*/ 389965 h 833718"/>
              <a:gd name="connsiteX2" fmla="*/ 202284 w 1372178"/>
              <a:gd name="connsiteY2" fmla="*/ 268942 h 833718"/>
              <a:gd name="connsiteX3" fmla="*/ 229178 w 1372178"/>
              <a:gd name="connsiteY3" fmla="*/ 228600 h 833718"/>
              <a:gd name="connsiteX4" fmla="*/ 269519 w 1372178"/>
              <a:gd name="connsiteY4" fmla="*/ 188259 h 833718"/>
              <a:gd name="connsiteX5" fmla="*/ 336755 w 1372178"/>
              <a:gd name="connsiteY5" fmla="*/ 107577 h 833718"/>
              <a:gd name="connsiteX6" fmla="*/ 430884 w 1372178"/>
              <a:gd name="connsiteY6" fmla="*/ 53789 h 833718"/>
              <a:gd name="connsiteX7" fmla="*/ 511567 w 1372178"/>
              <a:gd name="connsiteY7" fmla="*/ 26894 h 833718"/>
              <a:gd name="connsiteX8" fmla="*/ 605696 w 1372178"/>
              <a:gd name="connsiteY8" fmla="*/ 0 h 833718"/>
              <a:gd name="connsiteX9" fmla="*/ 753614 w 1372178"/>
              <a:gd name="connsiteY9" fmla="*/ 26894 h 833718"/>
              <a:gd name="connsiteX10" fmla="*/ 874637 w 1372178"/>
              <a:gd name="connsiteY10" fmla="*/ 80683 h 833718"/>
              <a:gd name="connsiteX11" fmla="*/ 928425 w 1372178"/>
              <a:gd name="connsiteY11" fmla="*/ 94130 h 833718"/>
              <a:gd name="connsiteX12" fmla="*/ 968767 w 1372178"/>
              <a:gd name="connsiteY12" fmla="*/ 121024 h 833718"/>
              <a:gd name="connsiteX13" fmla="*/ 1049449 w 1372178"/>
              <a:gd name="connsiteY13" fmla="*/ 147918 h 833718"/>
              <a:gd name="connsiteX14" fmla="*/ 1089790 w 1372178"/>
              <a:gd name="connsiteY14" fmla="*/ 174812 h 833718"/>
              <a:gd name="connsiteX15" fmla="*/ 1130131 w 1372178"/>
              <a:gd name="connsiteY15" fmla="*/ 188259 h 833718"/>
              <a:gd name="connsiteX16" fmla="*/ 1224261 w 1372178"/>
              <a:gd name="connsiteY16" fmla="*/ 268942 h 833718"/>
              <a:gd name="connsiteX17" fmla="*/ 1278049 w 1372178"/>
              <a:gd name="connsiteY17" fmla="*/ 349624 h 833718"/>
              <a:gd name="connsiteX18" fmla="*/ 1304943 w 1372178"/>
              <a:gd name="connsiteY18" fmla="*/ 430306 h 833718"/>
              <a:gd name="connsiteX19" fmla="*/ 1318390 w 1372178"/>
              <a:gd name="connsiteY19" fmla="*/ 470647 h 833718"/>
              <a:gd name="connsiteX20" fmla="*/ 1372178 w 1372178"/>
              <a:gd name="connsiteY20" fmla="*/ 551330 h 833718"/>
              <a:gd name="connsiteX21" fmla="*/ 1278049 w 1372178"/>
              <a:gd name="connsiteY21" fmla="*/ 672353 h 833718"/>
              <a:gd name="connsiteX22" fmla="*/ 1197367 w 1372178"/>
              <a:gd name="connsiteY22" fmla="*/ 739589 h 833718"/>
              <a:gd name="connsiteX23" fmla="*/ 1143578 w 1372178"/>
              <a:gd name="connsiteY23" fmla="*/ 753036 h 833718"/>
              <a:gd name="connsiteX24" fmla="*/ 1103237 w 1372178"/>
              <a:gd name="connsiteY24" fmla="*/ 766483 h 833718"/>
              <a:gd name="connsiteX25" fmla="*/ 834296 w 1372178"/>
              <a:gd name="connsiteY25" fmla="*/ 806824 h 833718"/>
              <a:gd name="connsiteX26" fmla="*/ 767061 w 1372178"/>
              <a:gd name="connsiteY26" fmla="*/ 793377 h 833718"/>
              <a:gd name="connsiteX27" fmla="*/ 471225 w 1372178"/>
              <a:gd name="connsiteY27" fmla="*/ 820271 h 833718"/>
              <a:gd name="connsiteX28" fmla="*/ 417437 w 1372178"/>
              <a:gd name="connsiteY28" fmla="*/ 833718 h 833718"/>
              <a:gd name="connsiteX29" fmla="*/ 242625 w 1372178"/>
              <a:gd name="connsiteY29" fmla="*/ 806824 h 833718"/>
              <a:gd name="connsiteX30" fmla="*/ 121602 w 1372178"/>
              <a:gd name="connsiteY30" fmla="*/ 793377 h 833718"/>
              <a:gd name="connsiteX31" fmla="*/ 81261 w 1372178"/>
              <a:gd name="connsiteY31" fmla="*/ 712694 h 833718"/>
              <a:gd name="connsiteX32" fmla="*/ 54367 w 1372178"/>
              <a:gd name="connsiteY32" fmla="*/ 672353 h 833718"/>
              <a:gd name="connsiteX33" fmla="*/ 27472 w 1372178"/>
              <a:gd name="connsiteY33" fmla="*/ 578224 h 833718"/>
              <a:gd name="connsiteX34" fmla="*/ 14025 w 1372178"/>
              <a:gd name="connsiteY34" fmla="*/ 524436 h 83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72178" h="833718">
                <a:moveTo>
                  <a:pt x="40919" y="457200"/>
                </a:moveTo>
                <a:cubicBezTo>
                  <a:pt x="63331" y="434788"/>
                  <a:pt x="87528" y="414030"/>
                  <a:pt x="108155" y="389965"/>
                </a:cubicBezTo>
                <a:cubicBezTo>
                  <a:pt x="141415" y="351162"/>
                  <a:pt x="173936" y="311465"/>
                  <a:pt x="202284" y="268942"/>
                </a:cubicBezTo>
                <a:cubicBezTo>
                  <a:pt x="211249" y="255495"/>
                  <a:pt x="218832" y="241016"/>
                  <a:pt x="229178" y="228600"/>
                </a:cubicBezTo>
                <a:cubicBezTo>
                  <a:pt x="241352" y="213991"/>
                  <a:pt x="257345" y="202868"/>
                  <a:pt x="269519" y="188259"/>
                </a:cubicBezTo>
                <a:cubicBezTo>
                  <a:pt x="317598" y="130566"/>
                  <a:pt x="272473" y="161146"/>
                  <a:pt x="336755" y="107577"/>
                </a:cubicBezTo>
                <a:cubicBezTo>
                  <a:pt x="359148" y="88916"/>
                  <a:pt x="405591" y="63906"/>
                  <a:pt x="430884" y="53789"/>
                </a:cubicBezTo>
                <a:cubicBezTo>
                  <a:pt x="457206" y="43260"/>
                  <a:pt x="484673" y="35859"/>
                  <a:pt x="511567" y="26894"/>
                </a:cubicBezTo>
                <a:cubicBezTo>
                  <a:pt x="569437" y="7604"/>
                  <a:pt x="538162" y="16884"/>
                  <a:pt x="605696" y="0"/>
                </a:cubicBezTo>
                <a:cubicBezTo>
                  <a:pt x="654687" y="6999"/>
                  <a:pt x="706065" y="11044"/>
                  <a:pt x="753614" y="26894"/>
                </a:cubicBezTo>
                <a:cubicBezTo>
                  <a:pt x="974407" y="100493"/>
                  <a:pt x="687193" y="10392"/>
                  <a:pt x="874637" y="80683"/>
                </a:cubicBezTo>
                <a:cubicBezTo>
                  <a:pt x="891941" y="87172"/>
                  <a:pt x="910496" y="89648"/>
                  <a:pt x="928425" y="94130"/>
                </a:cubicBezTo>
                <a:cubicBezTo>
                  <a:pt x="941872" y="103095"/>
                  <a:pt x="953998" y="114460"/>
                  <a:pt x="968767" y="121024"/>
                </a:cubicBezTo>
                <a:cubicBezTo>
                  <a:pt x="994672" y="132537"/>
                  <a:pt x="1025861" y="132193"/>
                  <a:pt x="1049449" y="147918"/>
                </a:cubicBezTo>
                <a:cubicBezTo>
                  <a:pt x="1062896" y="156883"/>
                  <a:pt x="1075335" y="167584"/>
                  <a:pt x="1089790" y="174812"/>
                </a:cubicBezTo>
                <a:cubicBezTo>
                  <a:pt x="1102468" y="181151"/>
                  <a:pt x="1117453" y="181920"/>
                  <a:pt x="1130131" y="188259"/>
                </a:cubicBezTo>
                <a:cubicBezTo>
                  <a:pt x="1160547" y="203467"/>
                  <a:pt x="1207718" y="244128"/>
                  <a:pt x="1224261" y="268942"/>
                </a:cubicBezTo>
                <a:cubicBezTo>
                  <a:pt x="1242190" y="295836"/>
                  <a:pt x="1267828" y="318960"/>
                  <a:pt x="1278049" y="349624"/>
                </a:cubicBezTo>
                <a:lnTo>
                  <a:pt x="1304943" y="430306"/>
                </a:lnTo>
                <a:cubicBezTo>
                  <a:pt x="1309425" y="443753"/>
                  <a:pt x="1310528" y="458853"/>
                  <a:pt x="1318390" y="470647"/>
                </a:cubicBezTo>
                <a:lnTo>
                  <a:pt x="1372178" y="551330"/>
                </a:lnTo>
                <a:cubicBezTo>
                  <a:pt x="1346517" y="679634"/>
                  <a:pt x="1386056" y="564346"/>
                  <a:pt x="1278049" y="672353"/>
                </a:cubicBezTo>
                <a:cubicBezTo>
                  <a:pt x="1253819" y="696583"/>
                  <a:pt x="1230127" y="725549"/>
                  <a:pt x="1197367" y="739589"/>
                </a:cubicBezTo>
                <a:cubicBezTo>
                  <a:pt x="1180380" y="746869"/>
                  <a:pt x="1161348" y="747959"/>
                  <a:pt x="1143578" y="753036"/>
                </a:cubicBezTo>
                <a:cubicBezTo>
                  <a:pt x="1129949" y="756930"/>
                  <a:pt x="1117048" y="763296"/>
                  <a:pt x="1103237" y="766483"/>
                </a:cubicBezTo>
                <a:cubicBezTo>
                  <a:pt x="966628" y="798008"/>
                  <a:pt x="972828" y="792971"/>
                  <a:pt x="834296" y="806824"/>
                </a:cubicBezTo>
                <a:cubicBezTo>
                  <a:pt x="811884" y="802342"/>
                  <a:pt x="789917" y="793377"/>
                  <a:pt x="767061" y="793377"/>
                </a:cubicBezTo>
                <a:cubicBezTo>
                  <a:pt x="732685" y="793377"/>
                  <a:pt x="515952" y="815798"/>
                  <a:pt x="471225" y="820271"/>
                </a:cubicBezTo>
                <a:cubicBezTo>
                  <a:pt x="453296" y="824753"/>
                  <a:pt x="435918" y="833718"/>
                  <a:pt x="417437" y="833718"/>
                </a:cubicBezTo>
                <a:cubicBezTo>
                  <a:pt x="393557" y="833718"/>
                  <a:pt x="270922" y="810597"/>
                  <a:pt x="242625" y="806824"/>
                </a:cubicBezTo>
                <a:cubicBezTo>
                  <a:pt x="202392" y="801460"/>
                  <a:pt x="161943" y="797859"/>
                  <a:pt x="121602" y="793377"/>
                </a:cubicBezTo>
                <a:cubicBezTo>
                  <a:pt x="44529" y="677767"/>
                  <a:pt x="136934" y="824041"/>
                  <a:pt x="81261" y="712694"/>
                </a:cubicBezTo>
                <a:cubicBezTo>
                  <a:pt x="74034" y="698239"/>
                  <a:pt x="61595" y="686808"/>
                  <a:pt x="54367" y="672353"/>
                </a:cubicBezTo>
                <a:cubicBezTo>
                  <a:pt x="28192" y="620005"/>
                  <a:pt x="53330" y="638559"/>
                  <a:pt x="27472" y="578224"/>
                </a:cubicBezTo>
                <a:cubicBezTo>
                  <a:pt x="4664" y="525006"/>
                  <a:pt x="-13832" y="552293"/>
                  <a:pt x="14025" y="524436"/>
                </a:cubicBezTo>
              </a:path>
            </a:pathLst>
          </a:cu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B924CA03-F3EA-AE4A-BFB8-B5BE0D7A63D6}"/>
              </a:ext>
            </a:extLst>
          </p:cNvPr>
          <p:cNvSpPr txBox="1"/>
          <p:nvPr/>
        </p:nvSpPr>
        <p:spPr>
          <a:xfrm>
            <a:off x="3983635" y="5552366"/>
            <a:ext cx="385042" cy="369332"/>
          </a:xfrm>
          <a:prstGeom prst="rect">
            <a:avLst/>
          </a:prstGeom>
          <a:noFill/>
        </p:spPr>
        <p:txBody>
          <a:bodyPr wrap="none" rtlCol="0">
            <a:spAutoFit/>
          </a:bodyPr>
          <a:lstStyle/>
          <a:p>
            <a:r>
              <a:rPr lang="en-US" dirty="0"/>
              <a:t>s</a:t>
            </a:r>
            <a:r>
              <a:rPr lang="en-US" baseline="-25000" dirty="0"/>
              <a:t>e</a:t>
            </a:r>
          </a:p>
        </p:txBody>
      </p:sp>
      <p:sp>
        <p:nvSpPr>
          <p:cNvPr id="50" name="TextBox 49">
            <a:extLst>
              <a:ext uri="{FF2B5EF4-FFF2-40B4-BE49-F238E27FC236}">
                <a16:creationId xmlns:a16="http://schemas.microsoft.com/office/drawing/2014/main" id="{5D4854ED-F46E-7440-89BA-F35E456962B2}"/>
              </a:ext>
            </a:extLst>
          </p:cNvPr>
          <p:cNvSpPr txBox="1"/>
          <p:nvPr/>
        </p:nvSpPr>
        <p:spPr>
          <a:xfrm>
            <a:off x="4409945" y="5102725"/>
            <a:ext cx="333746" cy="369332"/>
          </a:xfrm>
          <a:prstGeom prst="rect">
            <a:avLst/>
          </a:prstGeom>
          <a:noFill/>
        </p:spPr>
        <p:txBody>
          <a:bodyPr wrap="none" rtlCol="0">
            <a:spAutoFit/>
          </a:bodyPr>
          <a:lstStyle/>
          <a:p>
            <a:r>
              <a:rPr lang="en-US" dirty="0" err="1"/>
              <a:t>f</a:t>
            </a:r>
            <a:r>
              <a:rPr lang="en-US" baseline="-25000" dirty="0" err="1"/>
              <a:t>e</a:t>
            </a:r>
            <a:endParaRPr lang="en-US" baseline="-25000" dirty="0"/>
          </a:p>
        </p:txBody>
      </p:sp>
      <p:cxnSp>
        <p:nvCxnSpPr>
          <p:cNvPr id="51" name="Straight Arrow Connector 50">
            <a:extLst>
              <a:ext uri="{FF2B5EF4-FFF2-40B4-BE49-F238E27FC236}">
                <a16:creationId xmlns:a16="http://schemas.microsoft.com/office/drawing/2014/main" id="{60D4F0D6-7E37-2643-AA20-F84ACD0788D5}"/>
              </a:ext>
            </a:extLst>
          </p:cNvPr>
          <p:cNvCxnSpPr>
            <a:cxnSpLocks/>
          </p:cNvCxnSpPr>
          <p:nvPr/>
        </p:nvCxnSpPr>
        <p:spPr>
          <a:xfrm>
            <a:off x="3595081" y="5513647"/>
            <a:ext cx="289958" cy="0"/>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BFE6703E-CE26-1D44-BF0C-F2DA516E7A8B}"/>
              </a:ext>
            </a:extLst>
          </p:cNvPr>
          <p:cNvSpPr/>
          <p:nvPr/>
        </p:nvSpPr>
        <p:spPr>
          <a:xfrm>
            <a:off x="4670302" y="5408161"/>
            <a:ext cx="216024" cy="216024"/>
          </a:xfrm>
          <a:prstGeom prst="ellipse">
            <a:avLst/>
          </a:prstGeom>
          <a:solidFill>
            <a:srgbClr val="FFC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a:extLst>
              <a:ext uri="{FF2B5EF4-FFF2-40B4-BE49-F238E27FC236}">
                <a16:creationId xmlns:a16="http://schemas.microsoft.com/office/drawing/2014/main" id="{ED0FB63A-DFDD-A24D-A3FB-6B991D6580E2}"/>
              </a:ext>
            </a:extLst>
          </p:cNvPr>
          <p:cNvSpPr/>
          <p:nvPr/>
        </p:nvSpPr>
        <p:spPr>
          <a:xfrm>
            <a:off x="3897933" y="6310907"/>
            <a:ext cx="216024" cy="216024"/>
          </a:xfrm>
          <a:prstGeom prst="ellipse">
            <a:avLst/>
          </a:prstGeom>
          <a:solidFill>
            <a:schemeClr val="accent1">
              <a:lumMod val="40000"/>
              <a:lumOff val="60000"/>
            </a:schemeClr>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61" name="TextBox 60">
            <a:extLst>
              <a:ext uri="{FF2B5EF4-FFF2-40B4-BE49-F238E27FC236}">
                <a16:creationId xmlns:a16="http://schemas.microsoft.com/office/drawing/2014/main" id="{2CBD5F56-A04D-574D-A1AB-EE38F4D708C5}"/>
              </a:ext>
            </a:extLst>
          </p:cNvPr>
          <p:cNvSpPr txBox="1"/>
          <p:nvPr/>
        </p:nvSpPr>
        <p:spPr>
          <a:xfrm>
            <a:off x="3783459" y="5896007"/>
            <a:ext cx="290464" cy="369332"/>
          </a:xfrm>
          <a:prstGeom prst="rect">
            <a:avLst/>
          </a:prstGeom>
          <a:noFill/>
        </p:spPr>
        <p:txBody>
          <a:bodyPr wrap="none" rtlCol="0">
            <a:spAutoFit/>
          </a:bodyPr>
          <a:lstStyle/>
          <a:p>
            <a:r>
              <a:rPr lang="en-US" dirty="0"/>
              <a:t>𝜏</a:t>
            </a:r>
          </a:p>
        </p:txBody>
      </p:sp>
      <p:cxnSp>
        <p:nvCxnSpPr>
          <p:cNvPr id="62" name="Curved Connector 61">
            <a:extLst>
              <a:ext uri="{FF2B5EF4-FFF2-40B4-BE49-F238E27FC236}">
                <a16:creationId xmlns:a16="http://schemas.microsoft.com/office/drawing/2014/main" id="{E7614643-2E77-A442-BDB2-38D322127CE7}"/>
              </a:ext>
            </a:extLst>
          </p:cNvPr>
          <p:cNvCxnSpPr>
            <a:cxnSpLocks/>
            <a:stCxn id="53" idx="0"/>
            <a:endCxn id="43" idx="0"/>
          </p:cNvCxnSpPr>
          <p:nvPr/>
        </p:nvCxnSpPr>
        <p:spPr>
          <a:xfrm rot="16200000" flipH="1" flipV="1">
            <a:off x="4382362" y="5026107"/>
            <a:ext cx="13898" cy="778006"/>
          </a:xfrm>
          <a:prstGeom prst="curvedConnector3">
            <a:avLst>
              <a:gd name="adj1" fmla="val -489915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19D04E0-CC06-014D-9C6A-5BB0517AF77F}"/>
              </a:ext>
            </a:extLst>
          </p:cNvPr>
          <p:cNvCxnSpPr>
            <a:cxnSpLocks/>
            <a:stCxn id="43" idx="4"/>
            <a:endCxn id="54" idx="0"/>
          </p:cNvCxnSpPr>
          <p:nvPr/>
        </p:nvCxnSpPr>
        <p:spPr>
          <a:xfrm>
            <a:off x="4000308" y="5638083"/>
            <a:ext cx="5637" cy="672824"/>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DF9141DA-7CEB-E840-A47B-E12860E5A4D8}"/>
              </a:ext>
            </a:extLst>
          </p:cNvPr>
          <p:cNvSpPr txBox="1"/>
          <p:nvPr/>
        </p:nvSpPr>
        <p:spPr>
          <a:xfrm>
            <a:off x="5004048" y="5229200"/>
            <a:ext cx="2808312" cy="646331"/>
          </a:xfrm>
          <a:prstGeom prst="rect">
            <a:avLst/>
          </a:prstGeom>
          <a:noFill/>
        </p:spPr>
        <p:txBody>
          <a:bodyPr wrap="square" rtlCol="0">
            <a:spAutoFit/>
          </a:bodyPr>
          <a:lstStyle/>
          <a:p>
            <a:pPr algn="ctr"/>
            <a:r>
              <a:rPr lang="en-US" dirty="0"/>
              <a:t>M(e):, suppose starting at s</a:t>
            </a:r>
            <a:r>
              <a:rPr lang="en-US" baseline="-25000" dirty="0"/>
              <a:t>e</a:t>
            </a:r>
            <a:r>
              <a:rPr lang="en-US" dirty="0"/>
              <a:t> and ends at </a:t>
            </a:r>
            <a:r>
              <a:rPr lang="en-US" dirty="0" err="1"/>
              <a:t>f</a:t>
            </a:r>
            <a:r>
              <a:rPr lang="en-US" baseline="-25000" dirty="0" err="1"/>
              <a:t>e</a:t>
            </a:r>
            <a:r>
              <a:rPr lang="en-US" dirty="0"/>
              <a:t>.</a:t>
            </a:r>
          </a:p>
        </p:txBody>
      </p:sp>
    </p:spTree>
    <p:extLst>
      <p:ext uri="{BB962C8B-B14F-4D97-AF65-F5344CB8AC3E}">
        <p14:creationId xmlns:p14="http://schemas.microsoft.com/office/powerpoint/2010/main" val="2384736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BA119-461B-D143-955D-43F43427C02C}"/>
              </a:ext>
            </a:extLst>
          </p:cNvPr>
          <p:cNvSpPr>
            <a:spLocks noGrp="1"/>
          </p:cNvSpPr>
          <p:nvPr>
            <p:ph type="title"/>
          </p:nvPr>
        </p:nvSpPr>
        <p:spPr>
          <a:xfrm>
            <a:off x="457200" y="274638"/>
            <a:ext cx="8229600" cy="889043"/>
          </a:xfrm>
        </p:spPr>
        <p:txBody>
          <a:bodyPr/>
          <a:lstStyle/>
          <a:p>
            <a:r>
              <a:rPr lang="en-US" dirty="0"/>
              <a:t>Using FSM to generate tests</a:t>
            </a:r>
          </a:p>
        </p:txBody>
      </p:sp>
      <p:sp>
        <p:nvSpPr>
          <p:cNvPr id="3" name="Content Placeholder 2">
            <a:extLst>
              <a:ext uri="{FF2B5EF4-FFF2-40B4-BE49-F238E27FC236}">
                <a16:creationId xmlns:a16="http://schemas.microsoft.com/office/drawing/2014/main" id="{5E23FBB4-095F-2241-AD41-654D4FE474B1}"/>
              </a:ext>
            </a:extLst>
          </p:cNvPr>
          <p:cNvSpPr>
            <a:spLocks noGrp="1"/>
          </p:cNvSpPr>
          <p:nvPr>
            <p:ph idx="1"/>
          </p:nvPr>
        </p:nvSpPr>
        <p:spPr>
          <a:xfrm>
            <a:off x="323528" y="2992274"/>
            <a:ext cx="8363272" cy="3133889"/>
          </a:xfrm>
        </p:spPr>
        <p:txBody>
          <a:bodyPr/>
          <a:lstStyle/>
          <a:p>
            <a:r>
              <a:rPr lang="en-US" sz="2400" dirty="0"/>
              <a:t>It becomes easy to generate valid inputs, simply by following the FSM towards its end state. In other words, the FSM is essentially an input-generator.</a:t>
            </a:r>
          </a:p>
          <a:p>
            <a:r>
              <a:rPr lang="en-US" sz="2400" dirty="0"/>
              <a:t>It also provides a (structural) concept of test </a:t>
            </a:r>
            <a:r>
              <a:rPr lang="en-US" sz="2400" dirty="0">
                <a:highlight>
                  <a:srgbClr val="FFFF00"/>
                </a:highlight>
              </a:rPr>
              <a:t>coverage</a:t>
            </a:r>
            <a:r>
              <a:rPr lang="en-US" sz="2400" dirty="0"/>
              <a:t>, namely the graph-based coverage that we already discussed (e.g. edge coverage, edge-pair coverage, or prime path coverage).</a:t>
            </a:r>
            <a:br>
              <a:rPr lang="en-US" sz="2400" dirty="0"/>
            </a:br>
            <a:br>
              <a:rPr lang="en-US" sz="2400" dirty="0"/>
            </a:br>
            <a:r>
              <a:rPr lang="en-US" sz="2400" dirty="0"/>
              <a:t>Note: node/state coverage is typically too weak for FSM.</a:t>
            </a:r>
          </a:p>
        </p:txBody>
      </p:sp>
      <p:sp>
        <p:nvSpPr>
          <p:cNvPr id="4" name="Slide Number Placeholder 3">
            <a:extLst>
              <a:ext uri="{FF2B5EF4-FFF2-40B4-BE49-F238E27FC236}">
                <a16:creationId xmlns:a16="http://schemas.microsoft.com/office/drawing/2014/main" id="{8DE4C584-A830-074C-AEAD-708DF3EBE795}"/>
              </a:ext>
            </a:extLst>
          </p:cNvPr>
          <p:cNvSpPr>
            <a:spLocks noGrp="1"/>
          </p:cNvSpPr>
          <p:nvPr>
            <p:ph type="sldNum" sz="quarter" idx="12"/>
          </p:nvPr>
        </p:nvSpPr>
        <p:spPr/>
        <p:txBody>
          <a:bodyPr/>
          <a:lstStyle/>
          <a:p>
            <a:pPr>
              <a:defRPr/>
            </a:pPr>
            <a:fld id="{A3C2DAE6-0577-446F-B195-407D339173F4}" type="slidenum">
              <a:rPr lang="en-US" smtClean="0"/>
              <a:pPr>
                <a:defRPr/>
              </a:pPr>
              <a:t>12</a:t>
            </a:fld>
            <a:endParaRPr lang="en-US"/>
          </a:p>
        </p:txBody>
      </p:sp>
      <p:sp>
        <p:nvSpPr>
          <p:cNvPr id="49" name="Oval 48">
            <a:extLst>
              <a:ext uri="{FF2B5EF4-FFF2-40B4-BE49-F238E27FC236}">
                <a16:creationId xmlns:a16="http://schemas.microsoft.com/office/drawing/2014/main" id="{088E1E5E-59B6-7B41-883F-86C9208EEF18}"/>
              </a:ext>
            </a:extLst>
          </p:cNvPr>
          <p:cNvSpPr/>
          <p:nvPr/>
        </p:nvSpPr>
        <p:spPr>
          <a:xfrm>
            <a:off x="3876433" y="1857409"/>
            <a:ext cx="335527"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79D8569E-6914-3C49-8E61-18FAA24AD1C4}"/>
              </a:ext>
            </a:extLst>
          </p:cNvPr>
          <p:cNvSpPr/>
          <p:nvPr/>
        </p:nvSpPr>
        <p:spPr>
          <a:xfrm>
            <a:off x="5234542" y="1837039"/>
            <a:ext cx="331120" cy="351637"/>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f</a:t>
            </a:r>
          </a:p>
        </p:txBody>
      </p:sp>
      <p:cxnSp>
        <p:nvCxnSpPr>
          <p:cNvPr id="51" name="Straight Arrow Connector 50">
            <a:extLst>
              <a:ext uri="{FF2B5EF4-FFF2-40B4-BE49-F238E27FC236}">
                <a16:creationId xmlns:a16="http://schemas.microsoft.com/office/drawing/2014/main" id="{4C76368F-9F92-6D45-8637-B3A9C97D0166}"/>
              </a:ext>
            </a:extLst>
          </p:cNvPr>
          <p:cNvCxnSpPr>
            <a:cxnSpLocks/>
            <a:stCxn id="49" idx="6"/>
            <a:endCxn id="50" idx="2"/>
          </p:cNvCxnSpPr>
          <p:nvPr/>
        </p:nvCxnSpPr>
        <p:spPr>
          <a:xfrm>
            <a:off x="4211960" y="2012858"/>
            <a:ext cx="10225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urved Connector 51">
            <a:extLst>
              <a:ext uri="{FF2B5EF4-FFF2-40B4-BE49-F238E27FC236}">
                <a16:creationId xmlns:a16="http://schemas.microsoft.com/office/drawing/2014/main" id="{57007CA0-4808-4F4E-8973-91D492567B62}"/>
              </a:ext>
            </a:extLst>
          </p:cNvPr>
          <p:cNvCxnSpPr>
            <a:cxnSpLocks/>
            <a:stCxn id="61" idx="2"/>
            <a:endCxn id="49" idx="4"/>
          </p:cNvCxnSpPr>
          <p:nvPr/>
        </p:nvCxnSpPr>
        <p:spPr>
          <a:xfrm rot="10800000">
            <a:off x="4044197" y="2168308"/>
            <a:ext cx="370004" cy="353309"/>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urved Connector 52">
            <a:extLst>
              <a:ext uri="{FF2B5EF4-FFF2-40B4-BE49-F238E27FC236}">
                <a16:creationId xmlns:a16="http://schemas.microsoft.com/office/drawing/2014/main" id="{69803730-538C-3D44-B4B9-1EF748BCA399}"/>
              </a:ext>
            </a:extLst>
          </p:cNvPr>
          <p:cNvCxnSpPr>
            <a:cxnSpLocks/>
            <a:stCxn id="50" idx="4"/>
            <a:endCxn id="50" idx="6"/>
          </p:cNvCxnSpPr>
          <p:nvPr/>
        </p:nvCxnSpPr>
        <p:spPr>
          <a:xfrm rot="5400000" flipH="1" flipV="1">
            <a:off x="5394973" y="2017987"/>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BFCF8971-3A1B-B945-AE71-78D832C83685}"/>
              </a:ext>
            </a:extLst>
          </p:cNvPr>
          <p:cNvCxnSpPr>
            <a:cxnSpLocks/>
          </p:cNvCxnSpPr>
          <p:nvPr/>
        </p:nvCxnSpPr>
        <p:spPr>
          <a:xfrm>
            <a:off x="3724239" y="2034469"/>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0FEF7E6B-14C5-AC49-9488-3686FB11F9AE}"/>
              </a:ext>
            </a:extLst>
          </p:cNvPr>
          <p:cNvSpPr txBox="1"/>
          <p:nvPr/>
        </p:nvSpPr>
        <p:spPr>
          <a:xfrm>
            <a:off x="3289313" y="1837010"/>
            <a:ext cx="441146" cy="369332"/>
          </a:xfrm>
          <a:prstGeom prst="rect">
            <a:avLst/>
          </a:prstGeom>
          <a:noFill/>
        </p:spPr>
        <p:txBody>
          <a:bodyPr wrap="none" rtlCol="0">
            <a:spAutoFit/>
          </a:bodyPr>
          <a:lstStyle/>
          <a:p>
            <a:r>
              <a:rPr lang="en-US" dirty="0"/>
              <a:t>M:</a:t>
            </a:r>
          </a:p>
        </p:txBody>
      </p:sp>
      <p:sp>
        <p:nvSpPr>
          <p:cNvPr id="56" name="TextBox 55">
            <a:extLst>
              <a:ext uri="{FF2B5EF4-FFF2-40B4-BE49-F238E27FC236}">
                <a16:creationId xmlns:a16="http://schemas.microsoft.com/office/drawing/2014/main" id="{4EFD92A8-F336-3A41-8B79-42CF19FFCD69}"/>
              </a:ext>
            </a:extLst>
          </p:cNvPr>
          <p:cNvSpPr txBox="1"/>
          <p:nvPr/>
        </p:nvSpPr>
        <p:spPr>
          <a:xfrm>
            <a:off x="3969411" y="2318481"/>
            <a:ext cx="312906" cy="369332"/>
          </a:xfrm>
          <a:prstGeom prst="rect">
            <a:avLst/>
          </a:prstGeom>
          <a:noFill/>
        </p:spPr>
        <p:txBody>
          <a:bodyPr wrap="none" rtlCol="0">
            <a:spAutoFit/>
          </a:bodyPr>
          <a:lstStyle/>
          <a:p>
            <a:r>
              <a:rPr lang="en-US" dirty="0"/>
              <a:t>a</a:t>
            </a:r>
          </a:p>
        </p:txBody>
      </p:sp>
      <p:sp>
        <p:nvSpPr>
          <p:cNvPr id="57" name="TextBox 56">
            <a:extLst>
              <a:ext uri="{FF2B5EF4-FFF2-40B4-BE49-F238E27FC236}">
                <a16:creationId xmlns:a16="http://schemas.microsoft.com/office/drawing/2014/main" id="{6EAC211D-C71E-5745-A12C-8A28A61C2245}"/>
              </a:ext>
            </a:extLst>
          </p:cNvPr>
          <p:cNvSpPr txBox="1"/>
          <p:nvPr/>
        </p:nvSpPr>
        <p:spPr>
          <a:xfrm>
            <a:off x="3990618" y="1283848"/>
            <a:ext cx="312906" cy="369332"/>
          </a:xfrm>
          <a:prstGeom prst="rect">
            <a:avLst/>
          </a:prstGeom>
          <a:noFill/>
        </p:spPr>
        <p:txBody>
          <a:bodyPr wrap="none" rtlCol="0">
            <a:spAutoFit/>
          </a:bodyPr>
          <a:lstStyle/>
          <a:p>
            <a:r>
              <a:rPr lang="en-US" dirty="0"/>
              <a:t>b</a:t>
            </a:r>
          </a:p>
        </p:txBody>
      </p:sp>
      <p:sp>
        <p:nvSpPr>
          <p:cNvPr id="58" name="TextBox 57">
            <a:extLst>
              <a:ext uri="{FF2B5EF4-FFF2-40B4-BE49-F238E27FC236}">
                <a16:creationId xmlns:a16="http://schemas.microsoft.com/office/drawing/2014/main" id="{92CFA2CF-2307-3045-AA50-0F63C4236225}"/>
              </a:ext>
            </a:extLst>
          </p:cNvPr>
          <p:cNvSpPr txBox="1"/>
          <p:nvPr/>
        </p:nvSpPr>
        <p:spPr>
          <a:xfrm>
            <a:off x="5764272" y="2034897"/>
            <a:ext cx="300082" cy="369332"/>
          </a:xfrm>
          <a:prstGeom prst="rect">
            <a:avLst/>
          </a:prstGeom>
          <a:noFill/>
        </p:spPr>
        <p:txBody>
          <a:bodyPr wrap="none" rtlCol="0">
            <a:spAutoFit/>
          </a:bodyPr>
          <a:lstStyle/>
          <a:p>
            <a:r>
              <a:rPr lang="en-US" dirty="0"/>
              <a:t>c</a:t>
            </a:r>
          </a:p>
        </p:txBody>
      </p:sp>
      <p:sp>
        <p:nvSpPr>
          <p:cNvPr id="59" name="TextBox 58">
            <a:extLst>
              <a:ext uri="{FF2B5EF4-FFF2-40B4-BE49-F238E27FC236}">
                <a16:creationId xmlns:a16="http://schemas.microsoft.com/office/drawing/2014/main" id="{F9953E5B-7162-8D4F-AE99-B8DF6D4EBB0C}"/>
              </a:ext>
            </a:extLst>
          </p:cNvPr>
          <p:cNvSpPr txBox="1"/>
          <p:nvPr/>
        </p:nvSpPr>
        <p:spPr>
          <a:xfrm>
            <a:off x="4628157" y="1916101"/>
            <a:ext cx="290464" cy="369332"/>
          </a:xfrm>
          <a:prstGeom prst="rect">
            <a:avLst/>
          </a:prstGeom>
          <a:noFill/>
        </p:spPr>
        <p:txBody>
          <a:bodyPr wrap="none" rtlCol="0">
            <a:spAutoFit/>
          </a:bodyPr>
          <a:lstStyle/>
          <a:p>
            <a:r>
              <a:rPr lang="en-US" dirty="0"/>
              <a:t>𝜏</a:t>
            </a:r>
          </a:p>
        </p:txBody>
      </p:sp>
      <p:sp>
        <p:nvSpPr>
          <p:cNvPr id="60" name="TextBox 59">
            <a:extLst>
              <a:ext uri="{FF2B5EF4-FFF2-40B4-BE49-F238E27FC236}">
                <a16:creationId xmlns:a16="http://schemas.microsoft.com/office/drawing/2014/main" id="{7951F74A-D6F9-584D-AEB4-40D6836EF3E6}"/>
              </a:ext>
            </a:extLst>
          </p:cNvPr>
          <p:cNvSpPr txBox="1"/>
          <p:nvPr/>
        </p:nvSpPr>
        <p:spPr>
          <a:xfrm>
            <a:off x="3869280" y="1845792"/>
            <a:ext cx="341760" cy="307777"/>
          </a:xfrm>
          <a:prstGeom prst="rect">
            <a:avLst/>
          </a:prstGeom>
          <a:noFill/>
        </p:spPr>
        <p:txBody>
          <a:bodyPr wrap="square" rtlCol="0">
            <a:spAutoFit/>
          </a:bodyPr>
          <a:lstStyle/>
          <a:p>
            <a:r>
              <a:rPr lang="en-US" sz="1400" dirty="0"/>
              <a:t>s</a:t>
            </a:r>
            <a:r>
              <a:rPr lang="en-US" sz="1400" baseline="-25000" dirty="0"/>
              <a:t>0</a:t>
            </a:r>
          </a:p>
        </p:txBody>
      </p:sp>
      <p:sp>
        <p:nvSpPr>
          <p:cNvPr id="61" name="Oval 60">
            <a:extLst>
              <a:ext uri="{FF2B5EF4-FFF2-40B4-BE49-F238E27FC236}">
                <a16:creationId xmlns:a16="http://schemas.microsoft.com/office/drawing/2014/main" id="{00E58E51-D847-4344-A2F4-5BFAAECE8C2F}"/>
              </a:ext>
            </a:extLst>
          </p:cNvPr>
          <p:cNvSpPr/>
          <p:nvPr/>
        </p:nvSpPr>
        <p:spPr>
          <a:xfrm>
            <a:off x="4414201" y="2366167"/>
            <a:ext cx="335527"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3FAC4B3E-6724-7A4E-833A-753C789B5BC6}"/>
              </a:ext>
            </a:extLst>
          </p:cNvPr>
          <p:cNvSpPr/>
          <p:nvPr/>
        </p:nvSpPr>
        <p:spPr>
          <a:xfrm>
            <a:off x="4460393" y="1340714"/>
            <a:ext cx="335527"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3" name="Straight Arrow Connector 62">
            <a:extLst>
              <a:ext uri="{FF2B5EF4-FFF2-40B4-BE49-F238E27FC236}">
                <a16:creationId xmlns:a16="http://schemas.microsoft.com/office/drawing/2014/main" id="{09D076F2-2580-DA48-8118-FECFE0CEB91E}"/>
              </a:ext>
            </a:extLst>
          </p:cNvPr>
          <p:cNvCxnSpPr>
            <a:cxnSpLocks/>
            <a:stCxn id="49" idx="5"/>
            <a:endCxn id="61" idx="1"/>
          </p:cNvCxnSpPr>
          <p:nvPr/>
        </p:nvCxnSpPr>
        <p:spPr>
          <a:xfrm>
            <a:off x="4162823" y="2122777"/>
            <a:ext cx="300515" cy="2889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242E6B88-65F5-FD4A-9CFC-24AEF9471BF7}"/>
              </a:ext>
            </a:extLst>
          </p:cNvPr>
          <p:cNvCxnSpPr>
            <a:cxnSpLocks/>
            <a:stCxn id="49" idx="7"/>
            <a:endCxn id="62" idx="3"/>
          </p:cNvCxnSpPr>
          <p:nvPr/>
        </p:nvCxnSpPr>
        <p:spPr>
          <a:xfrm flipV="1">
            <a:off x="4162823" y="1606082"/>
            <a:ext cx="346707" cy="2968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urved Connector 64">
            <a:extLst>
              <a:ext uri="{FF2B5EF4-FFF2-40B4-BE49-F238E27FC236}">
                <a16:creationId xmlns:a16="http://schemas.microsoft.com/office/drawing/2014/main" id="{36F2B317-7AA8-C14E-875B-9B2255A57E83}"/>
              </a:ext>
            </a:extLst>
          </p:cNvPr>
          <p:cNvCxnSpPr>
            <a:cxnSpLocks/>
            <a:stCxn id="62" idx="2"/>
            <a:endCxn id="49" idx="0"/>
          </p:cNvCxnSpPr>
          <p:nvPr/>
        </p:nvCxnSpPr>
        <p:spPr>
          <a:xfrm rot="10800000" flipV="1">
            <a:off x="4044197" y="1496163"/>
            <a:ext cx="416196" cy="361246"/>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20C456B8-38D4-7A4C-B0A7-E0C54EB7279A}"/>
              </a:ext>
            </a:extLst>
          </p:cNvPr>
          <p:cNvSpPr txBox="1"/>
          <p:nvPr/>
        </p:nvSpPr>
        <p:spPr>
          <a:xfrm>
            <a:off x="4265437" y="1637229"/>
            <a:ext cx="290464" cy="369332"/>
          </a:xfrm>
          <a:prstGeom prst="rect">
            <a:avLst/>
          </a:prstGeom>
          <a:noFill/>
        </p:spPr>
        <p:txBody>
          <a:bodyPr wrap="none" rtlCol="0">
            <a:spAutoFit/>
          </a:bodyPr>
          <a:lstStyle/>
          <a:p>
            <a:r>
              <a:rPr lang="en-US" dirty="0"/>
              <a:t>𝜏</a:t>
            </a:r>
          </a:p>
        </p:txBody>
      </p:sp>
      <p:sp>
        <p:nvSpPr>
          <p:cNvPr id="67" name="TextBox 66">
            <a:extLst>
              <a:ext uri="{FF2B5EF4-FFF2-40B4-BE49-F238E27FC236}">
                <a16:creationId xmlns:a16="http://schemas.microsoft.com/office/drawing/2014/main" id="{AB689722-A8A5-9E4C-A88A-78D2731FC9FD}"/>
              </a:ext>
            </a:extLst>
          </p:cNvPr>
          <p:cNvSpPr txBox="1"/>
          <p:nvPr/>
        </p:nvSpPr>
        <p:spPr>
          <a:xfrm>
            <a:off x="4229199" y="1983642"/>
            <a:ext cx="290464" cy="369332"/>
          </a:xfrm>
          <a:prstGeom prst="rect">
            <a:avLst/>
          </a:prstGeom>
          <a:noFill/>
        </p:spPr>
        <p:txBody>
          <a:bodyPr wrap="none" rtlCol="0">
            <a:spAutoFit/>
          </a:bodyPr>
          <a:lstStyle/>
          <a:p>
            <a:r>
              <a:rPr lang="en-US" dirty="0"/>
              <a:t>𝜏</a:t>
            </a:r>
          </a:p>
        </p:txBody>
      </p:sp>
    </p:spTree>
    <p:extLst>
      <p:ext uri="{BB962C8B-B14F-4D97-AF65-F5344CB8AC3E}">
        <p14:creationId xmlns:p14="http://schemas.microsoft.com/office/powerpoint/2010/main" val="1135276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BA119-461B-D143-955D-43F43427C02C}"/>
              </a:ext>
            </a:extLst>
          </p:cNvPr>
          <p:cNvSpPr>
            <a:spLocks noGrp="1"/>
          </p:cNvSpPr>
          <p:nvPr>
            <p:ph type="title"/>
          </p:nvPr>
        </p:nvSpPr>
        <p:spPr>
          <a:xfrm>
            <a:off x="457200" y="274638"/>
            <a:ext cx="8229600" cy="722047"/>
          </a:xfrm>
        </p:spPr>
        <p:txBody>
          <a:bodyPr/>
          <a:lstStyle/>
          <a:p>
            <a:r>
              <a:rPr lang="en-US" dirty="0"/>
              <a:t>Example</a:t>
            </a:r>
          </a:p>
        </p:txBody>
      </p:sp>
      <p:sp>
        <p:nvSpPr>
          <p:cNvPr id="3" name="Content Placeholder 2">
            <a:extLst>
              <a:ext uri="{FF2B5EF4-FFF2-40B4-BE49-F238E27FC236}">
                <a16:creationId xmlns:a16="http://schemas.microsoft.com/office/drawing/2014/main" id="{5E23FBB4-095F-2241-AD41-654D4FE474B1}"/>
              </a:ext>
            </a:extLst>
          </p:cNvPr>
          <p:cNvSpPr>
            <a:spLocks noGrp="1"/>
          </p:cNvSpPr>
          <p:nvPr>
            <p:ph idx="1"/>
          </p:nvPr>
        </p:nvSpPr>
        <p:spPr>
          <a:xfrm>
            <a:off x="457200" y="2869107"/>
            <a:ext cx="8229600" cy="3257057"/>
          </a:xfrm>
        </p:spPr>
        <p:txBody>
          <a:bodyPr/>
          <a:lstStyle/>
          <a:p>
            <a:r>
              <a:rPr lang="en-US" sz="2400" dirty="0"/>
              <a:t>Prime paths: 010, 101, 104, 102, 020, 202, 204, 201, 44</a:t>
            </a:r>
          </a:p>
          <a:p>
            <a:r>
              <a:rPr lang="en-US" sz="2400" dirty="0"/>
              <a:t>A test set for P(s) that would give full PPC </a:t>
            </a:r>
            <a:r>
              <a:rPr lang="en-US" sz="2400" dirty="0">
                <a:solidFill>
                  <a:schemeClr val="accent6">
                    <a:lumMod val="60000"/>
                    <a:lumOff val="40000"/>
                  </a:schemeClr>
                </a:solidFill>
              </a:rPr>
              <a:t>over the regular expression </a:t>
            </a:r>
            <a:r>
              <a:rPr lang="en-US" sz="2400" dirty="0"/>
              <a:t>constraint of s:</a:t>
            </a:r>
            <a:br>
              <a:rPr lang="en-US" sz="2400" dirty="0"/>
            </a:br>
            <a:endParaRPr lang="en-US" sz="2400" dirty="0"/>
          </a:p>
        </p:txBody>
      </p:sp>
      <p:sp>
        <p:nvSpPr>
          <p:cNvPr id="4" name="Slide Number Placeholder 3">
            <a:extLst>
              <a:ext uri="{FF2B5EF4-FFF2-40B4-BE49-F238E27FC236}">
                <a16:creationId xmlns:a16="http://schemas.microsoft.com/office/drawing/2014/main" id="{8DE4C584-A830-074C-AEAD-708DF3EBE795}"/>
              </a:ext>
            </a:extLst>
          </p:cNvPr>
          <p:cNvSpPr>
            <a:spLocks noGrp="1"/>
          </p:cNvSpPr>
          <p:nvPr>
            <p:ph type="sldNum" sz="quarter" idx="12"/>
          </p:nvPr>
        </p:nvSpPr>
        <p:spPr/>
        <p:txBody>
          <a:bodyPr/>
          <a:lstStyle/>
          <a:p>
            <a:pPr>
              <a:defRPr/>
            </a:pPr>
            <a:fld id="{A3C2DAE6-0577-446F-B195-407D339173F4}" type="slidenum">
              <a:rPr lang="en-US" smtClean="0"/>
              <a:pPr>
                <a:defRPr/>
              </a:pPr>
              <a:t>13</a:t>
            </a:fld>
            <a:endParaRPr lang="en-US"/>
          </a:p>
        </p:txBody>
      </p:sp>
      <p:sp>
        <p:nvSpPr>
          <p:cNvPr id="5" name="Oval 4">
            <a:extLst>
              <a:ext uri="{FF2B5EF4-FFF2-40B4-BE49-F238E27FC236}">
                <a16:creationId xmlns:a16="http://schemas.microsoft.com/office/drawing/2014/main" id="{B84CCE6F-8A52-6E42-B2AD-84F6371AE23F}"/>
              </a:ext>
            </a:extLst>
          </p:cNvPr>
          <p:cNvSpPr/>
          <p:nvPr/>
        </p:nvSpPr>
        <p:spPr>
          <a:xfrm>
            <a:off x="5590155" y="1851591"/>
            <a:ext cx="335527"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0</a:t>
            </a:r>
          </a:p>
        </p:txBody>
      </p:sp>
      <p:sp>
        <p:nvSpPr>
          <p:cNvPr id="6" name="Oval 5">
            <a:extLst>
              <a:ext uri="{FF2B5EF4-FFF2-40B4-BE49-F238E27FC236}">
                <a16:creationId xmlns:a16="http://schemas.microsoft.com/office/drawing/2014/main" id="{73561BB9-E993-FC47-AA6F-5AD0B374BEC1}"/>
              </a:ext>
            </a:extLst>
          </p:cNvPr>
          <p:cNvSpPr/>
          <p:nvPr/>
        </p:nvSpPr>
        <p:spPr>
          <a:xfrm>
            <a:off x="6948264" y="1831221"/>
            <a:ext cx="331120" cy="351637"/>
          </a:xfrm>
          <a:prstGeom prst="ellipse">
            <a:avLst/>
          </a:prstGeom>
          <a:solidFill>
            <a:schemeClr val="bg2"/>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60000"/>
                    <a:lumOff val="40000"/>
                  </a:schemeClr>
                </a:solidFill>
              </a:rPr>
              <a:t>4</a:t>
            </a:r>
          </a:p>
        </p:txBody>
      </p:sp>
      <p:cxnSp>
        <p:nvCxnSpPr>
          <p:cNvPr id="7" name="Straight Arrow Connector 6">
            <a:extLst>
              <a:ext uri="{FF2B5EF4-FFF2-40B4-BE49-F238E27FC236}">
                <a16:creationId xmlns:a16="http://schemas.microsoft.com/office/drawing/2014/main" id="{C2B52ABD-40B4-A04D-B3D3-E7A8230F2ADC}"/>
              </a:ext>
            </a:extLst>
          </p:cNvPr>
          <p:cNvCxnSpPr>
            <a:cxnSpLocks/>
            <a:stCxn id="5" idx="6"/>
            <a:endCxn id="6" idx="2"/>
          </p:cNvCxnSpPr>
          <p:nvPr/>
        </p:nvCxnSpPr>
        <p:spPr>
          <a:xfrm>
            <a:off x="5925682" y="2007040"/>
            <a:ext cx="10225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urved Connector 8">
            <a:extLst>
              <a:ext uri="{FF2B5EF4-FFF2-40B4-BE49-F238E27FC236}">
                <a16:creationId xmlns:a16="http://schemas.microsoft.com/office/drawing/2014/main" id="{FF51E71A-8C73-9345-861F-8E8C110972E1}"/>
              </a:ext>
            </a:extLst>
          </p:cNvPr>
          <p:cNvCxnSpPr>
            <a:cxnSpLocks/>
            <a:stCxn id="19" idx="2"/>
            <a:endCxn id="5" idx="4"/>
          </p:cNvCxnSpPr>
          <p:nvPr/>
        </p:nvCxnSpPr>
        <p:spPr>
          <a:xfrm rot="10800000">
            <a:off x="5757919" y="2162490"/>
            <a:ext cx="370004" cy="353309"/>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urved Connector 9">
            <a:extLst>
              <a:ext uri="{FF2B5EF4-FFF2-40B4-BE49-F238E27FC236}">
                <a16:creationId xmlns:a16="http://schemas.microsoft.com/office/drawing/2014/main" id="{DD0BB4EC-5F08-5343-A539-805A6FB42334}"/>
              </a:ext>
            </a:extLst>
          </p:cNvPr>
          <p:cNvCxnSpPr>
            <a:cxnSpLocks/>
            <a:stCxn id="6" idx="4"/>
            <a:endCxn id="6" idx="6"/>
          </p:cNvCxnSpPr>
          <p:nvPr/>
        </p:nvCxnSpPr>
        <p:spPr>
          <a:xfrm rot="5400000" flipH="1" flipV="1">
            <a:off x="7108695" y="2012169"/>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60A3CCB-C0AC-2741-BEFE-7C3FCD436D59}"/>
              </a:ext>
            </a:extLst>
          </p:cNvPr>
          <p:cNvCxnSpPr>
            <a:cxnSpLocks/>
          </p:cNvCxnSpPr>
          <p:nvPr/>
        </p:nvCxnSpPr>
        <p:spPr>
          <a:xfrm>
            <a:off x="5437961" y="2028651"/>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0C1D774-0399-C74D-A08E-2D02A38FB004}"/>
              </a:ext>
            </a:extLst>
          </p:cNvPr>
          <p:cNvSpPr txBox="1"/>
          <p:nvPr/>
        </p:nvSpPr>
        <p:spPr>
          <a:xfrm>
            <a:off x="5003035" y="1831192"/>
            <a:ext cx="441146" cy="369332"/>
          </a:xfrm>
          <a:prstGeom prst="rect">
            <a:avLst/>
          </a:prstGeom>
          <a:noFill/>
        </p:spPr>
        <p:txBody>
          <a:bodyPr wrap="none" rtlCol="0">
            <a:spAutoFit/>
          </a:bodyPr>
          <a:lstStyle/>
          <a:p>
            <a:r>
              <a:rPr lang="en-US" dirty="0"/>
              <a:t>M:</a:t>
            </a:r>
          </a:p>
        </p:txBody>
      </p:sp>
      <p:sp>
        <p:nvSpPr>
          <p:cNvPr id="13" name="TextBox 12">
            <a:extLst>
              <a:ext uri="{FF2B5EF4-FFF2-40B4-BE49-F238E27FC236}">
                <a16:creationId xmlns:a16="http://schemas.microsoft.com/office/drawing/2014/main" id="{FF35AE8F-CFBB-2247-AF47-B5DC1C830A38}"/>
              </a:ext>
            </a:extLst>
          </p:cNvPr>
          <p:cNvSpPr txBox="1"/>
          <p:nvPr/>
        </p:nvSpPr>
        <p:spPr>
          <a:xfrm>
            <a:off x="5683133" y="2312663"/>
            <a:ext cx="312906" cy="369332"/>
          </a:xfrm>
          <a:prstGeom prst="rect">
            <a:avLst/>
          </a:prstGeom>
          <a:noFill/>
        </p:spPr>
        <p:txBody>
          <a:bodyPr wrap="none" rtlCol="0">
            <a:spAutoFit/>
          </a:bodyPr>
          <a:lstStyle/>
          <a:p>
            <a:r>
              <a:rPr lang="en-US" dirty="0"/>
              <a:t>a</a:t>
            </a:r>
          </a:p>
        </p:txBody>
      </p:sp>
      <p:sp>
        <p:nvSpPr>
          <p:cNvPr id="14" name="TextBox 13">
            <a:extLst>
              <a:ext uri="{FF2B5EF4-FFF2-40B4-BE49-F238E27FC236}">
                <a16:creationId xmlns:a16="http://schemas.microsoft.com/office/drawing/2014/main" id="{B049E96C-1993-654D-AFD3-778DA8027E02}"/>
              </a:ext>
            </a:extLst>
          </p:cNvPr>
          <p:cNvSpPr txBox="1"/>
          <p:nvPr/>
        </p:nvSpPr>
        <p:spPr>
          <a:xfrm>
            <a:off x="5704340" y="1278030"/>
            <a:ext cx="312906" cy="369332"/>
          </a:xfrm>
          <a:prstGeom prst="rect">
            <a:avLst/>
          </a:prstGeom>
          <a:noFill/>
        </p:spPr>
        <p:txBody>
          <a:bodyPr wrap="none" rtlCol="0">
            <a:spAutoFit/>
          </a:bodyPr>
          <a:lstStyle/>
          <a:p>
            <a:r>
              <a:rPr lang="en-US" dirty="0"/>
              <a:t>b</a:t>
            </a:r>
          </a:p>
        </p:txBody>
      </p:sp>
      <p:sp>
        <p:nvSpPr>
          <p:cNvPr id="15" name="TextBox 14">
            <a:extLst>
              <a:ext uri="{FF2B5EF4-FFF2-40B4-BE49-F238E27FC236}">
                <a16:creationId xmlns:a16="http://schemas.microsoft.com/office/drawing/2014/main" id="{CC525019-F399-6842-BE55-33780889CC08}"/>
              </a:ext>
            </a:extLst>
          </p:cNvPr>
          <p:cNvSpPr txBox="1"/>
          <p:nvPr/>
        </p:nvSpPr>
        <p:spPr>
          <a:xfrm>
            <a:off x="7477994" y="2029079"/>
            <a:ext cx="300082" cy="369332"/>
          </a:xfrm>
          <a:prstGeom prst="rect">
            <a:avLst/>
          </a:prstGeom>
          <a:noFill/>
        </p:spPr>
        <p:txBody>
          <a:bodyPr wrap="none" rtlCol="0">
            <a:spAutoFit/>
          </a:bodyPr>
          <a:lstStyle/>
          <a:p>
            <a:r>
              <a:rPr lang="en-US" dirty="0"/>
              <a:t>c</a:t>
            </a:r>
          </a:p>
        </p:txBody>
      </p:sp>
      <p:sp>
        <p:nvSpPr>
          <p:cNvPr id="16" name="TextBox 15">
            <a:extLst>
              <a:ext uri="{FF2B5EF4-FFF2-40B4-BE49-F238E27FC236}">
                <a16:creationId xmlns:a16="http://schemas.microsoft.com/office/drawing/2014/main" id="{DD30C79D-5FD7-A04C-9294-7721E699F6A7}"/>
              </a:ext>
            </a:extLst>
          </p:cNvPr>
          <p:cNvSpPr txBox="1"/>
          <p:nvPr/>
        </p:nvSpPr>
        <p:spPr>
          <a:xfrm>
            <a:off x="6341879" y="1910283"/>
            <a:ext cx="290464" cy="369332"/>
          </a:xfrm>
          <a:prstGeom prst="rect">
            <a:avLst/>
          </a:prstGeom>
          <a:noFill/>
        </p:spPr>
        <p:txBody>
          <a:bodyPr wrap="none" rtlCol="0">
            <a:spAutoFit/>
          </a:bodyPr>
          <a:lstStyle/>
          <a:p>
            <a:r>
              <a:rPr lang="en-US" dirty="0"/>
              <a:t>𝜏</a:t>
            </a:r>
          </a:p>
        </p:txBody>
      </p:sp>
      <p:sp>
        <p:nvSpPr>
          <p:cNvPr id="19" name="Oval 18">
            <a:extLst>
              <a:ext uri="{FF2B5EF4-FFF2-40B4-BE49-F238E27FC236}">
                <a16:creationId xmlns:a16="http://schemas.microsoft.com/office/drawing/2014/main" id="{AF8115DD-FDBF-F146-95C8-7ED6BA9BFF66}"/>
              </a:ext>
            </a:extLst>
          </p:cNvPr>
          <p:cNvSpPr/>
          <p:nvPr/>
        </p:nvSpPr>
        <p:spPr>
          <a:xfrm>
            <a:off x="6127923" y="2360349"/>
            <a:ext cx="335527"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1</a:t>
            </a:r>
          </a:p>
        </p:txBody>
      </p:sp>
      <p:sp>
        <p:nvSpPr>
          <p:cNvPr id="20" name="Oval 19">
            <a:extLst>
              <a:ext uri="{FF2B5EF4-FFF2-40B4-BE49-F238E27FC236}">
                <a16:creationId xmlns:a16="http://schemas.microsoft.com/office/drawing/2014/main" id="{AC1D428B-D9FD-ED43-BEA7-9747DACE603D}"/>
              </a:ext>
            </a:extLst>
          </p:cNvPr>
          <p:cNvSpPr/>
          <p:nvPr/>
        </p:nvSpPr>
        <p:spPr>
          <a:xfrm>
            <a:off x="6174115" y="1334896"/>
            <a:ext cx="335527"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2</a:t>
            </a:r>
          </a:p>
        </p:txBody>
      </p:sp>
      <p:cxnSp>
        <p:nvCxnSpPr>
          <p:cNvPr id="21" name="Straight Arrow Connector 20">
            <a:extLst>
              <a:ext uri="{FF2B5EF4-FFF2-40B4-BE49-F238E27FC236}">
                <a16:creationId xmlns:a16="http://schemas.microsoft.com/office/drawing/2014/main" id="{DCFF0253-443F-584F-BA5C-0AC5B01B1FCC}"/>
              </a:ext>
            </a:extLst>
          </p:cNvPr>
          <p:cNvCxnSpPr>
            <a:cxnSpLocks/>
            <a:stCxn id="5" idx="5"/>
            <a:endCxn id="19" idx="1"/>
          </p:cNvCxnSpPr>
          <p:nvPr/>
        </p:nvCxnSpPr>
        <p:spPr>
          <a:xfrm>
            <a:off x="5876545" y="2116959"/>
            <a:ext cx="300515" cy="2889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4277E781-E48C-7E48-9612-B906AF9778C0}"/>
              </a:ext>
            </a:extLst>
          </p:cNvPr>
          <p:cNvCxnSpPr>
            <a:cxnSpLocks/>
            <a:stCxn id="5" idx="7"/>
            <a:endCxn id="20" idx="3"/>
          </p:cNvCxnSpPr>
          <p:nvPr/>
        </p:nvCxnSpPr>
        <p:spPr>
          <a:xfrm flipV="1">
            <a:off x="5876545" y="1600264"/>
            <a:ext cx="346707" cy="2968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urved Connector 38">
            <a:extLst>
              <a:ext uri="{FF2B5EF4-FFF2-40B4-BE49-F238E27FC236}">
                <a16:creationId xmlns:a16="http://schemas.microsoft.com/office/drawing/2014/main" id="{B587A5C0-5C34-1340-A6E6-E98D5B48FCFA}"/>
              </a:ext>
            </a:extLst>
          </p:cNvPr>
          <p:cNvCxnSpPr>
            <a:cxnSpLocks/>
            <a:stCxn id="20" idx="2"/>
            <a:endCxn id="5" idx="0"/>
          </p:cNvCxnSpPr>
          <p:nvPr/>
        </p:nvCxnSpPr>
        <p:spPr>
          <a:xfrm rot="10800000" flipV="1">
            <a:off x="5757919" y="1490345"/>
            <a:ext cx="416196" cy="361246"/>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E941AF78-0598-974E-8B12-041143233DDC}"/>
              </a:ext>
            </a:extLst>
          </p:cNvPr>
          <p:cNvSpPr txBox="1"/>
          <p:nvPr/>
        </p:nvSpPr>
        <p:spPr>
          <a:xfrm>
            <a:off x="5979159" y="1631411"/>
            <a:ext cx="290464" cy="369332"/>
          </a:xfrm>
          <a:prstGeom prst="rect">
            <a:avLst/>
          </a:prstGeom>
          <a:noFill/>
        </p:spPr>
        <p:txBody>
          <a:bodyPr wrap="none" rtlCol="0">
            <a:spAutoFit/>
          </a:bodyPr>
          <a:lstStyle/>
          <a:p>
            <a:r>
              <a:rPr lang="en-US" dirty="0"/>
              <a:t>𝜏</a:t>
            </a:r>
          </a:p>
        </p:txBody>
      </p:sp>
      <p:sp>
        <p:nvSpPr>
          <p:cNvPr id="48" name="TextBox 47">
            <a:extLst>
              <a:ext uri="{FF2B5EF4-FFF2-40B4-BE49-F238E27FC236}">
                <a16:creationId xmlns:a16="http://schemas.microsoft.com/office/drawing/2014/main" id="{681DB9B2-F29A-ED40-BE54-A021181C3D2B}"/>
              </a:ext>
            </a:extLst>
          </p:cNvPr>
          <p:cNvSpPr txBox="1"/>
          <p:nvPr/>
        </p:nvSpPr>
        <p:spPr>
          <a:xfrm>
            <a:off x="5942921" y="1977824"/>
            <a:ext cx="290464" cy="369332"/>
          </a:xfrm>
          <a:prstGeom prst="rect">
            <a:avLst/>
          </a:prstGeom>
          <a:noFill/>
        </p:spPr>
        <p:txBody>
          <a:bodyPr wrap="none" rtlCol="0">
            <a:spAutoFit/>
          </a:bodyPr>
          <a:lstStyle/>
          <a:p>
            <a:r>
              <a:rPr lang="en-US" dirty="0"/>
              <a:t>𝜏</a:t>
            </a:r>
          </a:p>
        </p:txBody>
      </p:sp>
      <p:graphicFrame>
        <p:nvGraphicFramePr>
          <p:cNvPr id="49" name="Table 48">
            <a:extLst>
              <a:ext uri="{FF2B5EF4-FFF2-40B4-BE49-F238E27FC236}">
                <a16:creationId xmlns:a16="http://schemas.microsoft.com/office/drawing/2014/main" id="{0D37EA68-49CF-454A-8E4A-8A9687BA5773}"/>
              </a:ext>
            </a:extLst>
          </p:cNvPr>
          <p:cNvGraphicFramePr>
            <a:graphicFrameLocks noGrp="1"/>
          </p:cNvGraphicFramePr>
          <p:nvPr>
            <p:extLst>
              <p:ext uri="{D42A27DB-BD31-4B8C-83A1-F6EECF244321}">
                <p14:modId xmlns:p14="http://schemas.microsoft.com/office/powerpoint/2010/main" val="3194928784"/>
              </p:ext>
            </p:extLst>
          </p:nvPr>
        </p:nvGraphicFramePr>
        <p:xfrm>
          <a:off x="1115616" y="4254299"/>
          <a:ext cx="2809872" cy="1854200"/>
        </p:xfrm>
        <a:graphic>
          <a:graphicData uri="http://schemas.openxmlformats.org/drawingml/2006/table">
            <a:tbl>
              <a:tblPr firstRow="1" bandRow="1">
                <a:tableStyleId>{073A0DAA-6AF3-43AB-8588-CEC1D06C72B9}</a:tableStyleId>
              </a:tblPr>
              <a:tblGrid>
                <a:gridCol w="1014067">
                  <a:extLst>
                    <a:ext uri="{9D8B030D-6E8A-4147-A177-3AD203B41FA5}">
                      <a16:colId xmlns:a16="http://schemas.microsoft.com/office/drawing/2014/main" val="2376909617"/>
                    </a:ext>
                  </a:extLst>
                </a:gridCol>
                <a:gridCol w="1795805">
                  <a:extLst>
                    <a:ext uri="{9D8B030D-6E8A-4147-A177-3AD203B41FA5}">
                      <a16:colId xmlns:a16="http://schemas.microsoft.com/office/drawing/2014/main" val="2149811498"/>
                    </a:ext>
                  </a:extLst>
                </a:gridCol>
              </a:tblGrid>
              <a:tr h="370840">
                <a:tc>
                  <a:txBody>
                    <a:bodyPr/>
                    <a:lstStyle/>
                    <a:p>
                      <a:pPr algn="ctr"/>
                      <a:r>
                        <a:rPr lang="en-US" dirty="0"/>
                        <a:t>s</a:t>
                      </a:r>
                    </a:p>
                  </a:txBody>
                  <a:tcPr/>
                </a:tc>
                <a:tc>
                  <a:txBody>
                    <a:bodyPr/>
                    <a:lstStyle/>
                    <a:p>
                      <a:pPr algn="ctr"/>
                      <a:r>
                        <a:rPr lang="en-US" dirty="0"/>
                        <a:t>Prime path</a:t>
                      </a:r>
                    </a:p>
                  </a:txBody>
                  <a:tcPr/>
                </a:tc>
                <a:extLst>
                  <a:ext uri="{0D108BD9-81ED-4DB2-BD59-A6C34878D82A}">
                    <a16:rowId xmlns:a16="http://schemas.microsoft.com/office/drawing/2014/main" val="2599799974"/>
                  </a:ext>
                </a:extLst>
              </a:tr>
              <a:tr h="370840">
                <a:tc>
                  <a:txBody>
                    <a:bodyPr/>
                    <a:lstStyle/>
                    <a:p>
                      <a:pPr algn="ctr"/>
                      <a:r>
                        <a:rPr lang="en-US" dirty="0"/>
                        <a:t>aa</a:t>
                      </a:r>
                    </a:p>
                  </a:txBody>
                  <a:tcPr/>
                </a:tc>
                <a:tc>
                  <a:txBody>
                    <a:bodyPr/>
                    <a:lstStyle/>
                    <a:p>
                      <a:pPr algn="ctr"/>
                      <a:r>
                        <a:rPr lang="en-US" dirty="0"/>
                        <a:t>010, 101, 104</a:t>
                      </a:r>
                    </a:p>
                  </a:txBody>
                  <a:tcPr/>
                </a:tc>
                <a:extLst>
                  <a:ext uri="{0D108BD9-81ED-4DB2-BD59-A6C34878D82A}">
                    <a16:rowId xmlns:a16="http://schemas.microsoft.com/office/drawing/2014/main" val="2212930067"/>
                  </a:ext>
                </a:extLst>
              </a:tr>
              <a:tr h="370840">
                <a:tc>
                  <a:txBody>
                    <a:bodyPr/>
                    <a:lstStyle/>
                    <a:p>
                      <a:pPr algn="ctr"/>
                      <a:r>
                        <a:rPr lang="en-US" dirty="0"/>
                        <a:t>bb</a:t>
                      </a:r>
                    </a:p>
                  </a:txBody>
                  <a:tcPr/>
                </a:tc>
                <a:tc>
                  <a:txBody>
                    <a:bodyPr/>
                    <a:lstStyle/>
                    <a:p>
                      <a:pPr algn="ctr"/>
                      <a:r>
                        <a:rPr lang="en-US" dirty="0"/>
                        <a:t>020, 202, 204</a:t>
                      </a:r>
                    </a:p>
                  </a:txBody>
                  <a:tcPr/>
                </a:tc>
                <a:extLst>
                  <a:ext uri="{0D108BD9-81ED-4DB2-BD59-A6C34878D82A}">
                    <a16:rowId xmlns:a16="http://schemas.microsoft.com/office/drawing/2014/main" val="4036187659"/>
                  </a:ext>
                </a:extLst>
              </a:tr>
              <a:tr h="370840">
                <a:tc>
                  <a:txBody>
                    <a:bodyPr/>
                    <a:lstStyle/>
                    <a:p>
                      <a:pPr algn="ctr"/>
                      <a:r>
                        <a:rPr lang="en-US" dirty="0" err="1"/>
                        <a:t>abc</a:t>
                      </a:r>
                      <a:endParaRPr lang="en-US" dirty="0"/>
                    </a:p>
                  </a:txBody>
                  <a:tcPr/>
                </a:tc>
                <a:tc>
                  <a:txBody>
                    <a:bodyPr/>
                    <a:lstStyle/>
                    <a:p>
                      <a:pPr algn="ctr"/>
                      <a:r>
                        <a:rPr lang="en-US" dirty="0"/>
                        <a:t>102, 204, 44</a:t>
                      </a:r>
                    </a:p>
                  </a:txBody>
                  <a:tcPr/>
                </a:tc>
                <a:extLst>
                  <a:ext uri="{0D108BD9-81ED-4DB2-BD59-A6C34878D82A}">
                    <a16:rowId xmlns:a16="http://schemas.microsoft.com/office/drawing/2014/main" val="4260584165"/>
                  </a:ext>
                </a:extLst>
              </a:tr>
              <a:tr h="370840">
                <a:tc>
                  <a:txBody>
                    <a:bodyPr/>
                    <a:lstStyle/>
                    <a:p>
                      <a:pPr algn="ctr"/>
                      <a:r>
                        <a:rPr lang="en-US" dirty="0"/>
                        <a:t>bac</a:t>
                      </a:r>
                    </a:p>
                  </a:txBody>
                  <a:tcPr/>
                </a:tc>
                <a:tc>
                  <a:txBody>
                    <a:bodyPr/>
                    <a:lstStyle/>
                    <a:p>
                      <a:pPr algn="ctr"/>
                      <a:r>
                        <a:rPr lang="en-US" dirty="0"/>
                        <a:t>201, 104, 44</a:t>
                      </a:r>
                    </a:p>
                  </a:txBody>
                  <a:tcPr/>
                </a:tc>
                <a:extLst>
                  <a:ext uri="{0D108BD9-81ED-4DB2-BD59-A6C34878D82A}">
                    <a16:rowId xmlns:a16="http://schemas.microsoft.com/office/drawing/2014/main" val="628103282"/>
                  </a:ext>
                </a:extLst>
              </a:tr>
            </a:tbl>
          </a:graphicData>
        </a:graphic>
      </p:graphicFrame>
      <p:sp>
        <p:nvSpPr>
          <p:cNvPr id="50" name="TextBox 49">
            <a:extLst>
              <a:ext uri="{FF2B5EF4-FFF2-40B4-BE49-F238E27FC236}">
                <a16:creationId xmlns:a16="http://schemas.microsoft.com/office/drawing/2014/main" id="{3317FF86-432F-0542-AF2E-936E2F77FD34}"/>
              </a:ext>
            </a:extLst>
          </p:cNvPr>
          <p:cNvSpPr txBox="1"/>
          <p:nvPr/>
        </p:nvSpPr>
        <p:spPr>
          <a:xfrm>
            <a:off x="457200" y="1573999"/>
            <a:ext cx="3981324" cy="1015663"/>
          </a:xfrm>
          <a:prstGeom prst="rect">
            <a:avLst/>
          </a:prstGeom>
          <a:solidFill>
            <a:schemeClr val="tx2">
              <a:lumMod val="20000"/>
              <a:lumOff val="80000"/>
            </a:schemeClr>
          </a:solidFill>
          <a:ln>
            <a:solidFill>
              <a:schemeClr val="tx1"/>
            </a:solidFill>
          </a:ln>
        </p:spPr>
        <p:txBody>
          <a:bodyPr wrap="square" rtlCol="0">
            <a:spAutoFit/>
          </a:bodyPr>
          <a:lstStyle/>
          <a:p>
            <a:r>
              <a:rPr lang="en-US" sz="2000" dirty="0"/>
              <a:t>Consider P(String s) where s is a string satisfying the regular expression: </a:t>
            </a:r>
            <a:r>
              <a:rPr lang="en-US" sz="2000" dirty="0">
                <a:solidFill>
                  <a:srgbClr val="C00000"/>
                </a:solidFill>
              </a:rPr>
              <a:t>(</a:t>
            </a:r>
            <a:r>
              <a:rPr lang="en-US" sz="2000" dirty="0" err="1">
                <a:solidFill>
                  <a:srgbClr val="C00000"/>
                </a:solidFill>
              </a:rPr>
              <a:t>a|b</a:t>
            </a:r>
            <a:r>
              <a:rPr lang="en-US" sz="2000" dirty="0">
                <a:solidFill>
                  <a:srgbClr val="C00000"/>
                </a:solidFill>
              </a:rPr>
              <a:t>)*c*</a:t>
            </a:r>
            <a:r>
              <a:rPr lang="en-US" sz="2000" dirty="0"/>
              <a:t>.  </a:t>
            </a:r>
          </a:p>
        </p:txBody>
      </p:sp>
      <p:sp>
        <p:nvSpPr>
          <p:cNvPr id="51" name="TextBox 50">
            <a:extLst>
              <a:ext uri="{FF2B5EF4-FFF2-40B4-BE49-F238E27FC236}">
                <a16:creationId xmlns:a16="http://schemas.microsoft.com/office/drawing/2014/main" id="{E17F9C37-C30E-8047-9464-A7B3710B7AB6}"/>
              </a:ext>
            </a:extLst>
          </p:cNvPr>
          <p:cNvSpPr txBox="1"/>
          <p:nvPr/>
        </p:nvSpPr>
        <p:spPr>
          <a:xfrm>
            <a:off x="4046471" y="5461021"/>
            <a:ext cx="5013458" cy="830997"/>
          </a:xfrm>
          <a:prstGeom prst="rect">
            <a:avLst/>
          </a:prstGeom>
          <a:noFill/>
        </p:spPr>
        <p:txBody>
          <a:bodyPr wrap="square" rtlCol="0">
            <a:spAutoFit/>
          </a:bodyPr>
          <a:lstStyle/>
          <a:p>
            <a:r>
              <a:rPr lang="en-US" sz="1600" dirty="0"/>
              <a:t>Note that here we talk about coverage over P’s input constraint, which may be an orthogonal concern with respect to e.g. the coverage over P’s internal code.</a:t>
            </a:r>
          </a:p>
        </p:txBody>
      </p:sp>
    </p:spTree>
    <p:extLst>
      <p:ext uri="{BB962C8B-B14F-4D97-AF65-F5344CB8AC3E}">
        <p14:creationId xmlns:p14="http://schemas.microsoft.com/office/powerpoint/2010/main" val="4022058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BA119-461B-D143-955D-43F43427C02C}"/>
              </a:ext>
            </a:extLst>
          </p:cNvPr>
          <p:cNvSpPr>
            <a:spLocks noGrp="1"/>
          </p:cNvSpPr>
          <p:nvPr>
            <p:ph type="title"/>
          </p:nvPr>
        </p:nvSpPr>
        <p:spPr>
          <a:xfrm>
            <a:off x="457200" y="274638"/>
            <a:ext cx="8229600" cy="889043"/>
          </a:xfrm>
        </p:spPr>
        <p:txBody>
          <a:bodyPr/>
          <a:lstStyle/>
          <a:p>
            <a:r>
              <a:rPr lang="en-US" sz="4000" dirty="0"/>
              <a:t>Using FSM to generate negative tests</a:t>
            </a:r>
          </a:p>
        </p:txBody>
      </p:sp>
      <p:sp>
        <p:nvSpPr>
          <p:cNvPr id="3" name="Content Placeholder 2">
            <a:extLst>
              <a:ext uri="{FF2B5EF4-FFF2-40B4-BE49-F238E27FC236}">
                <a16:creationId xmlns:a16="http://schemas.microsoft.com/office/drawing/2014/main" id="{5E23FBB4-095F-2241-AD41-654D4FE474B1}"/>
              </a:ext>
            </a:extLst>
          </p:cNvPr>
          <p:cNvSpPr>
            <a:spLocks noGrp="1"/>
          </p:cNvSpPr>
          <p:nvPr>
            <p:ph idx="1"/>
          </p:nvPr>
        </p:nvSpPr>
        <p:spPr>
          <a:xfrm>
            <a:off x="126959" y="3133111"/>
            <a:ext cx="8663354" cy="2370090"/>
          </a:xfrm>
        </p:spPr>
        <p:txBody>
          <a:bodyPr/>
          <a:lstStyle/>
          <a:p>
            <a:r>
              <a:rPr lang="en-US" sz="2400" dirty="0">
                <a:highlight>
                  <a:srgbClr val="FFFF00"/>
                </a:highlight>
              </a:rPr>
              <a:t>Negative test</a:t>
            </a:r>
            <a:r>
              <a:rPr lang="en-US" sz="2400" dirty="0"/>
              <a:t>: test a program using an invalid input. Useful to check if the program handles such an input properly (e.g. should not crash, or should throw the right exception)</a:t>
            </a:r>
          </a:p>
          <a:p>
            <a:r>
              <a:rPr lang="en-US" sz="2400" dirty="0"/>
              <a:t>We can </a:t>
            </a:r>
            <a:r>
              <a:rPr lang="en-US" sz="2400" dirty="0">
                <a:highlight>
                  <a:srgbClr val="FFFF00"/>
                </a:highlight>
              </a:rPr>
              <a:t>mutate</a:t>
            </a:r>
            <a:r>
              <a:rPr lang="en-US" sz="2400" dirty="0"/>
              <a:t> M to produce mutated versions (mutants) to systematically generate </a:t>
            </a:r>
            <a:r>
              <a:rPr lang="en-US" sz="2400" dirty="0">
                <a:highlight>
                  <a:srgbClr val="FFFF00"/>
                </a:highlight>
              </a:rPr>
              <a:t>invalid inputs</a:t>
            </a:r>
            <a:r>
              <a:rPr lang="en-US" sz="2400" dirty="0"/>
              <a:t> (note: we first reduce the FSM to make it </a:t>
            </a:r>
            <a:r>
              <a:rPr lang="en-US" sz="2400" dirty="0">
                <a:highlight>
                  <a:srgbClr val="FFFF00"/>
                </a:highlight>
              </a:rPr>
              <a:t>deterministic</a:t>
            </a:r>
            <a:r>
              <a:rPr lang="en-US" sz="2400" dirty="0"/>
              <a:t>) </a:t>
            </a:r>
            <a:r>
              <a:rPr lang="en-US" sz="2400" dirty="0">
                <a:sym typeface="Wingdings" pitchFamily="2" charset="2"/>
              </a:rPr>
              <a:t> for performing negative testing.</a:t>
            </a:r>
          </a:p>
          <a:p>
            <a:r>
              <a:rPr lang="en-US" sz="2400" dirty="0">
                <a:sym typeface="Wingdings" pitchFamily="2" charset="2"/>
              </a:rPr>
              <a:t>You may want mutants that produce inputs that are “slightly” wrong, rather than inputs that are just blatantly wrong, e.g. because this is where the program is more likely to go wrong.</a:t>
            </a:r>
            <a:endParaRPr lang="en-US" sz="2400" dirty="0"/>
          </a:p>
        </p:txBody>
      </p:sp>
      <p:sp>
        <p:nvSpPr>
          <p:cNvPr id="4" name="Slide Number Placeholder 3">
            <a:extLst>
              <a:ext uri="{FF2B5EF4-FFF2-40B4-BE49-F238E27FC236}">
                <a16:creationId xmlns:a16="http://schemas.microsoft.com/office/drawing/2014/main" id="{8DE4C584-A830-074C-AEAD-708DF3EBE795}"/>
              </a:ext>
            </a:extLst>
          </p:cNvPr>
          <p:cNvSpPr>
            <a:spLocks noGrp="1"/>
          </p:cNvSpPr>
          <p:nvPr>
            <p:ph type="sldNum" sz="quarter" idx="12"/>
          </p:nvPr>
        </p:nvSpPr>
        <p:spPr/>
        <p:txBody>
          <a:bodyPr/>
          <a:lstStyle/>
          <a:p>
            <a:pPr>
              <a:defRPr/>
            </a:pPr>
            <a:fld id="{A3C2DAE6-0577-446F-B195-407D339173F4}" type="slidenum">
              <a:rPr lang="en-US" smtClean="0"/>
              <a:pPr>
                <a:defRPr/>
              </a:pPr>
              <a:t>14</a:t>
            </a:fld>
            <a:endParaRPr lang="en-US"/>
          </a:p>
        </p:txBody>
      </p:sp>
      <p:sp>
        <p:nvSpPr>
          <p:cNvPr id="26" name="TextBox 25">
            <a:extLst>
              <a:ext uri="{FF2B5EF4-FFF2-40B4-BE49-F238E27FC236}">
                <a16:creationId xmlns:a16="http://schemas.microsoft.com/office/drawing/2014/main" id="{01D91C91-03E8-626E-40A6-41A14BA1CE64}"/>
              </a:ext>
            </a:extLst>
          </p:cNvPr>
          <p:cNvSpPr txBox="1"/>
          <p:nvPr/>
        </p:nvSpPr>
        <p:spPr>
          <a:xfrm>
            <a:off x="1668823" y="2684423"/>
            <a:ext cx="2414444" cy="261610"/>
          </a:xfrm>
          <a:prstGeom prst="rect">
            <a:avLst/>
          </a:prstGeom>
          <a:noFill/>
        </p:spPr>
        <p:txBody>
          <a:bodyPr wrap="none" rtlCol="0">
            <a:spAutoFit/>
          </a:bodyPr>
          <a:lstStyle/>
          <a:p>
            <a:r>
              <a:rPr lang="en-NL" sz="1100" dirty="0"/>
              <a:t>(deterministic variant of previous M)</a:t>
            </a:r>
          </a:p>
        </p:txBody>
      </p:sp>
      <p:sp>
        <p:nvSpPr>
          <p:cNvPr id="27" name="Oval 26">
            <a:extLst>
              <a:ext uri="{FF2B5EF4-FFF2-40B4-BE49-F238E27FC236}">
                <a16:creationId xmlns:a16="http://schemas.microsoft.com/office/drawing/2014/main" id="{F356E19E-5BF0-4715-D775-C27E89F310C3}"/>
              </a:ext>
            </a:extLst>
          </p:cNvPr>
          <p:cNvSpPr/>
          <p:nvPr/>
        </p:nvSpPr>
        <p:spPr>
          <a:xfrm>
            <a:off x="2009722" y="1872307"/>
            <a:ext cx="335527" cy="310898"/>
          </a:xfrm>
          <a:prstGeom prst="ellipse">
            <a:avLst/>
          </a:prstGeom>
          <a:solidFill>
            <a:srgbClr val="FFC000"/>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79A39377-A61D-979A-3A40-B0974BF6067A}"/>
              </a:ext>
            </a:extLst>
          </p:cNvPr>
          <p:cNvSpPr/>
          <p:nvPr/>
        </p:nvSpPr>
        <p:spPr>
          <a:xfrm>
            <a:off x="3367831" y="1851937"/>
            <a:ext cx="331120" cy="351637"/>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cxnSp>
        <p:nvCxnSpPr>
          <p:cNvPr id="29" name="Straight Arrow Connector 28">
            <a:extLst>
              <a:ext uri="{FF2B5EF4-FFF2-40B4-BE49-F238E27FC236}">
                <a16:creationId xmlns:a16="http://schemas.microsoft.com/office/drawing/2014/main" id="{78E4E312-88EA-300E-98B9-71C52997372E}"/>
              </a:ext>
            </a:extLst>
          </p:cNvPr>
          <p:cNvCxnSpPr>
            <a:cxnSpLocks/>
            <a:stCxn id="27" idx="6"/>
            <a:endCxn id="28" idx="2"/>
          </p:cNvCxnSpPr>
          <p:nvPr/>
        </p:nvCxnSpPr>
        <p:spPr>
          <a:xfrm>
            <a:off x="2345249" y="2027756"/>
            <a:ext cx="10225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urved Connector 29">
            <a:extLst>
              <a:ext uri="{FF2B5EF4-FFF2-40B4-BE49-F238E27FC236}">
                <a16:creationId xmlns:a16="http://schemas.microsoft.com/office/drawing/2014/main" id="{2CF8B982-2C0B-A804-E6E1-C6590F668874}"/>
              </a:ext>
            </a:extLst>
          </p:cNvPr>
          <p:cNvCxnSpPr>
            <a:cxnSpLocks/>
            <a:stCxn id="27" idx="6"/>
            <a:endCxn id="27" idx="4"/>
          </p:cNvCxnSpPr>
          <p:nvPr/>
        </p:nvCxnSpPr>
        <p:spPr>
          <a:xfrm flipH="1">
            <a:off x="2177486" y="2027756"/>
            <a:ext cx="167763" cy="155449"/>
          </a:xfrm>
          <a:prstGeom prst="curvedConnector4">
            <a:avLst>
              <a:gd name="adj1" fmla="val -136264"/>
              <a:gd name="adj2" fmla="val 2470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urved Connector 30">
            <a:extLst>
              <a:ext uri="{FF2B5EF4-FFF2-40B4-BE49-F238E27FC236}">
                <a16:creationId xmlns:a16="http://schemas.microsoft.com/office/drawing/2014/main" id="{12BA569F-B2E7-9F10-9A73-C50F32525BBF}"/>
              </a:ext>
            </a:extLst>
          </p:cNvPr>
          <p:cNvCxnSpPr>
            <a:cxnSpLocks/>
            <a:stCxn id="28" idx="4"/>
            <a:endCxn id="28" idx="6"/>
          </p:cNvCxnSpPr>
          <p:nvPr/>
        </p:nvCxnSpPr>
        <p:spPr>
          <a:xfrm rot="5400000" flipH="1" flipV="1">
            <a:off x="3528262" y="2032885"/>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5D1CE69-3172-40D8-3F13-449B369BDF28}"/>
              </a:ext>
            </a:extLst>
          </p:cNvPr>
          <p:cNvCxnSpPr>
            <a:cxnSpLocks/>
          </p:cNvCxnSpPr>
          <p:nvPr/>
        </p:nvCxnSpPr>
        <p:spPr>
          <a:xfrm>
            <a:off x="1857528" y="2049367"/>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93A2B067-5B8C-A8ED-3802-C0209A09BCCB}"/>
              </a:ext>
            </a:extLst>
          </p:cNvPr>
          <p:cNvSpPr txBox="1"/>
          <p:nvPr/>
        </p:nvSpPr>
        <p:spPr>
          <a:xfrm>
            <a:off x="1422602" y="1851908"/>
            <a:ext cx="492443" cy="369332"/>
          </a:xfrm>
          <a:prstGeom prst="rect">
            <a:avLst/>
          </a:prstGeom>
          <a:noFill/>
        </p:spPr>
        <p:txBody>
          <a:bodyPr wrap="none" rtlCol="0">
            <a:spAutoFit/>
          </a:bodyPr>
          <a:lstStyle/>
          <a:p>
            <a:r>
              <a:rPr lang="en-US" dirty="0"/>
              <a:t>M’:</a:t>
            </a:r>
          </a:p>
        </p:txBody>
      </p:sp>
      <p:sp>
        <p:nvSpPr>
          <p:cNvPr id="36" name="TextBox 35">
            <a:extLst>
              <a:ext uri="{FF2B5EF4-FFF2-40B4-BE49-F238E27FC236}">
                <a16:creationId xmlns:a16="http://schemas.microsoft.com/office/drawing/2014/main" id="{97720460-BEB6-FE42-B98D-2406DE0BF0CB}"/>
              </a:ext>
            </a:extLst>
          </p:cNvPr>
          <p:cNvSpPr txBox="1"/>
          <p:nvPr/>
        </p:nvSpPr>
        <p:spPr>
          <a:xfrm>
            <a:off x="3757888" y="2277036"/>
            <a:ext cx="300082" cy="369332"/>
          </a:xfrm>
          <a:prstGeom prst="rect">
            <a:avLst/>
          </a:prstGeom>
          <a:noFill/>
        </p:spPr>
        <p:txBody>
          <a:bodyPr wrap="none" rtlCol="0">
            <a:spAutoFit/>
          </a:bodyPr>
          <a:lstStyle/>
          <a:p>
            <a:r>
              <a:rPr lang="en-US" dirty="0"/>
              <a:t>c</a:t>
            </a:r>
          </a:p>
        </p:txBody>
      </p:sp>
      <p:sp>
        <p:nvSpPr>
          <p:cNvPr id="37" name="TextBox 36">
            <a:extLst>
              <a:ext uri="{FF2B5EF4-FFF2-40B4-BE49-F238E27FC236}">
                <a16:creationId xmlns:a16="http://schemas.microsoft.com/office/drawing/2014/main" id="{CB776479-CE94-34FA-D9AC-8ED4E3E6EE78}"/>
              </a:ext>
            </a:extLst>
          </p:cNvPr>
          <p:cNvSpPr txBox="1"/>
          <p:nvPr/>
        </p:nvSpPr>
        <p:spPr>
          <a:xfrm>
            <a:off x="2761446" y="1930999"/>
            <a:ext cx="300082" cy="369332"/>
          </a:xfrm>
          <a:prstGeom prst="rect">
            <a:avLst/>
          </a:prstGeom>
          <a:noFill/>
        </p:spPr>
        <p:txBody>
          <a:bodyPr wrap="none" rtlCol="0">
            <a:spAutoFit/>
          </a:bodyPr>
          <a:lstStyle/>
          <a:p>
            <a:r>
              <a:rPr lang="en-US" dirty="0"/>
              <a:t>c</a:t>
            </a:r>
          </a:p>
        </p:txBody>
      </p:sp>
      <p:cxnSp>
        <p:nvCxnSpPr>
          <p:cNvPr id="43" name="Curved Connector 42">
            <a:extLst>
              <a:ext uri="{FF2B5EF4-FFF2-40B4-BE49-F238E27FC236}">
                <a16:creationId xmlns:a16="http://schemas.microsoft.com/office/drawing/2014/main" id="{42E0067E-B6DC-EC8F-9922-632460B4206A}"/>
              </a:ext>
            </a:extLst>
          </p:cNvPr>
          <p:cNvCxnSpPr>
            <a:cxnSpLocks/>
            <a:stCxn id="27" idx="6"/>
            <a:endCxn id="27" idx="0"/>
          </p:cNvCxnSpPr>
          <p:nvPr/>
        </p:nvCxnSpPr>
        <p:spPr>
          <a:xfrm flipH="1" flipV="1">
            <a:off x="2177486" y="1872307"/>
            <a:ext cx="167763" cy="155449"/>
          </a:xfrm>
          <a:prstGeom prst="curvedConnector4">
            <a:avLst>
              <a:gd name="adj1" fmla="val -136264"/>
              <a:gd name="adj2" fmla="val 2470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14E3602A-7332-D371-43CB-0EAE3333E993}"/>
              </a:ext>
            </a:extLst>
          </p:cNvPr>
          <p:cNvSpPr txBox="1"/>
          <p:nvPr/>
        </p:nvSpPr>
        <p:spPr>
          <a:xfrm>
            <a:off x="2425399" y="1358288"/>
            <a:ext cx="312906" cy="369332"/>
          </a:xfrm>
          <a:prstGeom prst="rect">
            <a:avLst/>
          </a:prstGeom>
          <a:noFill/>
        </p:spPr>
        <p:txBody>
          <a:bodyPr wrap="none" rtlCol="0">
            <a:spAutoFit/>
          </a:bodyPr>
          <a:lstStyle/>
          <a:p>
            <a:r>
              <a:rPr lang="en-US" dirty="0"/>
              <a:t>b</a:t>
            </a:r>
          </a:p>
        </p:txBody>
      </p:sp>
      <p:sp>
        <p:nvSpPr>
          <p:cNvPr id="45" name="TextBox 44">
            <a:extLst>
              <a:ext uri="{FF2B5EF4-FFF2-40B4-BE49-F238E27FC236}">
                <a16:creationId xmlns:a16="http://schemas.microsoft.com/office/drawing/2014/main" id="{00B41AF7-32C3-EBDA-EB4D-BFC52FFF3460}"/>
              </a:ext>
            </a:extLst>
          </p:cNvPr>
          <p:cNvSpPr txBox="1"/>
          <p:nvPr/>
        </p:nvSpPr>
        <p:spPr>
          <a:xfrm>
            <a:off x="1956233" y="2245762"/>
            <a:ext cx="312906" cy="369332"/>
          </a:xfrm>
          <a:prstGeom prst="rect">
            <a:avLst/>
          </a:prstGeom>
          <a:noFill/>
        </p:spPr>
        <p:txBody>
          <a:bodyPr wrap="none" rtlCol="0">
            <a:spAutoFit/>
          </a:bodyPr>
          <a:lstStyle/>
          <a:p>
            <a:r>
              <a:rPr lang="en-US" dirty="0"/>
              <a:t>a</a:t>
            </a:r>
          </a:p>
        </p:txBody>
      </p:sp>
      <p:sp>
        <p:nvSpPr>
          <p:cNvPr id="72" name="Oval 71">
            <a:extLst>
              <a:ext uri="{FF2B5EF4-FFF2-40B4-BE49-F238E27FC236}">
                <a16:creationId xmlns:a16="http://schemas.microsoft.com/office/drawing/2014/main" id="{3B800ED8-F7CE-72F4-15AF-5DDBE79FDE68}"/>
              </a:ext>
            </a:extLst>
          </p:cNvPr>
          <p:cNvSpPr/>
          <p:nvPr/>
        </p:nvSpPr>
        <p:spPr>
          <a:xfrm>
            <a:off x="5652120" y="1969064"/>
            <a:ext cx="335527" cy="310898"/>
          </a:xfrm>
          <a:prstGeom prst="ellipse">
            <a:avLst/>
          </a:prstGeom>
          <a:solidFill>
            <a:schemeClr val="bg1">
              <a:lumMod val="8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DABF297D-BCF0-33BC-5278-201E2D4D002A}"/>
              </a:ext>
            </a:extLst>
          </p:cNvPr>
          <p:cNvSpPr/>
          <p:nvPr/>
        </p:nvSpPr>
        <p:spPr>
          <a:xfrm>
            <a:off x="7010229" y="1948694"/>
            <a:ext cx="331120" cy="351637"/>
          </a:xfrm>
          <a:prstGeom prst="ellipse">
            <a:avLst/>
          </a:prstGeom>
          <a:solidFill>
            <a:schemeClr val="bg2"/>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cxnSp>
        <p:nvCxnSpPr>
          <p:cNvPr id="74" name="Straight Arrow Connector 73">
            <a:extLst>
              <a:ext uri="{FF2B5EF4-FFF2-40B4-BE49-F238E27FC236}">
                <a16:creationId xmlns:a16="http://schemas.microsoft.com/office/drawing/2014/main" id="{ECF10169-EB10-AE0C-B196-C7B47FD499C7}"/>
              </a:ext>
            </a:extLst>
          </p:cNvPr>
          <p:cNvCxnSpPr>
            <a:cxnSpLocks/>
            <a:stCxn id="72" idx="6"/>
            <a:endCxn id="73" idx="2"/>
          </p:cNvCxnSpPr>
          <p:nvPr/>
        </p:nvCxnSpPr>
        <p:spPr>
          <a:xfrm>
            <a:off x="5987647" y="2124513"/>
            <a:ext cx="10225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urved Connector 74">
            <a:extLst>
              <a:ext uri="{FF2B5EF4-FFF2-40B4-BE49-F238E27FC236}">
                <a16:creationId xmlns:a16="http://schemas.microsoft.com/office/drawing/2014/main" id="{AAED92D8-10BE-D7D0-DE11-275842A778E6}"/>
              </a:ext>
            </a:extLst>
          </p:cNvPr>
          <p:cNvCxnSpPr>
            <a:cxnSpLocks/>
            <a:stCxn id="72" idx="6"/>
            <a:endCxn id="72" idx="4"/>
          </p:cNvCxnSpPr>
          <p:nvPr/>
        </p:nvCxnSpPr>
        <p:spPr>
          <a:xfrm flipH="1">
            <a:off x="5819884" y="2124513"/>
            <a:ext cx="167763" cy="155449"/>
          </a:xfrm>
          <a:prstGeom prst="curvedConnector4">
            <a:avLst>
              <a:gd name="adj1" fmla="val -136264"/>
              <a:gd name="adj2" fmla="val 2470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Curved Connector 75">
            <a:extLst>
              <a:ext uri="{FF2B5EF4-FFF2-40B4-BE49-F238E27FC236}">
                <a16:creationId xmlns:a16="http://schemas.microsoft.com/office/drawing/2014/main" id="{8D1EBECD-5F5D-6AFA-6897-0183F3F3425D}"/>
              </a:ext>
            </a:extLst>
          </p:cNvPr>
          <p:cNvCxnSpPr>
            <a:cxnSpLocks/>
            <a:stCxn id="73" idx="4"/>
            <a:endCxn id="73" idx="6"/>
          </p:cNvCxnSpPr>
          <p:nvPr/>
        </p:nvCxnSpPr>
        <p:spPr>
          <a:xfrm rot="5400000" flipH="1" flipV="1">
            <a:off x="7170660" y="2129642"/>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211D3A46-3326-7539-401E-30C7F797C72A}"/>
              </a:ext>
            </a:extLst>
          </p:cNvPr>
          <p:cNvCxnSpPr>
            <a:cxnSpLocks/>
          </p:cNvCxnSpPr>
          <p:nvPr/>
        </p:nvCxnSpPr>
        <p:spPr>
          <a:xfrm>
            <a:off x="5499926" y="2146124"/>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4D930C4E-A2C4-F73B-5C06-07A7C6CD00B8}"/>
              </a:ext>
            </a:extLst>
          </p:cNvPr>
          <p:cNvSpPr txBox="1"/>
          <p:nvPr/>
        </p:nvSpPr>
        <p:spPr>
          <a:xfrm>
            <a:off x="4804788" y="1968892"/>
            <a:ext cx="806998" cy="369332"/>
          </a:xfrm>
          <a:prstGeom prst="rect">
            <a:avLst/>
          </a:prstGeom>
          <a:noFill/>
        </p:spPr>
        <p:txBody>
          <a:bodyPr wrap="square" rtlCol="0">
            <a:spAutoFit/>
          </a:bodyPr>
          <a:lstStyle/>
          <a:p>
            <a:r>
              <a:rPr lang="en-US" dirty="0"/>
              <a:t>XM1:</a:t>
            </a:r>
          </a:p>
        </p:txBody>
      </p:sp>
      <p:sp>
        <p:nvSpPr>
          <p:cNvPr id="79" name="TextBox 78">
            <a:extLst>
              <a:ext uri="{FF2B5EF4-FFF2-40B4-BE49-F238E27FC236}">
                <a16:creationId xmlns:a16="http://schemas.microsoft.com/office/drawing/2014/main" id="{8952C703-0783-5552-C335-B0A4E0A34D38}"/>
              </a:ext>
            </a:extLst>
          </p:cNvPr>
          <p:cNvSpPr txBox="1"/>
          <p:nvPr/>
        </p:nvSpPr>
        <p:spPr>
          <a:xfrm>
            <a:off x="7400286" y="2373793"/>
            <a:ext cx="300082" cy="369332"/>
          </a:xfrm>
          <a:prstGeom prst="rect">
            <a:avLst/>
          </a:prstGeom>
          <a:noFill/>
        </p:spPr>
        <p:txBody>
          <a:bodyPr wrap="square" rtlCol="0">
            <a:spAutoFit/>
          </a:bodyPr>
          <a:lstStyle/>
          <a:p>
            <a:r>
              <a:rPr lang="en-US" dirty="0"/>
              <a:t>c</a:t>
            </a:r>
          </a:p>
        </p:txBody>
      </p:sp>
      <p:sp>
        <p:nvSpPr>
          <p:cNvPr id="80" name="TextBox 79">
            <a:extLst>
              <a:ext uri="{FF2B5EF4-FFF2-40B4-BE49-F238E27FC236}">
                <a16:creationId xmlns:a16="http://schemas.microsoft.com/office/drawing/2014/main" id="{BF0B9FE7-FC97-EFD1-0732-62442F5DC475}"/>
              </a:ext>
            </a:extLst>
          </p:cNvPr>
          <p:cNvSpPr txBox="1"/>
          <p:nvPr/>
        </p:nvSpPr>
        <p:spPr>
          <a:xfrm>
            <a:off x="6403844" y="2027756"/>
            <a:ext cx="300082" cy="369332"/>
          </a:xfrm>
          <a:prstGeom prst="rect">
            <a:avLst/>
          </a:prstGeom>
          <a:noFill/>
        </p:spPr>
        <p:txBody>
          <a:bodyPr wrap="square" rtlCol="0">
            <a:spAutoFit/>
          </a:bodyPr>
          <a:lstStyle/>
          <a:p>
            <a:r>
              <a:rPr lang="en-US" dirty="0"/>
              <a:t>c</a:t>
            </a:r>
          </a:p>
        </p:txBody>
      </p:sp>
      <p:cxnSp>
        <p:nvCxnSpPr>
          <p:cNvPr id="81" name="Curved Connector 80">
            <a:extLst>
              <a:ext uri="{FF2B5EF4-FFF2-40B4-BE49-F238E27FC236}">
                <a16:creationId xmlns:a16="http://schemas.microsoft.com/office/drawing/2014/main" id="{F7B59B77-B0A4-2555-4FE0-CA3C987DC2E7}"/>
              </a:ext>
            </a:extLst>
          </p:cNvPr>
          <p:cNvCxnSpPr>
            <a:cxnSpLocks/>
            <a:stCxn id="72" idx="6"/>
            <a:endCxn id="72" idx="0"/>
          </p:cNvCxnSpPr>
          <p:nvPr/>
        </p:nvCxnSpPr>
        <p:spPr>
          <a:xfrm flipH="1" flipV="1">
            <a:off x="5819884" y="1969064"/>
            <a:ext cx="167763" cy="155449"/>
          </a:xfrm>
          <a:prstGeom prst="curvedConnector4">
            <a:avLst>
              <a:gd name="adj1" fmla="val -136264"/>
              <a:gd name="adj2" fmla="val 2470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FCDE4633-75B0-B709-CB42-8B61B5E6E846}"/>
              </a:ext>
            </a:extLst>
          </p:cNvPr>
          <p:cNvSpPr txBox="1"/>
          <p:nvPr/>
        </p:nvSpPr>
        <p:spPr>
          <a:xfrm>
            <a:off x="6067797" y="1455045"/>
            <a:ext cx="312906" cy="369332"/>
          </a:xfrm>
          <a:prstGeom prst="rect">
            <a:avLst/>
          </a:prstGeom>
          <a:noFill/>
        </p:spPr>
        <p:txBody>
          <a:bodyPr wrap="square" rtlCol="0">
            <a:spAutoFit/>
          </a:bodyPr>
          <a:lstStyle/>
          <a:p>
            <a:r>
              <a:rPr lang="en-US" dirty="0"/>
              <a:t>b</a:t>
            </a:r>
          </a:p>
        </p:txBody>
      </p:sp>
      <p:sp>
        <p:nvSpPr>
          <p:cNvPr id="83" name="TextBox 82">
            <a:extLst>
              <a:ext uri="{FF2B5EF4-FFF2-40B4-BE49-F238E27FC236}">
                <a16:creationId xmlns:a16="http://schemas.microsoft.com/office/drawing/2014/main" id="{36F591D9-3B31-934F-525B-FC98E84595DA}"/>
              </a:ext>
            </a:extLst>
          </p:cNvPr>
          <p:cNvSpPr txBox="1"/>
          <p:nvPr/>
        </p:nvSpPr>
        <p:spPr>
          <a:xfrm>
            <a:off x="5598631" y="2342519"/>
            <a:ext cx="312906" cy="369332"/>
          </a:xfrm>
          <a:prstGeom prst="rect">
            <a:avLst/>
          </a:prstGeom>
          <a:noFill/>
        </p:spPr>
        <p:txBody>
          <a:bodyPr wrap="square" rtlCol="0">
            <a:spAutoFit/>
          </a:bodyPr>
          <a:lstStyle/>
          <a:p>
            <a:r>
              <a:rPr lang="en-US" dirty="0"/>
              <a:t>a</a:t>
            </a:r>
          </a:p>
        </p:txBody>
      </p:sp>
      <p:sp>
        <p:nvSpPr>
          <p:cNvPr id="84" name="Oval 83">
            <a:extLst>
              <a:ext uri="{FF2B5EF4-FFF2-40B4-BE49-F238E27FC236}">
                <a16:creationId xmlns:a16="http://schemas.microsoft.com/office/drawing/2014/main" id="{BDBA9295-CDAD-D8FE-47BF-C9A5EC709ED4}"/>
              </a:ext>
            </a:extLst>
          </p:cNvPr>
          <p:cNvSpPr/>
          <p:nvPr/>
        </p:nvSpPr>
        <p:spPr>
          <a:xfrm>
            <a:off x="7001082" y="1295367"/>
            <a:ext cx="335527" cy="310898"/>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5" name="Straight Arrow Connector 84">
            <a:extLst>
              <a:ext uri="{FF2B5EF4-FFF2-40B4-BE49-F238E27FC236}">
                <a16:creationId xmlns:a16="http://schemas.microsoft.com/office/drawing/2014/main" id="{87016D2B-8BE5-8CE5-7E2E-EF243339437E}"/>
              </a:ext>
            </a:extLst>
          </p:cNvPr>
          <p:cNvCxnSpPr>
            <a:cxnSpLocks/>
            <a:stCxn id="73" idx="0"/>
            <a:endCxn id="84" idx="4"/>
          </p:cNvCxnSpPr>
          <p:nvPr/>
        </p:nvCxnSpPr>
        <p:spPr>
          <a:xfrm flipH="1" flipV="1">
            <a:off x="7168846" y="1606265"/>
            <a:ext cx="6943" cy="3424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4681B3A-6919-FE3F-4DBF-87147BA3F709}"/>
              </a:ext>
            </a:extLst>
          </p:cNvPr>
          <p:cNvSpPr txBox="1"/>
          <p:nvPr/>
        </p:nvSpPr>
        <p:spPr>
          <a:xfrm>
            <a:off x="6703926" y="1571402"/>
            <a:ext cx="505267" cy="369332"/>
          </a:xfrm>
          <a:prstGeom prst="rect">
            <a:avLst/>
          </a:prstGeom>
          <a:noFill/>
        </p:spPr>
        <p:txBody>
          <a:bodyPr wrap="square" rtlCol="0">
            <a:spAutoFit/>
          </a:bodyPr>
          <a:lstStyle/>
          <a:p>
            <a:r>
              <a:rPr lang="en-US" dirty="0" err="1"/>
              <a:t>a,b</a:t>
            </a:r>
            <a:endParaRPr lang="en-US" dirty="0"/>
          </a:p>
        </p:txBody>
      </p:sp>
      <p:sp>
        <p:nvSpPr>
          <p:cNvPr id="87" name="TextBox 86">
            <a:extLst>
              <a:ext uri="{FF2B5EF4-FFF2-40B4-BE49-F238E27FC236}">
                <a16:creationId xmlns:a16="http://schemas.microsoft.com/office/drawing/2014/main" id="{6AA57323-F91E-731C-0D6A-7EB254FA3FC0}"/>
              </a:ext>
            </a:extLst>
          </p:cNvPr>
          <p:cNvSpPr txBox="1"/>
          <p:nvPr/>
        </p:nvSpPr>
        <p:spPr>
          <a:xfrm>
            <a:off x="5208287" y="2743125"/>
            <a:ext cx="2810879" cy="261610"/>
          </a:xfrm>
          <a:prstGeom prst="rect">
            <a:avLst/>
          </a:prstGeom>
          <a:noFill/>
        </p:spPr>
        <p:txBody>
          <a:bodyPr wrap="square" rtlCol="0">
            <a:spAutoFit/>
          </a:bodyPr>
          <a:lstStyle/>
          <a:p>
            <a:pPr algn="ctr"/>
            <a:r>
              <a:rPr lang="en-NL" sz="1100" dirty="0"/>
              <a:t>(a mutated M for generating invalid inputs)</a:t>
            </a:r>
          </a:p>
        </p:txBody>
      </p:sp>
      <p:cxnSp>
        <p:nvCxnSpPr>
          <p:cNvPr id="88" name="Curved Connector 87">
            <a:extLst>
              <a:ext uri="{FF2B5EF4-FFF2-40B4-BE49-F238E27FC236}">
                <a16:creationId xmlns:a16="http://schemas.microsoft.com/office/drawing/2014/main" id="{5500566E-2766-F017-828C-8FD4C1DDB0C1}"/>
              </a:ext>
            </a:extLst>
          </p:cNvPr>
          <p:cNvCxnSpPr>
            <a:cxnSpLocks/>
            <a:endCxn id="84" idx="6"/>
          </p:cNvCxnSpPr>
          <p:nvPr/>
        </p:nvCxnSpPr>
        <p:spPr>
          <a:xfrm rot="5400000" flipH="1" flipV="1">
            <a:off x="7177953" y="1455570"/>
            <a:ext cx="163410" cy="153902"/>
          </a:xfrm>
          <a:prstGeom prst="curvedConnector4">
            <a:avLst>
              <a:gd name="adj1" fmla="val 2436"/>
              <a:gd name="adj2" fmla="val 248536"/>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CBE8D508-C701-8F00-4880-0171BF46C6E8}"/>
              </a:ext>
            </a:extLst>
          </p:cNvPr>
          <p:cNvSpPr txBox="1"/>
          <p:nvPr/>
        </p:nvSpPr>
        <p:spPr>
          <a:xfrm>
            <a:off x="7483724" y="1398797"/>
            <a:ext cx="300082" cy="369332"/>
          </a:xfrm>
          <a:prstGeom prst="rect">
            <a:avLst/>
          </a:prstGeom>
          <a:noFill/>
        </p:spPr>
        <p:txBody>
          <a:bodyPr wrap="square" rtlCol="0">
            <a:spAutoFit/>
          </a:bodyPr>
          <a:lstStyle/>
          <a:p>
            <a:r>
              <a:rPr lang="en-US" dirty="0"/>
              <a:t>c</a:t>
            </a:r>
          </a:p>
        </p:txBody>
      </p:sp>
    </p:spTree>
    <p:extLst>
      <p:ext uri="{BB962C8B-B14F-4D97-AF65-F5344CB8AC3E}">
        <p14:creationId xmlns:p14="http://schemas.microsoft.com/office/powerpoint/2010/main" val="1296488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BA119-461B-D143-955D-43F43427C02C}"/>
              </a:ext>
            </a:extLst>
          </p:cNvPr>
          <p:cNvSpPr>
            <a:spLocks noGrp="1"/>
          </p:cNvSpPr>
          <p:nvPr>
            <p:ph type="title"/>
          </p:nvPr>
        </p:nvSpPr>
        <p:spPr>
          <a:xfrm>
            <a:off x="457200" y="274638"/>
            <a:ext cx="8229600" cy="889043"/>
          </a:xfrm>
        </p:spPr>
        <p:txBody>
          <a:bodyPr/>
          <a:lstStyle/>
          <a:p>
            <a:r>
              <a:rPr lang="en-US" sz="4000" dirty="0"/>
              <a:t>Using FSM to generate negative tests</a:t>
            </a:r>
          </a:p>
        </p:txBody>
      </p:sp>
      <p:sp>
        <p:nvSpPr>
          <p:cNvPr id="3" name="Content Placeholder 2">
            <a:extLst>
              <a:ext uri="{FF2B5EF4-FFF2-40B4-BE49-F238E27FC236}">
                <a16:creationId xmlns:a16="http://schemas.microsoft.com/office/drawing/2014/main" id="{5E23FBB4-095F-2241-AD41-654D4FE474B1}"/>
              </a:ext>
            </a:extLst>
          </p:cNvPr>
          <p:cNvSpPr>
            <a:spLocks noGrp="1"/>
          </p:cNvSpPr>
          <p:nvPr>
            <p:ph idx="1"/>
          </p:nvPr>
        </p:nvSpPr>
        <p:spPr>
          <a:xfrm>
            <a:off x="228693" y="3547321"/>
            <a:ext cx="8663354" cy="2862727"/>
          </a:xfrm>
        </p:spPr>
        <p:txBody>
          <a:bodyPr/>
          <a:lstStyle/>
          <a:p>
            <a:r>
              <a:rPr lang="en-US" sz="2400" dirty="0">
                <a:sym typeface="Wingdings" pitchFamily="2" charset="2"/>
              </a:rPr>
              <a:t>As mutation operators you can think of:</a:t>
            </a:r>
          </a:p>
          <a:p>
            <a:pPr lvl="1"/>
            <a:r>
              <a:rPr lang="en-US" sz="2400" dirty="0">
                <a:sym typeface="Wingdings" pitchFamily="2" charset="2"/>
              </a:rPr>
              <a:t>changing the terminal state</a:t>
            </a:r>
          </a:p>
          <a:p>
            <a:pPr lvl="1"/>
            <a:r>
              <a:rPr lang="en-US" sz="2400" dirty="0">
                <a:sym typeface="Wingdings" pitchFamily="2" charset="2"/>
              </a:rPr>
              <a:t>adding transitions that were not possible in the original M</a:t>
            </a:r>
          </a:p>
          <a:p>
            <a:pPr lvl="1"/>
            <a:r>
              <a:rPr lang="en-US" sz="2400" dirty="0">
                <a:sym typeface="Wingdings" pitchFamily="2" charset="2"/>
              </a:rPr>
              <a:t>by-passing a state (see example above)</a:t>
            </a:r>
          </a:p>
          <a:p>
            <a:r>
              <a:rPr lang="en-US" sz="2400" dirty="0">
                <a:sym typeface="Wingdings" pitchFamily="2" charset="2"/>
              </a:rPr>
              <a:t>Note: some care must be taken with mutants that can produce a valid sentence (of the original M). That is, a mutant XM where </a:t>
            </a:r>
            <a:r>
              <a:rPr lang="en-US" sz="2400" b="1" dirty="0">
                <a:sym typeface="Wingdings" pitchFamily="2" charset="2"/>
              </a:rPr>
              <a:t>L</a:t>
            </a:r>
            <a:r>
              <a:rPr lang="en-US" sz="2400" dirty="0">
                <a:sym typeface="Wingdings" pitchFamily="2" charset="2"/>
              </a:rPr>
              <a:t>(XM) ∩ </a:t>
            </a:r>
            <a:r>
              <a:rPr lang="en-US" sz="2400" b="1" dirty="0">
                <a:sym typeface="Wingdings" pitchFamily="2" charset="2"/>
              </a:rPr>
              <a:t>L</a:t>
            </a:r>
            <a:r>
              <a:rPr lang="en-US" sz="2400" dirty="0">
                <a:sym typeface="Wingdings" pitchFamily="2" charset="2"/>
              </a:rPr>
              <a:t>(M) is not empty.</a:t>
            </a:r>
          </a:p>
        </p:txBody>
      </p:sp>
      <p:sp>
        <p:nvSpPr>
          <p:cNvPr id="4" name="Slide Number Placeholder 3">
            <a:extLst>
              <a:ext uri="{FF2B5EF4-FFF2-40B4-BE49-F238E27FC236}">
                <a16:creationId xmlns:a16="http://schemas.microsoft.com/office/drawing/2014/main" id="{8DE4C584-A830-074C-AEAD-708DF3EBE795}"/>
              </a:ext>
            </a:extLst>
          </p:cNvPr>
          <p:cNvSpPr>
            <a:spLocks noGrp="1"/>
          </p:cNvSpPr>
          <p:nvPr>
            <p:ph type="sldNum" sz="quarter" idx="12"/>
          </p:nvPr>
        </p:nvSpPr>
        <p:spPr/>
        <p:txBody>
          <a:bodyPr/>
          <a:lstStyle/>
          <a:p>
            <a:pPr>
              <a:defRPr/>
            </a:pPr>
            <a:fld id="{A3C2DAE6-0577-446F-B195-407D339173F4}" type="slidenum">
              <a:rPr lang="en-US" smtClean="0"/>
              <a:pPr>
                <a:defRPr/>
              </a:pPr>
              <a:t>15</a:t>
            </a:fld>
            <a:endParaRPr lang="en-US"/>
          </a:p>
        </p:txBody>
      </p:sp>
      <p:sp>
        <p:nvSpPr>
          <p:cNvPr id="26" name="TextBox 25">
            <a:extLst>
              <a:ext uri="{FF2B5EF4-FFF2-40B4-BE49-F238E27FC236}">
                <a16:creationId xmlns:a16="http://schemas.microsoft.com/office/drawing/2014/main" id="{01D91C91-03E8-626E-40A6-41A14BA1CE64}"/>
              </a:ext>
            </a:extLst>
          </p:cNvPr>
          <p:cNvSpPr txBox="1"/>
          <p:nvPr/>
        </p:nvSpPr>
        <p:spPr>
          <a:xfrm>
            <a:off x="2394685" y="2762648"/>
            <a:ext cx="1071127" cy="261610"/>
          </a:xfrm>
          <a:prstGeom prst="rect">
            <a:avLst/>
          </a:prstGeom>
          <a:noFill/>
        </p:spPr>
        <p:txBody>
          <a:bodyPr wrap="none" rtlCol="0">
            <a:spAutoFit/>
          </a:bodyPr>
          <a:lstStyle/>
          <a:p>
            <a:r>
              <a:rPr lang="en-NL" sz="1100" dirty="0"/>
              <a:t>(original FSM)</a:t>
            </a:r>
          </a:p>
        </p:txBody>
      </p:sp>
      <p:sp>
        <p:nvSpPr>
          <p:cNvPr id="27" name="Oval 26">
            <a:extLst>
              <a:ext uri="{FF2B5EF4-FFF2-40B4-BE49-F238E27FC236}">
                <a16:creationId xmlns:a16="http://schemas.microsoft.com/office/drawing/2014/main" id="{F356E19E-5BF0-4715-D775-C27E89F310C3}"/>
              </a:ext>
            </a:extLst>
          </p:cNvPr>
          <p:cNvSpPr/>
          <p:nvPr/>
        </p:nvSpPr>
        <p:spPr>
          <a:xfrm>
            <a:off x="1674835" y="2044821"/>
            <a:ext cx="335527" cy="310898"/>
          </a:xfrm>
          <a:prstGeom prst="ellipse">
            <a:avLst/>
          </a:prstGeom>
          <a:solidFill>
            <a:schemeClr val="bg2"/>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1</a:t>
            </a:r>
          </a:p>
        </p:txBody>
      </p:sp>
      <p:sp>
        <p:nvSpPr>
          <p:cNvPr id="28" name="Oval 27">
            <a:extLst>
              <a:ext uri="{FF2B5EF4-FFF2-40B4-BE49-F238E27FC236}">
                <a16:creationId xmlns:a16="http://schemas.microsoft.com/office/drawing/2014/main" id="{79A39377-A61D-979A-3A40-B0974BF6067A}"/>
              </a:ext>
            </a:extLst>
          </p:cNvPr>
          <p:cNvSpPr/>
          <p:nvPr/>
        </p:nvSpPr>
        <p:spPr>
          <a:xfrm>
            <a:off x="3643073" y="2024422"/>
            <a:ext cx="331120" cy="351637"/>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60000"/>
                    <a:lumOff val="40000"/>
                  </a:schemeClr>
                </a:solidFill>
              </a:rPr>
              <a:t>3</a:t>
            </a:r>
          </a:p>
        </p:txBody>
      </p:sp>
      <p:cxnSp>
        <p:nvCxnSpPr>
          <p:cNvPr id="29" name="Straight Arrow Connector 28">
            <a:extLst>
              <a:ext uri="{FF2B5EF4-FFF2-40B4-BE49-F238E27FC236}">
                <a16:creationId xmlns:a16="http://schemas.microsoft.com/office/drawing/2014/main" id="{78E4E312-88EA-300E-98B9-71C52997372E}"/>
              </a:ext>
            </a:extLst>
          </p:cNvPr>
          <p:cNvCxnSpPr>
            <a:cxnSpLocks/>
            <a:stCxn id="27" idx="6"/>
            <a:endCxn id="5" idx="2"/>
          </p:cNvCxnSpPr>
          <p:nvPr/>
        </p:nvCxnSpPr>
        <p:spPr>
          <a:xfrm>
            <a:off x="2010362" y="2200270"/>
            <a:ext cx="68301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urved Connector 29">
            <a:extLst>
              <a:ext uri="{FF2B5EF4-FFF2-40B4-BE49-F238E27FC236}">
                <a16:creationId xmlns:a16="http://schemas.microsoft.com/office/drawing/2014/main" id="{2CF8B982-2C0B-A804-E6E1-C6590F668874}"/>
              </a:ext>
            </a:extLst>
          </p:cNvPr>
          <p:cNvCxnSpPr>
            <a:cxnSpLocks/>
            <a:stCxn id="27" idx="6"/>
            <a:endCxn id="27" idx="4"/>
          </p:cNvCxnSpPr>
          <p:nvPr/>
        </p:nvCxnSpPr>
        <p:spPr>
          <a:xfrm flipH="1">
            <a:off x="1842599" y="2200270"/>
            <a:ext cx="167763" cy="155449"/>
          </a:xfrm>
          <a:prstGeom prst="curvedConnector4">
            <a:avLst>
              <a:gd name="adj1" fmla="val -136264"/>
              <a:gd name="adj2" fmla="val 2470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urved Connector 30">
            <a:extLst>
              <a:ext uri="{FF2B5EF4-FFF2-40B4-BE49-F238E27FC236}">
                <a16:creationId xmlns:a16="http://schemas.microsoft.com/office/drawing/2014/main" id="{12BA569F-B2E7-9F10-9A73-C50F32525BBF}"/>
              </a:ext>
            </a:extLst>
          </p:cNvPr>
          <p:cNvCxnSpPr>
            <a:cxnSpLocks/>
            <a:stCxn id="28" idx="4"/>
            <a:endCxn id="28" idx="6"/>
          </p:cNvCxnSpPr>
          <p:nvPr/>
        </p:nvCxnSpPr>
        <p:spPr>
          <a:xfrm rot="5400000" flipH="1" flipV="1">
            <a:off x="3803504" y="2205370"/>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5D1CE69-3172-40D8-3F13-449B369BDF28}"/>
              </a:ext>
            </a:extLst>
          </p:cNvPr>
          <p:cNvCxnSpPr>
            <a:cxnSpLocks/>
          </p:cNvCxnSpPr>
          <p:nvPr/>
        </p:nvCxnSpPr>
        <p:spPr>
          <a:xfrm>
            <a:off x="1522641" y="2221881"/>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93A2B067-5B8C-A8ED-3802-C0209A09BCCB}"/>
              </a:ext>
            </a:extLst>
          </p:cNvPr>
          <p:cNvSpPr txBox="1"/>
          <p:nvPr/>
        </p:nvSpPr>
        <p:spPr>
          <a:xfrm>
            <a:off x="1087715" y="2024422"/>
            <a:ext cx="402674" cy="369332"/>
          </a:xfrm>
          <a:prstGeom prst="rect">
            <a:avLst/>
          </a:prstGeom>
          <a:noFill/>
        </p:spPr>
        <p:txBody>
          <a:bodyPr wrap="none" rtlCol="0">
            <a:spAutoFit/>
          </a:bodyPr>
          <a:lstStyle/>
          <a:p>
            <a:r>
              <a:rPr lang="en-US" dirty="0"/>
              <a:t>K:</a:t>
            </a:r>
          </a:p>
        </p:txBody>
      </p:sp>
      <p:sp>
        <p:nvSpPr>
          <p:cNvPr id="36" name="TextBox 35">
            <a:extLst>
              <a:ext uri="{FF2B5EF4-FFF2-40B4-BE49-F238E27FC236}">
                <a16:creationId xmlns:a16="http://schemas.microsoft.com/office/drawing/2014/main" id="{97720460-BEB6-FE42-B98D-2406DE0BF0CB}"/>
              </a:ext>
            </a:extLst>
          </p:cNvPr>
          <p:cNvSpPr txBox="1"/>
          <p:nvPr/>
        </p:nvSpPr>
        <p:spPr>
          <a:xfrm>
            <a:off x="4033130" y="2449521"/>
            <a:ext cx="300082" cy="369332"/>
          </a:xfrm>
          <a:prstGeom prst="rect">
            <a:avLst/>
          </a:prstGeom>
          <a:noFill/>
        </p:spPr>
        <p:txBody>
          <a:bodyPr wrap="none" rtlCol="0">
            <a:spAutoFit/>
          </a:bodyPr>
          <a:lstStyle/>
          <a:p>
            <a:r>
              <a:rPr lang="en-US" dirty="0"/>
              <a:t>c</a:t>
            </a:r>
          </a:p>
        </p:txBody>
      </p:sp>
      <p:sp>
        <p:nvSpPr>
          <p:cNvPr id="37" name="TextBox 36">
            <a:extLst>
              <a:ext uri="{FF2B5EF4-FFF2-40B4-BE49-F238E27FC236}">
                <a16:creationId xmlns:a16="http://schemas.microsoft.com/office/drawing/2014/main" id="{CB776479-CE94-34FA-D9AC-8ED4E3E6EE78}"/>
              </a:ext>
            </a:extLst>
          </p:cNvPr>
          <p:cNvSpPr txBox="1"/>
          <p:nvPr/>
        </p:nvSpPr>
        <p:spPr>
          <a:xfrm>
            <a:off x="3184468" y="1838880"/>
            <a:ext cx="300082" cy="369332"/>
          </a:xfrm>
          <a:prstGeom prst="rect">
            <a:avLst/>
          </a:prstGeom>
          <a:noFill/>
        </p:spPr>
        <p:txBody>
          <a:bodyPr wrap="none" rtlCol="0">
            <a:spAutoFit/>
          </a:bodyPr>
          <a:lstStyle/>
          <a:p>
            <a:r>
              <a:rPr lang="en-US" dirty="0"/>
              <a:t>c</a:t>
            </a:r>
          </a:p>
        </p:txBody>
      </p:sp>
      <p:sp>
        <p:nvSpPr>
          <p:cNvPr id="44" name="TextBox 43">
            <a:extLst>
              <a:ext uri="{FF2B5EF4-FFF2-40B4-BE49-F238E27FC236}">
                <a16:creationId xmlns:a16="http://schemas.microsoft.com/office/drawing/2014/main" id="{14E3602A-7332-D371-43CB-0EAE3333E993}"/>
              </a:ext>
            </a:extLst>
          </p:cNvPr>
          <p:cNvSpPr txBox="1"/>
          <p:nvPr/>
        </p:nvSpPr>
        <p:spPr>
          <a:xfrm>
            <a:off x="2240224" y="1852549"/>
            <a:ext cx="312906" cy="369332"/>
          </a:xfrm>
          <a:prstGeom prst="rect">
            <a:avLst/>
          </a:prstGeom>
          <a:noFill/>
        </p:spPr>
        <p:txBody>
          <a:bodyPr wrap="none" rtlCol="0">
            <a:spAutoFit/>
          </a:bodyPr>
          <a:lstStyle/>
          <a:p>
            <a:r>
              <a:rPr lang="en-US" dirty="0"/>
              <a:t>b</a:t>
            </a:r>
          </a:p>
        </p:txBody>
      </p:sp>
      <p:sp>
        <p:nvSpPr>
          <p:cNvPr id="45" name="TextBox 44">
            <a:extLst>
              <a:ext uri="{FF2B5EF4-FFF2-40B4-BE49-F238E27FC236}">
                <a16:creationId xmlns:a16="http://schemas.microsoft.com/office/drawing/2014/main" id="{00B41AF7-32C3-EBDA-EB4D-BFC52FFF3460}"/>
              </a:ext>
            </a:extLst>
          </p:cNvPr>
          <p:cNvSpPr txBox="1"/>
          <p:nvPr/>
        </p:nvSpPr>
        <p:spPr>
          <a:xfrm>
            <a:off x="1621346" y="2418276"/>
            <a:ext cx="312906" cy="369332"/>
          </a:xfrm>
          <a:prstGeom prst="rect">
            <a:avLst/>
          </a:prstGeom>
          <a:noFill/>
        </p:spPr>
        <p:txBody>
          <a:bodyPr wrap="none" rtlCol="0">
            <a:spAutoFit/>
          </a:bodyPr>
          <a:lstStyle/>
          <a:p>
            <a:r>
              <a:rPr lang="en-US" dirty="0"/>
              <a:t>a</a:t>
            </a:r>
          </a:p>
        </p:txBody>
      </p:sp>
      <p:sp>
        <p:nvSpPr>
          <p:cNvPr id="5" name="Oval 4">
            <a:extLst>
              <a:ext uri="{FF2B5EF4-FFF2-40B4-BE49-F238E27FC236}">
                <a16:creationId xmlns:a16="http://schemas.microsoft.com/office/drawing/2014/main" id="{7DB6CDD8-CE66-9DDF-586C-67104F8CAD1D}"/>
              </a:ext>
            </a:extLst>
          </p:cNvPr>
          <p:cNvSpPr/>
          <p:nvPr/>
        </p:nvSpPr>
        <p:spPr>
          <a:xfrm>
            <a:off x="2693380" y="2044821"/>
            <a:ext cx="335527" cy="310898"/>
          </a:xfrm>
          <a:prstGeom prst="ellipse">
            <a:avLst/>
          </a:prstGeom>
          <a:solidFill>
            <a:schemeClr val="bg2"/>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2</a:t>
            </a:r>
          </a:p>
        </p:txBody>
      </p:sp>
      <p:cxnSp>
        <p:nvCxnSpPr>
          <p:cNvPr id="34" name="Straight Arrow Connector 33">
            <a:extLst>
              <a:ext uri="{FF2B5EF4-FFF2-40B4-BE49-F238E27FC236}">
                <a16:creationId xmlns:a16="http://schemas.microsoft.com/office/drawing/2014/main" id="{9EDC9630-F078-02CC-91E2-E2445A278443}"/>
              </a:ext>
            </a:extLst>
          </p:cNvPr>
          <p:cNvCxnSpPr>
            <a:cxnSpLocks/>
            <a:stCxn id="5" idx="6"/>
            <a:endCxn id="28" idx="2"/>
          </p:cNvCxnSpPr>
          <p:nvPr/>
        </p:nvCxnSpPr>
        <p:spPr>
          <a:xfrm flipV="1">
            <a:off x="3028907" y="2200241"/>
            <a:ext cx="614166" cy="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3C875A4-1AB0-6B54-5D2B-E95B0A2E82AE}"/>
              </a:ext>
            </a:extLst>
          </p:cNvPr>
          <p:cNvSpPr txBox="1"/>
          <p:nvPr/>
        </p:nvSpPr>
        <p:spPr>
          <a:xfrm>
            <a:off x="5508104" y="2708920"/>
            <a:ext cx="2209259" cy="261610"/>
          </a:xfrm>
          <a:prstGeom prst="rect">
            <a:avLst/>
          </a:prstGeom>
          <a:noFill/>
        </p:spPr>
        <p:txBody>
          <a:bodyPr wrap="none" rtlCol="0">
            <a:spAutoFit/>
          </a:bodyPr>
          <a:lstStyle/>
          <a:p>
            <a:r>
              <a:rPr lang="en-NL" sz="1100" dirty="0"/>
              <a:t>(a mutated K, bypassing state 2)</a:t>
            </a:r>
          </a:p>
        </p:txBody>
      </p:sp>
      <p:sp>
        <p:nvSpPr>
          <p:cNvPr id="50" name="Oval 49">
            <a:extLst>
              <a:ext uri="{FF2B5EF4-FFF2-40B4-BE49-F238E27FC236}">
                <a16:creationId xmlns:a16="http://schemas.microsoft.com/office/drawing/2014/main" id="{3F2A963F-C462-ACA9-AECB-688FFB9D39CC}"/>
              </a:ext>
            </a:extLst>
          </p:cNvPr>
          <p:cNvSpPr/>
          <p:nvPr/>
        </p:nvSpPr>
        <p:spPr>
          <a:xfrm>
            <a:off x="5405140" y="2027126"/>
            <a:ext cx="335527" cy="310898"/>
          </a:xfrm>
          <a:prstGeom prst="ellipse">
            <a:avLst/>
          </a:prstGeom>
          <a:solidFill>
            <a:schemeClr val="bg2"/>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1</a:t>
            </a:r>
          </a:p>
        </p:txBody>
      </p:sp>
      <p:sp>
        <p:nvSpPr>
          <p:cNvPr id="51" name="Oval 50">
            <a:extLst>
              <a:ext uri="{FF2B5EF4-FFF2-40B4-BE49-F238E27FC236}">
                <a16:creationId xmlns:a16="http://schemas.microsoft.com/office/drawing/2014/main" id="{DFBF011F-CCF1-DCA6-5C88-C8B7FB2157F9}"/>
              </a:ext>
            </a:extLst>
          </p:cNvPr>
          <p:cNvSpPr/>
          <p:nvPr/>
        </p:nvSpPr>
        <p:spPr>
          <a:xfrm>
            <a:off x="7373378" y="2006727"/>
            <a:ext cx="331120" cy="351637"/>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60000"/>
                    <a:lumOff val="40000"/>
                  </a:schemeClr>
                </a:solidFill>
              </a:rPr>
              <a:t>3</a:t>
            </a:r>
          </a:p>
        </p:txBody>
      </p:sp>
      <p:cxnSp>
        <p:nvCxnSpPr>
          <p:cNvPr id="52" name="Straight Arrow Connector 51">
            <a:extLst>
              <a:ext uri="{FF2B5EF4-FFF2-40B4-BE49-F238E27FC236}">
                <a16:creationId xmlns:a16="http://schemas.microsoft.com/office/drawing/2014/main" id="{9CD3DD4E-4CB7-F3E8-5DBC-47B666E7822F}"/>
              </a:ext>
            </a:extLst>
          </p:cNvPr>
          <p:cNvCxnSpPr>
            <a:cxnSpLocks/>
            <a:stCxn id="50" idx="6"/>
            <a:endCxn id="51" idx="2"/>
          </p:cNvCxnSpPr>
          <p:nvPr/>
        </p:nvCxnSpPr>
        <p:spPr>
          <a:xfrm flipV="1">
            <a:off x="5740667" y="2182546"/>
            <a:ext cx="1632711" cy="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urved Connector 52">
            <a:extLst>
              <a:ext uri="{FF2B5EF4-FFF2-40B4-BE49-F238E27FC236}">
                <a16:creationId xmlns:a16="http://schemas.microsoft.com/office/drawing/2014/main" id="{EB6283A5-1D3E-1004-E3D7-2490B1AF69CE}"/>
              </a:ext>
            </a:extLst>
          </p:cNvPr>
          <p:cNvCxnSpPr>
            <a:cxnSpLocks/>
            <a:stCxn id="50" idx="6"/>
            <a:endCxn id="50" idx="4"/>
          </p:cNvCxnSpPr>
          <p:nvPr/>
        </p:nvCxnSpPr>
        <p:spPr>
          <a:xfrm flipH="1">
            <a:off x="5572904" y="2182575"/>
            <a:ext cx="167763" cy="155449"/>
          </a:xfrm>
          <a:prstGeom prst="curvedConnector4">
            <a:avLst>
              <a:gd name="adj1" fmla="val -136264"/>
              <a:gd name="adj2" fmla="val 2470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urved Connector 53">
            <a:extLst>
              <a:ext uri="{FF2B5EF4-FFF2-40B4-BE49-F238E27FC236}">
                <a16:creationId xmlns:a16="http://schemas.microsoft.com/office/drawing/2014/main" id="{5C471BD6-8464-4F43-A6A7-218A01FCBD97}"/>
              </a:ext>
            </a:extLst>
          </p:cNvPr>
          <p:cNvCxnSpPr>
            <a:cxnSpLocks/>
            <a:stCxn id="51" idx="4"/>
            <a:endCxn id="51" idx="6"/>
          </p:cNvCxnSpPr>
          <p:nvPr/>
        </p:nvCxnSpPr>
        <p:spPr>
          <a:xfrm rot="5400000" flipH="1" flipV="1">
            <a:off x="7533809" y="2187675"/>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4BAA0F9-9BCA-CD7F-C0E4-5DC1A9120922}"/>
              </a:ext>
            </a:extLst>
          </p:cNvPr>
          <p:cNvCxnSpPr>
            <a:cxnSpLocks/>
          </p:cNvCxnSpPr>
          <p:nvPr/>
        </p:nvCxnSpPr>
        <p:spPr>
          <a:xfrm>
            <a:off x="5252946" y="2204186"/>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981E1047-4AAA-6B3C-35C5-70D3A506F631}"/>
              </a:ext>
            </a:extLst>
          </p:cNvPr>
          <p:cNvSpPr txBox="1"/>
          <p:nvPr/>
        </p:nvSpPr>
        <p:spPr>
          <a:xfrm>
            <a:off x="4657862" y="2015574"/>
            <a:ext cx="684803" cy="369332"/>
          </a:xfrm>
          <a:prstGeom prst="rect">
            <a:avLst/>
          </a:prstGeom>
          <a:noFill/>
        </p:spPr>
        <p:txBody>
          <a:bodyPr wrap="none" rtlCol="0">
            <a:spAutoFit/>
          </a:bodyPr>
          <a:lstStyle/>
          <a:p>
            <a:r>
              <a:rPr lang="en-US" dirty="0"/>
              <a:t>XK1:</a:t>
            </a:r>
          </a:p>
        </p:txBody>
      </p:sp>
      <p:sp>
        <p:nvSpPr>
          <p:cNvPr id="57" name="TextBox 56">
            <a:extLst>
              <a:ext uri="{FF2B5EF4-FFF2-40B4-BE49-F238E27FC236}">
                <a16:creationId xmlns:a16="http://schemas.microsoft.com/office/drawing/2014/main" id="{AEF2030A-87E8-6350-B591-A1CFE2A41FE3}"/>
              </a:ext>
            </a:extLst>
          </p:cNvPr>
          <p:cNvSpPr txBox="1"/>
          <p:nvPr/>
        </p:nvSpPr>
        <p:spPr>
          <a:xfrm>
            <a:off x="7763435" y="2431826"/>
            <a:ext cx="300082" cy="369332"/>
          </a:xfrm>
          <a:prstGeom prst="rect">
            <a:avLst/>
          </a:prstGeom>
          <a:noFill/>
        </p:spPr>
        <p:txBody>
          <a:bodyPr wrap="none" rtlCol="0">
            <a:spAutoFit/>
          </a:bodyPr>
          <a:lstStyle/>
          <a:p>
            <a:r>
              <a:rPr lang="en-US" dirty="0"/>
              <a:t>c</a:t>
            </a:r>
          </a:p>
        </p:txBody>
      </p:sp>
      <p:sp>
        <p:nvSpPr>
          <p:cNvPr id="59" name="TextBox 58">
            <a:extLst>
              <a:ext uri="{FF2B5EF4-FFF2-40B4-BE49-F238E27FC236}">
                <a16:creationId xmlns:a16="http://schemas.microsoft.com/office/drawing/2014/main" id="{DDDEA012-F572-F438-B041-EA8558C61506}"/>
              </a:ext>
            </a:extLst>
          </p:cNvPr>
          <p:cNvSpPr txBox="1"/>
          <p:nvPr/>
        </p:nvSpPr>
        <p:spPr>
          <a:xfrm>
            <a:off x="6446306" y="1831990"/>
            <a:ext cx="312906" cy="369332"/>
          </a:xfrm>
          <a:prstGeom prst="rect">
            <a:avLst/>
          </a:prstGeom>
          <a:noFill/>
        </p:spPr>
        <p:txBody>
          <a:bodyPr wrap="none" rtlCol="0">
            <a:spAutoFit/>
          </a:bodyPr>
          <a:lstStyle/>
          <a:p>
            <a:r>
              <a:rPr lang="en-US" dirty="0"/>
              <a:t>b</a:t>
            </a:r>
          </a:p>
        </p:txBody>
      </p:sp>
      <p:sp>
        <p:nvSpPr>
          <p:cNvPr id="60" name="TextBox 59">
            <a:extLst>
              <a:ext uri="{FF2B5EF4-FFF2-40B4-BE49-F238E27FC236}">
                <a16:creationId xmlns:a16="http://schemas.microsoft.com/office/drawing/2014/main" id="{972818DD-D047-8EEC-865E-C836D92BC95B}"/>
              </a:ext>
            </a:extLst>
          </p:cNvPr>
          <p:cNvSpPr txBox="1"/>
          <p:nvPr/>
        </p:nvSpPr>
        <p:spPr>
          <a:xfrm>
            <a:off x="5351651" y="2400581"/>
            <a:ext cx="312906" cy="369332"/>
          </a:xfrm>
          <a:prstGeom prst="rect">
            <a:avLst/>
          </a:prstGeom>
          <a:noFill/>
        </p:spPr>
        <p:txBody>
          <a:bodyPr wrap="none" rtlCol="0">
            <a:spAutoFit/>
          </a:bodyPr>
          <a:lstStyle/>
          <a:p>
            <a:r>
              <a:rPr lang="en-US" dirty="0"/>
              <a:t>a</a:t>
            </a:r>
          </a:p>
        </p:txBody>
      </p:sp>
    </p:spTree>
    <p:extLst>
      <p:ext uri="{BB962C8B-B14F-4D97-AF65-F5344CB8AC3E}">
        <p14:creationId xmlns:p14="http://schemas.microsoft.com/office/powerpoint/2010/main" val="401290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BA119-461B-D143-955D-43F43427C02C}"/>
              </a:ext>
            </a:extLst>
          </p:cNvPr>
          <p:cNvSpPr>
            <a:spLocks noGrp="1"/>
          </p:cNvSpPr>
          <p:nvPr>
            <p:ph type="title"/>
          </p:nvPr>
        </p:nvSpPr>
        <p:spPr>
          <a:xfrm>
            <a:off x="457200" y="274638"/>
            <a:ext cx="8229600" cy="889043"/>
          </a:xfrm>
        </p:spPr>
        <p:txBody>
          <a:bodyPr/>
          <a:lstStyle/>
          <a:p>
            <a:r>
              <a:rPr lang="en-US" sz="3600" dirty="0"/>
              <a:t>Example of a mutant that is not disjoint</a:t>
            </a:r>
          </a:p>
        </p:txBody>
      </p:sp>
      <p:sp>
        <p:nvSpPr>
          <p:cNvPr id="3" name="Content Placeholder 2">
            <a:extLst>
              <a:ext uri="{FF2B5EF4-FFF2-40B4-BE49-F238E27FC236}">
                <a16:creationId xmlns:a16="http://schemas.microsoft.com/office/drawing/2014/main" id="{5E23FBB4-095F-2241-AD41-654D4FE474B1}"/>
              </a:ext>
            </a:extLst>
          </p:cNvPr>
          <p:cNvSpPr>
            <a:spLocks noGrp="1"/>
          </p:cNvSpPr>
          <p:nvPr>
            <p:ph idx="1"/>
          </p:nvPr>
        </p:nvSpPr>
        <p:spPr>
          <a:xfrm>
            <a:off x="228693" y="3547321"/>
            <a:ext cx="8663354" cy="2862727"/>
          </a:xfrm>
        </p:spPr>
        <p:txBody>
          <a:bodyPr/>
          <a:lstStyle/>
          <a:p>
            <a:r>
              <a:rPr lang="en-US" sz="2400" dirty="0">
                <a:sym typeface="Wingdings" pitchFamily="2" charset="2"/>
              </a:rPr>
              <a:t>XM1 is obtained by bypassing state-2 in M. But notice that L(XM1) ∩ L(M) is not empty. So, XM1 is not guaranteed to generate an invalid input for the original program.</a:t>
            </a:r>
            <a:br>
              <a:rPr lang="en-US" sz="2400" dirty="0">
                <a:sym typeface="Wingdings" pitchFamily="2" charset="2"/>
              </a:rPr>
            </a:br>
            <a:br>
              <a:rPr lang="en-US" sz="2400" dirty="0">
                <a:sym typeface="Wingdings" pitchFamily="2" charset="2"/>
              </a:rPr>
            </a:br>
            <a:r>
              <a:rPr lang="en-US" sz="2400" dirty="0">
                <a:sym typeface="Wingdings" pitchFamily="2" charset="2"/>
              </a:rPr>
              <a:t>Not useless as long as L(XM1)/L(M) is not empty, though now it takes more effort to get an instance of an invalid input.</a:t>
            </a:r>
          </a:p>
        </p:txBody>
      </p:sp>
      <p:sp>
        <p:nvSpPr>
          <p:cNvPr id="4" name="Slide Number Placeholder 3">
            <a:extLst>
              <a:ext uri="{FF2B5EF4-FFF2-40B4-BE49-F238E27FC236}">
                <a16:creationId xmlns:a16="http://schemas.microsoft.com/office/drawing/2014/main" id="{8DE4C584-A830-074C-AEAD-708DF3EBE795}"/>
              </a:ext>
            </a:extLst>
          </p:cNvPr>
          <p:cNvSpPr>
            <a:spLocks noGrp="1"/>
          </p:cNvSpPr>
          <p:nvPr>
            <p:ph type="sldNum" sz="quarter" idx="12"/>
          </p:nvPr>
        </p:nvSpPr>
        <p:spPr/>
        <p:txBody>
          <a:bodyPr/>
          <a:lstStyle/>
          <a:p>
            <a:pPr>
              <a:defRPr/>
            </a:pPr>
            <a:fld id="{A3C2DAE6-0577-446F-B195-407D339173F4}" type="slidenum">
              <a:rPr lang="en-US" smtClean="0"/>
              <a:pPr>
                <a:defRPr/>
              </a:pPr>
              <a:t>16</a:t>
            </a:fld>
            <a:endParaRPr lang="en-US"/>
          </a:p>
        </p:txBody>
      </p:sp>
      <p:sp>
        <p:nvSpPr>
          <p:cNvPr id="26" name="TextBox 25">
            <a:extLst>
              <a:ext uri="{FF2B5EF4-FFF2-40B4-BE49-F238E27FC236}">
                <a16:creationId xmlns:a16="http://schemas.microsoft.com/office/drawing/2014/main" id="{01D91C91-03E8-626E-40A6-41A14BA1CE64}"/>
              </a:ext>
            </a:extLst>
          </p:cNvPr>
          <p:cNvSpPr txBox="1"/>
          <p:nvPr/>
        </p:nvSpPr>
        <p:spPr>
          <a:xfrm>
            <a:off x="2394685" y="2762648"/>
            <a:ext cx="1071127" cy="261610"/>
          </a:xfrm>
          <a:prstGeom prst="rect">
            <a:avLst/>
          </a:prstGeom>
          <a:noFill/>
        </p:spPr>
        <p:txBody>
          <a:bodyPr wrap="none" rtlCol="0">
            <a:spAutoFit/>
          </a:bodyPr>
          <a:lstStyle/>
          <a:p>
            <a:r>
              <a:rPr lang="en-NL" sz="1100" dirty="0"/>
              <a:t>(original FSM)</a:t>
            </a:r>
          </a:p>
        </p:txBody>
      </p:sp>
      <p:sp>
        <p:nvSpPr>
          <p:cNvPr id="27" name="Oval 26">
            <a:extLst>
              <a:ext uri="{FF2B5EF4-FFF2-40B4-BE49-F238E27FC236}">
                <a16:creationId xmlns:a16="http://schemas.microsoft.com/office/drawing/2014/main" id="{F356E19E-5BF0-4715-D775-C27E89F310C3}"/>
              </a:ext>
            </a:extLst>
          </p:cNvPr>
          <p:cNvSpPr/>
          <p:nvPr/>
        </p:nvSpPr>
        <p:spPr>
          <a:xfrm>
            <a:off x="1674835" y="2044821"/>
            <a:ext cx="335527" cy="310898"/>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1</a:t>
            </a:r>
          </a:p>
        </p:txBody>
      </p:sp>
      <p:sp>
        <p:nvSpPr>
          <p:cNvPr id="28" name="Oval 27">
            <a:extLst>
              <a:ext uri="{FF2B5EF4-FFF2-40B4-BE49-F238E27FC236}">
                <a16:creationId xmlns:a16="http://schemas.microsoft.com/office/drawing/2014/main" id="{79A39377-A61D-979A-3A40-B0974BF6067A}"/>
              </a:ext>
            </a:extLst>
          </p:cNvPr>
          <p:cNvSpPr/>
          <p:nvPr/>
        </p:nvSpPr>
        <p:spPr>
          <a:xfrm>
            <a:off x="3643073" y="2024422"/>
            <a:ext cx="331120" cy="351637"/>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60000"/>
                    <a:lumOff val="40000"/>
                  </a:schemeClr>
                </a:solidFill>
              </a:rPr>
              <a:t>3</a:t>
            </a:r>
          </a:p>
        </p:txBody>
      </p:sp>
      <p:cxnSp>
        <p:nvCxnSpPr>
          <p:cNvPr id="29" name="Straight Arrow Connector 28">
            <a:extLst>
              <a:ext uri="{FF2B5EF4-FFF2-40B4-BE49-F238E27FC236}">
                <a16:creationId xmlns:a16="http://schemas.microsoft.com/office/drawing/2014/main" id="{78E4E312-88EA-300E-98B9-71C52997372E}"/>
              </a:ext>
            </a:extLst>
          </p:cNvPr>
          <p:cNvCxnSpPr>
            <a:cxnSpLocks/>
            <a:stCxn id="27" idx="6"/>
            <a:endCxn id="5" idx="2"/>
          </p:cNvCxnSpPr>
          <p:nvPr/>
        </p:nvCxnSpPr>
        <p:spPr>
          <a:xfrm>
            <a:off x="2010362" y="2200270"/>
            <a:ext cx="68301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urved Connector 29">
            <a:extLst>
              <a:ext uri="{FF2B5EF4-FFF2-40B4-BE49-F238E27FC236}">
                <a16:creationId xmlns:a16="http://schemas.microsoft.com/office/drawing/2014/main" id="{2CF8B982-2C0B-A804-E6E1-C6590F668874}"/>
              </a:ext>
            </a:extLst>
          </p:cNvPr>
          <p:cNvCxnSpPr>
            <a:cxnSpLocks/>
            <a:stCxn id="27" idx="6"/>
            <a:endCxn id="27" idx="4"/>
          </p:cNvCxnSpPr>
          <p:nvPr/>
        </p:nvCxnSpPr>
        <p:spPr>
          <a:xfrm flipH="1">
            <a:off x="1842599" y="2200270"/>
            <a:ext cx="167763" cy="155449"/>
          </a:xfrm>
          <a:prstGeom prst="curvedConnector4">
            <a:avLst>
              <a:gd name="adj1" fmla="val -136264"/>
              <a:gd name="adj2" fmla="val 2470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urved Connector 30">
            <a:extLst>
              <a:ext uri="{FF2B5EF4-FFF2-40B4-BE49-F238E27FC236}">
                <a16:creationId xmlns:a16="http://schemas.microsoft.com/office/drawing/2014/main" id="{12BA569F-B2E7-9F10-9A73-C50F32525BBF}"/>
              </a:ext>
            </a:extLst>
          </p:cNvPr>
          <p:cNvCxnSpPr>
            <a:cxnSpLocks/>
            <a:stCxn id="28" idx="4"/>
            <a:endCxn id="28" idx="6"/>
          </p:cNvCxnSpPr>
          <p:nvPr/>
        </p:nvCxnSpPr>
        <p:spPr>
          <a:xfrm rot="5400000" flipH="1" flipV="1">
            <a:off x="3803504" y="2205370"/>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5D1CE69-3172-40D8-3F13-449B369BDF28}"/>
              </a:ext>
            </a:extLst>
          </p:cNvPr>
          <p:cNvCxnSpPr>
            <a:cxnSpLocks/>
          </p:cNvCxnSpPr>
          <p:nvPr/>
        </p:nvCxnSpPr>
        <p:spPr>
          <a:xfrm>
            <a:off x="1522641" y="2221881"/>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93A2B067-5B8C-A8ED-3802-C0209A09BCCB}"/>
              </a:ext>
            </a:extLst>
          </p:cNvPr>
          <p:cNvSpPr txBox="1"/>
          <p:nvPr/>
        </p:nvSpPr>
        <p:spPr>
          <a:xfrm>
            <a:off x="1087715" y="2024422"/>
            <a:ext cx="441146" cy="369332"/>
          </a:xfrm>
          <a:prstGeom prst="rect">
            <a:avLst/>
          </a:prstGeom>
          <a:noFill/>
        </p:spPr>
        <p:txBody>
          <a:bodyPr wrap="none" rtlCol="0">
            <a:spAutoFit/>
          </a:bodyPr>
          <a:lstStyle/>
          <a:p>
            <a:r>
              <a:rPr lang="en-US" dirty="0"/>
              <a:t>M:</a:t>
            </a:r>
          </a:p>
        </p:txBody>
      </p:sp>
      <p:sp>
        <p:nvSpPr>
          <p:cNvPr id="36" name="TextBox 35">
            <a:extLst>
              <a:ext uri="{FF2B5EF4-FFF2-40B4-BE49-F238E27FC236}">
                <a16:creationId xmlns:a16="http://schemas.microsoft.com/office/drawing/2014/main" id="{97720460-BEB6-FE42-B98D-2406DE0BF0CB}"/>
              </a:ext>
            </a:extLst>
          </p:cNvPr>
          <p:cNvSpPr txBox="1"/>
          <p:nvPr/>
        </p:nvSpPr>
        <p:spPr>
          <a:xfrm>
            <a:off x="4033130" y="2449521"/>
            <a:ext cx="300082" cy="369332"/>
          </a:xfrm>
          <a:prstGeom prst="rect">
            <a:avLst/>
          </a:prstGeom>
          <a:noFill/>
        </p:spPr>
        <p:txBody>
          <a:bodyPr wrap="none" rtlCol="0">
            <a:spAutoFit/>
          </a:bodyPr>
          <a:lstStyle/>
          <a:p>
            <a:r>
              <a:rPr lang="en-US" dirty="0"/>
              <a:t>c</a:t>
            </a:r>
          </a:p>
        </p:txBody>
      </p:sp>
      <p:sp>
        <p:nvSpPr>
          <p:cNvPr id="37" name="TextBox 36">
            <a:extLst>
              <a:ext uri="{FF2B5EF4-FFF2-40B4-BE49-F238E27FC236}">
                <a16:creationId xmlns:a16="http://schemas.microsoft.com/office/drawing/2014/main" id="{CB776479-CE94-34FA-D9AC-8ED4E3E6EE78}"/>
              </a:ext>
            </a:extLst>
          </p:cNvPr>
          <p:cNvSpPr txBox="1"/>
          <p:nvPr/>
        </p:nvSpPr>
        <p:spPr>
          <a:xfrm>
            <a:off x="3184468" y="1838880"/>
            <a:ext cx="300082" cy="369332"/>
          </a:xfrm>
          <a:prstGeom prst="rect">
            <a:avLst/>
          </a:prstGeom>
          <a:noFill/>
        </p:spPr>
        <p:txBody>
          <a:bodyPr wrap="none" rtlCol="0">
            <a:spAutoFit/>
          </a:bodyPr>
          <a:lstStyle/>
          <a:p>
            <a:r>
              <a:rPr lang="en-US" dirty="0"/>
              <a:t>c</a:t>
            </a:r>
          </a:p>
        </p:txBody>
      </p:sp>
      <p:sp>
        <p:nvSpPr>
          <p:cNvPr id="44" name="TextBox 43">
            <a:extLst>
              <a:ext uri="{FF2B5EF4-FFF2-40B4-BE49-F238E27FC236}">
                <a16:creationId xmlns:a16="http://schemas.microsoft.com/office/drawing/2014/main" id="{14E3602A-7332-D371-43CB-0EAE3333E993}"/>
              </a:ext>
            </a:extLst>
          </p:cNvPr>
          <p:cNvSpPr txBox="1"/>
          <p:nvPr/>
        </p:nvSpPr>
        <p:spPr>
          <a:xfrm>
            <a:off x="2240224" y="1852549"/>
            <a:ext cx="312906" cy="369332"/>
          </a:xfrm>
          <a:prstGeom prst="rect">
            <a:avLst/>
          </a:prstGeom>
          <a:noFill/>
        </p:spPr>
        <p:txBody>
          <a:bodyPr wrap="none" rtlCol="0">
            <a:spAutoFit/>
          </a:bodyPr>
          <a:lstStyle/>
          <a:p>
            <a:r>
              <a:rPr lang="en-US" dirty="0"/>
              <a:t>b</a:t>
            </a:r>
          </a:p>
        </p:txBody>
      </p:sp>
      <p:sp>
        <p:nvSpPr>
          <p:cNvPr id="45" name="TextBox 44">
            <a:extLst>
              <a:ext uri="{FF2B5EF4-FFF2-40B4-BE49-F238E27FC236}">
                <a16:creationId xmlns:a16="http://schemas.microsoft.com/office/drawing/2014/main" id="{00B41AF7-32C3-EBDA-EB4D-BFC52FFF3460}"/>
              </a:ext>
            </a:extLst>
          </p:cNvPr>
          <p:cNvSpPr txBox="1"/>
          <p:nvPr/>
        </p:nvSpPr>
        <p:spPr>
          <a:xfrm>
            <a:off x="1621346" y="2418276"/>
            <a:ext cx="312906" cy="369332"/>
          </a:xfrm>
          <a:prstGeom prst="rect">
            <a:avLst/>
          </a:prstGeom>
          <a:noFill/>
        </p:spPr>
        <p:txBody>
          <a:bodyPr wrap="none" rtlCol="0">
            <a:spAutoFit/>
          </a:bodyPr>
          <a:lstStyle/>
          <a:p>
            <a:r>
              <a:rPr lang="en-US" dirty="0"/>
              <a:t>a</a:t>
            </a:r>
          </a:p>
        </p:txBody>
      </p:sp>
      <p:sp>
        <p:nvSpPr>
          <p:cNvPr id="5" name="Oval 4">
            <a:extLst>
              <a:ext uri="{FF2B5EF4-FFF2-40B4-BE49-F238E27FC236}">
                <a16:creationId xmlns:a16="http://schemas.microsoft.com/office/drawing/2014/main" id="{7DB6CDD8-CE66-9DDF-586C-67104F8CAD1D}"/>
              </a:ext>
            </a:extLst>
          </p:cNvPr>
          <p:cNvSpPr/>
          <p:nvPr/>
        </p:nvSpPr>
        <p:spPr>
          <a:xfrm>
            <a:off x="2693380" y="2044821"/>
            <a:ext cx="335527" cy="310898"/>
          </a:xfrm>
          <a:prstGeom prst="ellipse">
            <a:avLst/>
          </a:prstGeom>
          <a:solidFill>
            <a:schemeClr val="bg2"/>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2</a:t>
            </a:r>
          </a:p>
        </p:txBody>
      </p:sp>
      <p:cxnSp>
        <p:nvCxnSpPr>
          <p:cNvPr id="34" name="Straight Arrow Connector 33">
            <a:extLst>
              <a:ext uri="{FF2B5EF4-FFF2-40B4-BE49-F238E27FC236}">
                <a16:creationId xmlns:a16="http://schemas.microsoft.com/office/drawing/2014/main" id="{9EDC9630-F078-02CC-91E2-E2445A278443}"/>
              </a:ext>
            </a:extLst>
          </p:cNvPr>
          <p:cNvCxnSpPr>
            <a:cxnSpLocks/>
            <a:stCxn id="5" idx="6"/>
            <a:endCxn id="28" idx="2"/>
          </p:cNvCxnSpPr>
          <p:nvPr/>
        </p:nvCxnSpPr>
        <p:spPr>
          <a:xfrm flipV="1">
            <a:off x="3028907" y="2200241"/>
            <a:ext cx="614166" cy="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3C875A4-1AB0-6B54-5D2B-E95B0A2E82AE}"/>
              </a:ext>
            </a:extLst>
          </p:cNvPr>
          <p:cNvSpPr txBox="1"/>
          <p:nvPr/>
        </p:nvSpPr>
        <p:spPr>
          <a:xfrm>
            <a:off x="5380224" y="2768185"/>
            <a:ext cx="2961067" cy="261610"/>
          </a:xfrm>
          <a:prstGeom prst="rect">
            <a:avLst/>
          </a:prstGeom>
          <a:noFill/>
        </p:spPr>
        <p:txBody>
          <a:bodyPr wrap="none" rtlCol="0">
            <a:spAutoFit/>
          </a:bodyPr>
          <a:lstStyle/>
          <a:p>
            <a:r>
              <a:rPr lang="en-NL" sz="1100" dirty="0"/>
              <a:t>(a mutated M obtained by bypassing state 2)</a:t>
            </a:r>
          </a:p>
        </p:txBody>
      </p:sp>
      <p:sp>
        <p:nvSpPr>
          <p:cNvPr id="50" name="Oval 49">
            <a:extLst>
              <a:ext uri="{FF2B5EF4-FFF2-40B4-BE49-F238E27FC236}">
                <a16:creationId xmlns:a16="http://schemas.microsoft.com/office/drawing/2014/main" id="{3F2A963F-C462-ACA9-AECB-688FFB9D39CC}"/>
              </a:ext>
            </a:extLst>
          </p:cNvPr>
          <p:cNvSpPr/>
          <p:nvPr/>
        </p:nvSpPr>
        <p:spPr>
          <a:xfrm>
            <a:off x="5405140" y="2027126"/>
            <a:ext cx="335527" cy="310898"/>
          </a:xfrm>
          <a:prstGeom prst="ellipse">
            <a:avLst/>
          </a:prstGeom>
          <a:solidFill>
            <a:srgbClr val="FFC000"/>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6">
                    <a:lumMod val="60000"/>
                    <a:lumOff val="40000"/>
                  </a:schemeClr>
                </a:solidFill>
              </a:rPr>
              <a:t>1</a:t>
            </a:r>
          </a:p>
        </p:txBody>
      </p:sp>
      <p:sp>
        <p:nvSpPr>
          <p:cNvPr id="51" name="Oval 50">
            <a:extLst>
              <a:ext uri="{FF2B5EF4-FFF2-40B4-BE49-F238E27FC236}">
                <a16:creationId xmlns:a16="http://schemas.microsoft.com/office/drawing/2014/main" id="{DFBF011F-CCF1-DCA6-5C88-C8B7FB2157F9}"/>
              </a:ext>
            </a:extLst>
          </p:cNvPr>
          <p:cNvSpPr/>
          <p:nvPr/>
        </p:nvSpPr>
        <p:spPr>
          <a:xfrm>
            <a:off x="7373378" y="2006727"/>
            <a:ext cx="331120" cy="351637"/>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60000"/>
                    <a:lumOff val="40000"/>
                  </a:schemeClr>
                </a:solidFill>
              </a:rPr>
              <a:t>3</a:t>
            </a:r>
          </a:p>
        </p:txBody>
      </p:sp>
      <p:cxnSp>
        <p:nvCxnSpPr>
          <p:cNvPr id="52" name="Straight Arrow Connector 51">
            <a:extLst>
              <a:ext uri="{FF2B5EF4-FFF2-40B4-BE49-F238E27FC236}">
                <a16:creationId xmlns:a16="http://schemas.microsoft.com/office/drawing/2014/main" id="{9CD3DD4E-4CB7-F3E8-5DBC-47B666E7822F}"/>
              </a:ext>
            </a:extLst>
          </p:cNvPr>
          <p:cNvCxnSpPr>
            <a:cxnSpLocks/>
            <a:stCxn id="50" idx="6"/>
            <a:endCxn id="51" idx="2"/>
          </p:cNvCxnSpPr>
          <p:nvPr/>
        </p:nvCxnSpPr>
        <p:spPr>
          <a:xfrm flipV="1">
            <a:off x="5740667" y="2182546"/>
            <a:ext cx="1632711" cy="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urved Connector 52">
            <a:extLst>
              <a:ext uri="{FF2B5EF4-FFF2-40B4-BE49-F238E27FC236}">
                <a16:creationId xmlns:a16="http://schemas.microsoft.com/office/drawing/2014/main" id="{EB6283A5-1D3E-1004-E3D7-2490B1AF69CE}"/>
              </a:ext>
            </a:extLst>
          </p:cNvPr>
          <p:cNvCxnSpPr>
            <a:cxnSpLocks/>
            <a:stCxn id="50" idx="6"/>
            <a:endCxn id="50" idx="4"/>
          </p:cNvCxnSpPr>
          <p:nvPr/>
        </p:nvCxnSpPr>
        <p:spPr>
          <a:xfrm flipH="1">
            <a:off x="5572904" y="2182575"/>
            <a:ext cx="167763" cy="155449"/>
          </a:xfrm>
          <a:prstGeom prst="curvedConnector4">
            <a:avLst>
              <a:gd name="adj1" fmla="val -136264"/>
              <a:gd name="adj2" fmla="val 2470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urved Connector 53">
            <a:extLst>
              <a:ext uri="{FF2B5EF4-FFF2-40B4-BE49-F238E27FC236}">
                <a16:creationId xmlns:a16="http://schemas.microsoft.com/office/drawing/2014/main" id="{5C471BD6-8464-4F43-A6A7-218A01FCBD97}"/>
              </a:ext>
            </a:extLst>
          </p:cNvPr>
          <p:cNvCxnSpPr>
            <a:cxnSpLocks/>
            <a:stCxn id="51" idx="4"/>
            <a:endCxn id="51" idx="6"/>
          </p:cNvCxnSpPr>
          <p:nvPr/>
        </p:nvCxnSpPr>
        <p:spPr>
          <a:xfrm rot="5400000" flipH="1" flipV="1">
            <a:off x="7533809" y="2187675"/>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4BAA0F9-9BCA-CD7F-C0E4-5DC1A9120922}"/>
              </a:ext>
            </a:extLst>
          </p:cNvPr>
          <p:cNvCxnSpPr>
            <a:cxnSpLocks/>
          </p:cNvCxnSpPr>
          <p:nvPr/>
        </p:nvCxnSpPr>
        <p:spPr>
          <a:xfrm>
            <a:off x="5252946" y="2204186"/>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981E1047-4AAA-6B3C-35C5-70D3A506F631}"/>
              </a:ext>
            </a:extLst>
          </p:cNvPr>
          <p:cNvSpPr txBox="1"/>
          <p:nvPr/>
        </p:nvSpPr>
        <p:spPr>
          <a:xfrm>
            <a:off x="4649079" y="2032138"/>
            <a:ext cx="723275" cy="369332"/>
          </a:xfrm>
          <a:prstGeom prst="rect">
            <a:avLst/>
          </a:prstGeom>
          <a:noFill/>
        </p:spPr>
        <p:txBody>
          <a:bodyPr wrap="none" rtlCol="0">
            <a:spAutoFit/>
          </a:bodyPr>
          <a:lstStyle/>
          <a:p>
            <a:r>
              <a:rPr lang="en-US" dirty="0"/>
              <a:t>XM1:</a:t>
            </a:r>
          </a:p>
        </p:txBody>
      </p:sp>
      <p:sp>
        <p:nvSpPr>
          <p:cNvPr id="57" name="TextBox 56">
            <a:extLst>
              <a:ext uri="{FF2B5EF4-FFF2-40B4-BE49-F238E27FC236}">
                <a16:creationId xmlns:a16="http://schemas.microsoft.com/office/drawing/2014/main" id="{AEF2030A-87E8-6350-B591-A1CFE2A41FE3}"/>
              </a:ext>
            </a:extLst>
          </p:cNvPr>
          <p:cNvSpPr txBox="1"/>
          <p:nvPr/>
        </p:nvSpPr>
        <p:spPr>
          <a:xfrm>
            <a:off x="7763435" y="2431826"/>
            <a:ext cx="300082" cy="369332"/>
          </a:xfrm>
          <a:prstGeom prst="rect">
            <a:avLst/>
          </a:prstGeom>
          <a:noFill/>
        </p:spPr>
        <p:txBody>
          <a:bodyPr wrap="none" rtlCol="0">
            <a:spAutoFit/>
          </a:bodyPr>
          <a:lstStyle/>
          <a:p>
            <a:r>
              <a:rPr lang="en-US" dirty="0"/>
              <a:t>c</a:t>
            </a:r>
          </a:p>
        </p:txBody>
      </p:sp>
      <p:sp>
        <p:nvSpPr>
          <p:cNvPr id="59" name="TextBox 58">
            <a:extLst>
              <a:ext uri="{FF2B5EF4-FFF2-40B4-BE49-F238E27FC236}">
                <a16:creationId xmlns:a16="http://schemas.microsoft.com/office/drawing/2014/main" id="{DDDEA012-F572-F438-B041-EA8558C61506}"/>
              </a:ext>
            </a:extLst>
          </p:cNvPr>
          <p:cNvSpPr txBox="1"/>
          <p:nvPr/>
        </p:nvSpPr>
        <p:spPr>
          <a:xfrm>
            <a:off x="6446306" y="1831990"/>
            <a:ext cx="312906" cy="369332"/>
          </a:xfrm>
          <a:prstGeom prst="rect">
            <a:avLst/>
          </a:prstGeom>
          <a:noFill/>
        </p:spPr>
        <p:txBody>
          <a:bodyPr wrap="none" rtlCol="0">
            <a:spAutoFit/>
          </a:bodyPr>
          <a:lstStyle/>
          <a:p>
            <a:r>
              <a:rPr lang="en-US" dirty="0"/>
              <a:t>b</a:t>
            </a:r>
          </a:p>
        </p:txBody>
      </p:sp>
      <p:sp>
        <p:nvSpPr>
          <p:cNvPr id="60" name="TextBox 59">
            <a:extLst>
              <a:ext uri="{FF2B5EF4-FFF2-40B4-BE49-F238E27FC236}">
                <a16:creationId xmlns:a16="http://schemas.microsoft.com/office/drawing/2014/main" id="{972818DD-D047-8EEC-865E-C836D92BC95B}"/>
              </a:ext>
            </a:extLst>
          </p:cNvPr>
          <p:cNvSpPr txBox="1"/>
          <p:nvPr/>
        </p:nvSpPr>
        <p:spPr>
          <a:xfrm>
            <a:off x="5351651" y="2400581"/>
            <a:ext cx="312906" cy="369332"/>
          </a:xfrm>
          <a:prstGeom prst="rect">
            <a:avLst/>
          </a:prstGeom>
          <a:noFill/>
        </p:spPr>
        <p:txBody>
          <a:bodyPr wrap="none" rtlCol="0">
            <a:spAutoFit/>
          </a:bodyPr>
          <a:lstStyle/>
          <a:p>
            <a:r>
              <a:rPr lang="en-US" dirty="0"/>
              <a:t>a</a:t>
            </a:r>
          </a:p>
        </p:txBody>
      </p:sp>
    </p:spTree>
    <p:extLst>
      <p:ext uri="{BB962C8B-B14F-4D97-AF65-F5344CB8AC3E}">
        <p14:creationId xmlns:p14="http://schemas.microsoft.com/office/powerpoint/2010/main" val="1534478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205C3-3AD0-C74F-B368-3AD76301970D}"/>
              </a:ext>
            </a:extLst>
          </p:cNvPr>
          <p:cNvSpPr>
            <a:spLocks noGrp="1"/>
          </p:cNvSpPr>
          <p:nvPr>
            <p:ph type="title"/>
          </p:nvPr>
        </p:nvSpPr>
        <p:spPr/>
        <p:txBody>
          <a:bodyPr/>
          <a:lstStyle/>
          <a:p>
            <a:r>
              <a:rPr lang="en-US" dirty="0"/>
              <a:t>Limitation of regular expressions</a:t>
            </a:r>
          </a:p>
        </p:txBody>
      </p:sp>
      <p:sp>
        <p:nvSpPr>
          <p:cNvPr id="3" name="Content Placeholder 2">
            <a:extLst>
              <a:ext uri="{FF2B5EF4-FFF2-40B4-BE49-F238E27FC236}">
                <a16:creationId xmlns:a16="http://schemas.microsoft.com/office/drawing/2014/main" id="{5D71E1E5-439C-D142-912C-4111E1FEDF7E}"/>
              </a:ext>
            </a:extLst>
          </p:cNvPr>
          <p:cNvSpPr>
            <a:spLocks noGrp="1"/>
          </p:cNvSpPr>
          <p:nvPr>
            <p:ph idx="1"/>
          </p:nvPr>
        </p:nvSpPr>
        <p:spPr/>
        <p:txBody>
          <a:bodyPr/>
          <a:lstStyle/>
          <a:p>
            <a:r>
              <a:rPr lang="en-US" sz="2800" dirty="0"/>
              <a:t>Consider P(String s) where s must be an HTML document.</a:t>
            </a:r>
          </a:p>
          <a:p>
            <a:r>
              <a:rPr lang="en-US" sz="2800" dirty="0"/>
              <a:t>An HTML document is a sequence of elements, where each element E starts with &lt;</a:t>
            </a:r>
            <a:r>
              <a:rPr lang="en-US" sz="2800" i="1" dirty="0"/>
              <a:t>E</a:t>
            </a:r>
            <a:r>
              <a:rPr lang="en-US" sz="2800" dirty="0"/>
              <a:t>&gt; and ends with &lt;/</a:t>
            </a:r>
            <a:r>
              <a:rPr lang="en-US" sz="2800" i="1" dirty="0"/>
              <a:t>E</a:t>
            </a:r>
            <a:r>
              <a:rPr lang="en-US" sz="2800" dirty="0"/>
              <a:t>&gt;.</a:t>
            </a:r>
          </a:p>
          <a:p>
            <a:r>
              <a:rPr lang="en-US" sz="2800" dirty="0"/>
              <a:t>Unfortunately, such a pattern cannot be expressed by a regular expression, essentially because regular expressions cannot count.</a:t>
            </a:r>
          </a:p>
          <a:p>
            <a:r>
              <a:rPr lang="en-US" sz="2800" dirty="0"/>
              <a:t>We will look at a more expressive way to express string constraint, namely </a:t>
            </a:r>
            <a:r>
              <a:rPr lang="en-US" sz="2800" i="1" dirty="0"/>
              <a:t>Context Free Grammar </a:t>
            </a:r>
            <a:r>
              <a:rPr lang="en-US" sz="2800" dirty="0"/>
              <a:t>(CFG).</a:t>
            </a:r>
          </a:p>
        </p:txBody>
      </p:sp>
      <p:sp>
        <p:nvSpPr>
          <p:cNvPr id="4" name="Slide Number Placeholder 3">
            <a:extLst>
              <a:ext uri="{FF2B5EF4-FFF2-40B4-BE49-F238E27FC236}">
                <a16:creationId xmlns:a16="http://schemas.microsoft.com/office/drawing/2014/main" id="{8598C94A-2944-9145-9CE8-60BEBD949B90}"/>
              </a:ext>
            </a:extLst>
          </p:cNvPr>
          <p:cNvSpPr>
            <a:spLocks noGrp="1"/>
          </p:cNvSpPr>
          <p:nvPr>
            <p:ph type="sldNum" sz="quarter" idx="12"/>
          </p:nvPr>
        </p:nvSpPr>
        <p:spPr/>
        <p:txBody>
          <a:bodyPr/>
          <a:lstStyle/>
          <a:p>
            <a:pPr>
              <a:defRPr/>
            </a:pPr>
            <a:fld id="{A3C2DAE6-0577-446F-B195-407D339173F4}" type="slidenum">
              <a:rPr lang="en-US" smtClean="0"/>
              <a:pPr>
                <a:defRPr/>
              </a:pPr>
              <a:t>17</a:t>
            </a:fld>
            <a:endParaRPr lang="en-US"/>
          </a:p>
        </p:txBody>
      </p:sp>
    </p:spTree>
    <p:extLst>
      <p:ext uri="{BB962C8B-B14F-4D97-AF65-F5344CB8AC3E}">
        <p14:creationId xmlns:p14="http://schemas.microsoft.com/office/powerpoint/2010/main" val="845343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74626-2BC6-FC49-AB22-CA39B9227827}"/>
              </a:ext>
            </a:extLst>
          </p:cNvPr>
          <p:cNvSpPr>
            <a:spLocks noGrp="1"/>
          </p:cNvSpPr>
          <p:nvPr>
            <p:ph type="title"/>
          </p:nvPr>
        </p:nvSpPr>
        <p:spPr/>
        <p:txBody>
          <a:bodyPr/>
          <a:lstStyle/>
          <a:p>
            <a:r>
              <a:rPr lang="en-US" dirty="0"/>
              <a:t>Context Free Grammar</a:t>
            </a:r>
          </a:p>
        </p:txBody>
      </p:sp>
      <p:sp>
        <p:nvSpPr>
          <p:cNvPr id="3" name="Content Placeholder 2">
            <a:extLst>
              <a:ext uri="{FF2B5EF4-FFF2-40B4-BE49-F238E27FC236}">
                <a16:creationId xmlns:a16="http://schemas.microsoft.com/office/drawing/2014/main" id="{38265A96-B042-9C43-82FF-C8B3B6499DC0}"/>
              </a:ext>
            </a:extLst>
          </p:cNvPr>
          <p:cNvSpPr>
            <a:spLocks noGrp="1"/>
          </p:cNvSpPr>
          <p:nvPr>
            <p:ph idx="1"/>
          </p:nvPr>
        </p:nvSpPr>
        <p:spPr>
          <a:xfrm>
            <a:off x="755576" y="1822989"/>
            <a:ext cx="7632848" cy="3412976"/>
          </a:xfrm>
        </p:spPr>
        <p:txBody>
          <a:bodyPr/>
          <a:lstStyle/>
          <a:p>
            <a:pPr marL="0" indent="0">
              <a:buNone/>
            </a:pPr>
            <a:r>
              <a:rPr lang="en-US" sz="2800" dirty="0"/>
              <a:t>A context free grammar (CFG) consists of:</a:t>
            </a:r>
          </a:p>
          <a:p>
            <a:r>
              <a:rPr lang="en-US" sz="2800" dirty="0"/>
              <a:t>a set of symbols called </a:t>
            </a:r>
            <a:r>
              <a:rPr lang="en-US" sz="2800" b="1" dirty="0">
                <a:solidFill>
                  <a:schemeClr val="accent6">
                    <a:lumMod val="60000"/>
                    <a:lumOff val="40000"/>
                  </a:schemeClr>
                </a:solidFill>
              </a:rPr>
              <a:t>terminals</a:t>
            </a:r>
            <a:r>
              <a:rPr lang="en-US" sz="2800" dirty="0"/>
              <a:t>.</a:t>
            </a:r>
          </a:p>
          <a:p>
            <a:r>
              <a:rPr lang="en-US" sz="2800" dirty="0"/>
              <a:t>a set of symbols called </a:t>
            </a:r>
            <a:r>
              <a:rPr lang="en-US" sz="2800" b="1" dirty="0">
                <a:solidFill>
                  <a:schemeClr val="accent6">
                    <a:lumMod val="60000"/>
                    <a:lumOff val="40000"/>
                  </a:schemeClr>
                </a:solidFill>
              </a:rPr>
              <a:t>non-terminals</a:t>
            </a:r>
            <a:r>
              <a:rPr lang="en-US" sz="2800" dirty="0"/>
              <a:t>; one of it is special, called the “start symbol”.</a:t>
            </a:r>
          </a:p>
          <a:p>
            <a:r>
              <a:rPr lang="en-US" sz="2800" dirty="0"/>
              <a:t>a set of </a:t>
            </a:r>
            <a:r>
              <a:rPr lang="en-US" sz="2800" b="1" dirty="0">
                <a:solidFill>
                  <a:schemeClr val="accent6">
                    <a:lumMod val="60000"/>
                    <a:lumOff val="40000"/>
                  </a:schemeClr>
                </a:solidFill>
              </a:rPr>
              <a:t>production rules</a:t>
            </a:r>
            <a:r>
              <a:rPr lang="en-US" sz="2800" dirty="0"/>
              <a:t>. Each has the form  N </a:t>
            </a:r>
            <a:r>
              <a:rPr lang="en-US" sz="2800" dirty="0">
                <a:sym typeface="Symbol" pitchFamily="18" charset="2"/>
              </a:rPr>
              <a:t> Z, where N is a non-terminal and Z is a </a:t>
            </a:r>
            <a:r>
              <a:rPr lang="en-US" sz="2800" i="1" dirty="0">
                <a:sym typeface="Symbol" pitchFamily="18" charset="2"/>
              </a:rPr>
              <a:t>sequence of symbols</a:t>
            </a:r>
            <a:r>
              <a:rPr lang="en-US" sz="2800" dirty="0">
                <a:sym typeface="Symbol" pitchFamily="18" charset="2"/>
              </a:rPr>
              <a:t>.</a:t>
            </a:r>
            <a:endParaRPr lang="en-US" sz="2800" dirty="0"/>
          </a:p>
        </p:txBody>
      </p:sp>
      <p:sp>
        <p:nvSpPr>
          <p:cNvPr id="4" name="Slide Number Placeholder 3">
            <a:extLst>
              <a:ext uri="{FF2B5EF4-FFF2-40B4-BE49-F238E27FC236}">
                <a16:creationId xmlns:a16="http://schemas.microsoft.com/office/drawing/2014/main" id="{C145F3B2-CE6F-5748-8B9B-87285588E933}"/>
              </a:ext>
            </a:extLst>
          </p:cNvPr>
          <p:cNvSpPr>
            <a:spLocks noGrp="1"/>
          </p:cNvSpPr>
          <p:nvPr>
            <p:ph type="sldNum" sz="quarter" idx="12"/>
          </p:nvPr>
        </p:nvSpPr>
        <p:spPr/>
        <p:txBody>
          <a:bodyPr/>
          <a:lstStyle/>
          <a:p>
            <a:pPr>
              <a:defRPr/>
            </a:pPr>
            <a:fld id="{A3C2DAE6-0577-446F-B195-407D339173F4}" type="slidenum">
              <a:rPr lang="en-US" smtClean="0"/>
              <a:pPr>
                <a:defRPr/>
              </a:pPr>
              <a:t>18</a:t>
            </a:fld>
            <a:endParaRPr lang="en-US" dirty="0"/>
          </a:p>
        </p:txBody>
      </p:sp>
      <p:sp>
        <p:nvSpPr>
          <p:cNvPr id="5" name="TextBox 4">
            <a:extLst>
              <a:ext uri="{FF2B5EF4-FFF2-40B4-BE49-F238E27FC236}">
                <a16:creationId xmlns:a16="http://schemas.microsoft.com/office/drawing/2014/main" id="{4035BC57-0589-7C42-B2DF-C5A2C4809086}"/>
              </a:ext>
            </a:extLst>
          </p:cNvPr>
          <p:cNvSpPr txBox="1"/>
          <p:nvPr/>
        </p:nvSpPr>
        <p:spPr>
          <a:xfrm>
            <a:off x="457201" y="5433020"/>
            <a:ext cx="8229599" cy="1015663"/>
          </a:xfrm>
          <a:prstGeom prst="rect">
            <a:avLst/>
          </a:prstGeom>
          <a:noFill/>
        </p:spPr>
        <p:txBody>
          <a:bodyPr wrap="square" rtlCol="0">
            <a:spAutoFit/>
          </a:bodyPr>
          <a:lstStyle/>
          <a:p>
            <a:pPr algn="just"/>
            <a:r>
              <a:rPr lang="en-US" sz="2000" dirty="0"/>
              <a:t>It describes a </a:t>
            </a:r>
            <a:r>
              <a:rPr lang="en-US" sz="2000" b="1" dirty="0"/>
              <a:t>language </a:t>
            </a:r>
            <a:r>
              <a:rPr lang="en-US" sz="2000" dirty="0"/>
              <a:t>whose sentences are built from the CFG’s terminals. </a:t>
            </a:r>
          </a:p>
          <a:p>
            <a:pPr algn="just"/>
            <a:r>
              <a:rPr lang="en-US" sz="2000" dirty="0"/>
              <a:t>In A&amp;O, CFG is also called Backus-Naur Form (BNF).</a:t>
            </a:r>
          </a:p>
        </p:txBody>
      </p:sp>
      <p:sp>
        <p:nvSpPr>
          <p:cNvPr id="6" name="Rounded Rectangle 5">
            <a:extLst>
              <a:ext uri="{FF2B5EF4-FFF2-40B4-BE49-F238E27FC236}">
                <a16:creationId xmlns:a16="http://schemas.microsoft.com/office/drawing/2014/main" id="{44D20871-A303-4247-BDC1-AEE2DAC1348D}"/>
              </a:ext>
            </a:extLst>
          </p:cNvPr>
          <p:cNvSpPr/>
          <p:nvPr/>
        </p:nvSpPr>
        <p:spPr>
          <a:xfrm>
            <a:off x="457200" y="1851588"/>
            <a:ext cx="8229600" cy="3384377"/>
          </a:xfrm>
          <a:prstGeom prst="roundRect">
            <a:avLst>
              <a:gd name="adj" fmla="val 8242"/>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623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a:t>Example</a:t>
            </a:r>
          </a:p>
        </p:txBody>
      </p:sp>
      <p:sp>
        <p:nvSpPr>
          <p:cNvPr id="4" name="Slide Number Placeholder 3"/>
          <p:cNvSpPr>
            <a:spLocks noGrp="1"/>
          </p:cNvSpPr>
          <p:nvPr>
            <p:ph type="sldNum" sz="quarter" idx="12"/>
          </p:nvPr>
        </p:nvSpPr>
        <p:spPr/>
        <p:txBody>
          <a:bodyPr/>
          <a:lstStyle/>
          <a:p>
            <a:pPr>
              <a:defRPr/>
            </a:pPr>
            <a:fld id="{108E1B86-26D4-42D1-903A-F564CA19AE49}" type="slidenum">
              <a:rPr lang="en-US" smtClean="0"/>
              <a:pPr>
                <a:defRPr/>
              </a:pPr>
              <a:t>19</a:t>
            </a:fld>
            <a:endParaRPr lang="en-US"/>
          </a:p>
        </p:txBody>
      </p:sp>
      <p:sp>
        <p:nvSpPr>
          <p:cNvPr id="5" name="TextBox 4"/>
          <p:cNvSpPr txBox="1"/>
          <p:nvPr/>
        </p:nvSpPr>
        <p:spPr>
          <a:xfrm>
            <a:off x="1043608" y="1911189"/>
            <a:ext cx="4381500" cy="1384300"/>
          </a:xfrm>
          <a:prstGeom prst="rect">
            <a:avLst/>
          </a:prstGeom>
          <a:noFill/>
          <a:ln>
            <a:noFill/>
          </a:ln>
        </p:spPr>
        <p:txBody>
          <a:bodyPr wrap="none">
            <a:spAutoFit/>
          </a:bodyPr>
          <a:lstStyle/>
          <a:p>
            <a:pPr>
              <a:defRPr/>
            </a:pPr>
            <a:r>
              <a:rPr lang="en-US" sz="2800" b="1" i="1" dirty="0">
                <a:latin typeface="+mn-lt"/>
              </a:rPr>
              <a:t>S</a:t>
            </a:r>
            <a:r>
              <a:rPr lang="en-US" sz="2800" i="1" dirty="0">
                <a:latin typeface="+mn-lt"/>
              </a:rPr>
              <a:t>          </a:t>
            </a:r>
            <a:r>
              <a:rPr lang="en-US" sz="2800" dirty="0">
                <a:latin typeface="+mn-lt"/>
                <a:sym typeface="Symbol"/>
              </a:rPr>
              <a:t></a:t>
            </a:r>
            <a:r>
              <a:rPr lang="en-US" sz="2800" i="1" dirty="0">
                <a:latin typeface="+mn-lt"/>
                <a:sym typeface="Symbol"/>
              </a:rPr>
              <a:t>    Brace </a:t>
            </a:r>
            <a:r>
              <a:rPr lang="en-US" sz="2800" dirty="0">
                <a:latin typeface="+mn-lt"/>
                <a:sym typeface="Symbol"/>
              </a:rPr>
              <a:t>|</a:t>
            </a:r>
            <a:r>
              <a:rPr lang="en-US" sz="2800" i="1" dirty="0">
                <a:latin typeface="+mn-lt"/>
                <a:sym typeface="Symbol"/>
              </a:rPr>
              <a:t> Curly  </a:t>
            </a:r>
            <a:r>
              <a:rPr lang="en-US" sz="2800" dirty="0">
                <a:latin typeface="+mn-lt"/>
                <a:sym typeface="Symbol"/>
              </a:rPr>
              <a:t>|  </a:t>
            </a:r>
          </a:p>
          <a:p>
            <a:pPr>
              <a:defRPr/>
            </a:pPr>
            <a:r>
              <a:rPr lang="en-US" sz="2800" i="1" dirty="0">
                <a:latin typeface="+mn-lt"/>
                <a:sym typeface="Symbol"/>
              </a:rPr>
              <a:t>Brace  </a:t>
            </a:r>
            <a:r>
              <a:rPr lang="en-US" sz="2800" dirty="0">
                <a:latin typeface="+mn-lt"/>
                <a:sym typeface="Symbol"/>
              </a:rPr>
              <a:t></a:t>
            </a:r>
            <a:r>
              <a:rPr lang="en-US" sz="2800" i="1" dirty="0">
                <a:latin typeface="+mn-lt"/>
                <a:sym typeface="Symbol"/>
              </a:rPr>
              <a:t>   </a:t>
            </a:r>
            <a:r>
              <a:rPr lang="en-US" sz="2800" dirty="0">
                <a:latin typeface="+mn-lt"/>
                <a:sym typeface="Symbol"/>
              </a:rPr>
              <a:t>“(“ </a:t>
            </a:r>
            <a:r>
              <a:rPr lang="en-US" sz="2800" i="1" dirty="0">
                <a:latin typeface="+mn-lt"/>
                <a:sym typeface="Symbol"/>
              </a:rPr>
              <a:t>S </a:t>
            </a:r>
            <a:r>
              <a:rPr lang="en-US" sz="2800" dirty="0">
                <a:latin typeface="+mn-lt"/>
                <a:sym typeface="Symbol"/>
              </a:rPr>
              <a:t>“)” </a:t>
            </a:r>
            <a:r>
              <a:rPr lang="en-US" sz="2800" i="1" dirty="0">
                <a:latin typeface="+mn-lt"/>
                <a:sym typeface="Symbol"/>
              </a:rPr>
              <a:t>S</a:t>
            </a:r>
          </a:p>
          <a:p>
            <a:pPr>
              <a:defRPr/>
            </a:pPr>
            <a:r>
              <a:rPr lang="en-US" sz="2800" i="1" dirty="0">
                <a:latin typeface="+mn-lt"/>
                <a:sym typeface="Symbol"/>
              </a:rPr>
              <a:t>Curly   </a:t>
            </a:r>
            <a:r>
              <a:rPr lang="en-US" sz="2800" dirty="0">
                <a:latin typeface="+mn-lt"/>
                <a:sym typeface="Symbol"/>
              </a:rPr>
              <a:t>  </a:t>
            </a:r>
            <a:r>
              <a:rPr lang="en-US" sz="2800" i="1" dirty="0">
                <a:latin typeface="+mn-lt"/>
                <a:sym typeface="Symbol"/>
              </a:rPr>
              <a:t> </a:t>
            </a:r>
            <a:r>
              <a:rPr lang="en-US" sz="2800" dirty="0">
                <a:latin typeface="+mn-lt"/>
                <a:sym typeface="Symbol"/>
              </a:rPr>
              <a:t>“{“</a:t>
            </a:r>
            <a:r>
              <a:rPr lang="en-US" sz="2800" i="1" dirty="0">
                <a:latin typeface="+mn-lt"/>
                <a:sym typeface="Symbol"/>
              </a:rPr>
              <a:t> S </a:t>
            </a:r>
            <a:r>
              <a:rPr lang="en-US" sz="2800" dirty="0">
                <a:latin typeface="+mn-lt"/>
                <a:sym typeface="Symbol"/>
              </a:rPr>
              <a:t>“}” </a:t>
            </a:r>
            <a:r>
              <a:rPr lang="en-US" sz="2800" i="1" dirty="0">
                <a:latin typeface="+mn-lt"/>
                <a:sym typeface="Symbol"/>
              </a:rPr>
              <a:t>S</a:t>
            </a:r>
            <a:endParaRPr lang="en-US" sz="2800" i="1" dirty="0">
              <a:latin typeface="+mn-lt"/>
            </a:endParaRPr>
          </a:p>
        </p:txBody>
      </p:sp>
      <p:sp>
        <p:nvSpPr>
          <p:cNvPr id="6" name="TextBox 5"/>
          <p:cNvSpPr txBox="1"/>
          <p:nvPr/>
        </p:nvSpPr>
        <p:spPr>
          <a:xfrm>
            <a:off x="457201" y="3789040"/>
            <a:ext cx="8229600" cy="2308324"/>
          </a:xfrm>
          <a:prstGeom prst="rect">
            <a:avLst/>
          </a:prstGeom>
          <a:noFill/>
        </p:spPr>
        <p:txBody>
          <a:bodyPr wrap="square">
            <a:spAutoFit/>
          </a:bodyPr>
          <a:lstStyle/>
          <a:p>
            <a:pPr marL="342900" indent="-342900">
              <a:buFont typeface="Arial" panose="020B0604020202020204" pitchFamily="34" charset="0"/>
              <a:buChar char="•"/>
              <a:defRPr/>
            </a:pPr>
            <a:r>
              <a:rPr lang="en-US" sz="2400" dirty="0">
                <a:latin typeface="+mn-lt"/>
              </a:rPr>
              <a:t>Examples of sentences allowed by this grammar are: </a:t>
            </a:r>
            <a:br>
              <a:rPr lang="en-US" sz="2400" dirty="0">
                <a:latin typeface="+mn-lt"/>
              </a:rPr>
            </a:br>
            <a:br>
              <a:rPr lang="en-US" sz="2400" dirty="0">
                <a:latin typeface="+mn-lt"/>
              </a:rPr>
            </a:br>
            <a:r>
              <a:rPr lang="en-US" sz="2400" dirty="0">
                <a:latin typeface="+mn-lt"/>
              </a:rPr>
              <a:t>      ”()”     ”{()} {}”</a:t>
            </a:r>
          </a:p>
          <a:p>
            <a:pPr marL="342900" indent="-342900">
              <a:buFont typeface="Arial" panose="020B0604020202020204" pitchFamily="34" charset="0"/>
              <a:buChar char="•"/>
              <a:defRPr/>
            </a:pPr>
            <a:endParaRPr lang="en-US" sz="2400" dirty="0">
              <a:latin typeface="+mn-lt"/>
            </a:endParaRPr>
          </a:p>
          <a:p>
            <a:pPr marL="342900" indent="-342900">
              <a:buFont typeface="Arial" panose="020B0604020202020204" pitchFamily="34" charset="0"/>
              <a:buChar char="•"/>
              <a:defRPr/>
            </a:pPr>
            <a:r>
              <a:rPr lang="en-US" sz="2400" dirty="0">
                <a:latin typeface="+mn-lt"/>
              </a:rPr>
              <a:t>Mismatched braces/</a:t>
            </a:r>
            <a:r>
              <a:rPr lang="en-US" sz="2400" dirty="0" err="1">
                <a:latin typeface="+mn-lt"/>
              </a:rPr>
              <a:t>curlies</a:t>
            </a:r>
            <a:r>
              <a:rPr lang="en-US" sz="2400" dirty="0">
                <a:latin typeface="+mn-lt"/>
              </a:rPr>
              <a:t> are rejected. E.g. “( } )” is not a sentence accepted by this grammar. </a:t>
            </a:r>
          </a:p>
        </p:txBody>
      </p:sp>
      <p:sp>
        <p:nvSpPr>
          <p:cNvPr id="2" name="TextBox 1">
            <a:extLst>
              <a:ext uri="{FF2B5EF4-FFF2-40B4-BE49-F238E27FC236}">
                <a16:creationId xmlns:a16="http://schemas.microsoft.com/office/drawing/2014/main" id="{11F8C2BE-2F77-E04F-B7EA-0FF55C76C9A1}"/>
              </a:ext>
            </a:extLst>
          </p:cNvPr>
          <p:cNvSpPr txBox="1"/>
          <p:nvPr/>
        </p:nvSpPr>
        <p:spPr>
          <a:xfrm>
            <a:off x="5940152" y="1984246"/>
            <a:ext cx="2929007" cy="369332"/>
          </a:xfrm>
          <a:prstGeom prst="rect">
            <a:avLst/>
          </a:prstGeom>
          <a:noFill/>
        </p:spPr>
        <p:txBody>
          <a:bodyPr wrap="none" rtlCol="0">
            <a:spAutoFit/>
          </a:bodyPr>
          <a:lstStyle/>
          <a:p>
            <a:r>
              <a:rPr lang="en-US" dirty="0"/>
              <a:t>With </a:t>
            </a:r>
            <a:r>
              <a:rPr lang="en-US" b="1" dirty="0"/>
              <a:t>S</a:t>
            </a:r>
            <a:r>
              <a:rPr lang="en-US" dirty="0"/>
              <a:t> as the start symbol</a:t>
            </a:r>
          </a:p>
        </p:txBody>
      </p:sp>
      <p:sp>
        <p:nvSpPr>
          <p:cNvPr id="7" name="Rounded Rectangle 6">
            <a:extLst>
              <a:ext uri="{FF2B5EF4-FFF2-40B4-BE49-F238E27FC236}">
                <a16:creationId xmlns:a16="http://schemas.microsoft.com/office/drawing/2014/main" id="{F93052F7-33B9-A14B-BBC7-BC491BDA780F}"/>
              </a:ext>
            </a:extLst>
          </p:cNvPr>
          <p:cNvSpPr/>
          <p:nvPr/>
        </p:nvSpPr>
        <p:spPr>
          <a:xfrm>
            <a:off x="827583" y="1700808"/>
            <a:ext cx="4752529" cy="1872208"/>
          </a:xfrm>
          <a:prstGeom prst="roundRect">
            <a:avLst/>
          </a:prstGeom>
          <a:solidFill>
            <a:schemeClr val="accent5">
              <a:lumMod val="20000"/>
              <a:lumOff val="8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8476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Content</a:t>
            </a:r>
          </a:p>
        </p:txBody>
      </p:sp>
      <p:sp>
        <p:nvSpPr>
          <p:cNvPr id="3075" name="Content Placeholder 2"/>
          <p:cNvSpPr>
            <a:spLocks noGrp="1"/>
          </p:cNvSpPr>
          <p:nvPr>
            <p:ph idx="1"/>
          </p:nvPr>
        </p:nvSpPr>
        <p:spPr>
          <a:xfrm>
            <a:off x="457200" y="1600200"/>
            <a:ext cx="8229600" cy="3114675"/>
          </a:xfrm>
        </p:spPr>
        <p:txBody>
          <a:bodyPr/>
          <a:lstStyle/>
          <a:p>
            <a:r>
              <a:rPr lang="en-US" sz="2800" dirty="0"/>
              <a:t>What is “complex input”</a:t>
            </a:r>
          </a:p>
          <a:p>
            <a:r>
              <a:rPr lang="en-US" sz="2800" dirty="0"/>
              <a:t>Regular expression and CFG/BNF to describe complex inputs.</a:t>
            </a:r>
          </a:p>
          <a:p>
            <a:pPr lvl="1"/>
            <a:r>
              <a:rPr lang="en-US" dirty="0"/>
              <a:t>Generating complex inputs</a:t>
            </a:r>
          </a:p>
          <a:p>
            <a:pPr lvl="1"/>
            <a:r>
              <a:rPr lang="en-US" dirty="0"/>
              <a:t>Coverage over the structure of complex inputs</a:t>
            </a:r>
          </a:p>
        </p:txBody>
      </p:sp>
      <p:sp>
        <p:nvSpPr>
          <p:cNvPr id="4" name="Slide Number Placeholder 3"/>
          <p:cNvSpPr>
            <a:spLocks noGrp="1"/>
          </p:cNvSpPr>
          <p:nvPr>
            <p:ph type="sldNum" sz="quarter" idx="12"/>
          </p:nvPr>
        </p:nvSpPr>
        <p:spPr/>
        <p:txBody>
          <a:bodyPr/>
          <a:lstStyle/>
          <a:p>
            <a:pPr>
              <a:defRPr/>
            </a:pPr>
            <a:fld id="{5B694519-3812-493A-ABDA-41E890ECBFDB}" type="slidenum">
              <a:rPr lang="en-US" smtClean="0"/>
              <a:pPr>
                <a:defRPr/>
              </a:pPr>
              <a:t>2</a:t>
            </a:fld>
            <a:endParaRPr lang="en-US"/>
          </a:p>
        </p:txBody>
      </p:sp>
      <p:sp>
        <p:nvSpPr>
          <p:cNvPr id="3077" name="TextBox 4"/>
          <p:cNvSpPr txBox="1">
            <a:spLocks noChangeArrowheads="1"/>
          </p:cNvSpPr>
          <p:nvPr/>
        </p:nvSpPr>
        <p:spPr bwMode="auto">
          <a:xfrm>
            <a:off x="542925" y="5157192"/>
            <a:ext cx="8143875" cy="954107"/>
          </a:xfrm>
          <a:prstGeom prst="rect">
            <a:avLst/>
          </a:prstGeom>
          <a:noFill/>
          <a:ln w="9525">
            <a:noFill/>
            <a:miter lim="800000"/>
            <a:headEnd/>
            <a:tailEnd/>
          </a:ln>
        </p:spPr>
        <p:txBody>
          <a:bodyPr>
            <a:spAutoFit/>
          </a:bodyPr>
          <a:lstStyle/>
          <a:p>
            <a:pPr algn="just"/>
            <a:r>
              <a:rPr lang="en-US" sz="1400" b="1" dirty="0"/>
              <a:t>Note</a:t>
            </a:r>
            <a:r>
              <a:rPr lang="en-US" sz="1400" dirty="0"/>
              <a:t>: this lecture is about describing, generating, and covering complex inputs. We will focus on complex inputs that are described by means of grammars (regular or context free). This subject is only partially addressed by A&amp;O. E.g.  chapter 5 (2ed. Ch 9), set up the right background, but then they went on to focus more on mutation.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t>Extra notation for production rule</a:t>
            </a:r>
          </a:p>
        </p:txBody>
      </p:sp>
      <p:sp>
        <p:nvSpPr>
          <p:cNvPr id="5123" name="Content Placeholder 2"/>
          <p:cNvSpPr>
            <a:spLocks noGrp="1"/>
          </p:cNvSpPr>
          <p:nvPr>
            <p:ph idx="1"/>
          </p:nvPr>
        </p:nvSpPr>
        <p:spPr/>
        <p:txBody>
          <a:bodyPr/>
          <a:lstStyle/>
          <a:p>
            <a:pPr>
              <a:defRPr/>
            </a:pPr>
            <a:r>
              <a:rPr lang="en-US" sz="2800" dirty="0">
                <a:sym typeface="Symbol" pitchFamily="18" charset="2"/>
              </a:rPr>
              <a:t>A rule like </a:t>
            </a:r>
            <a:r>
              <a:rPr lang="en-US" sz="2800" i="1" dirty="0">
                <a:sym typeface="Symbol" pitchFamily="18" charset="2"/>
              </a:rPr>
              <a:t>A</a:t>
            </a:r>
            <a:r>
              <a:rPr lang="en-US" sz="2800" dirty="0">
                <a:sym typeface="Symbol" pitchFamily="18" charset="2"/>
              </a:rPr>
              <a:t>  a(</a:t>
            </a:r>
            <a:r>
              <a:rPr lang="en-US" sz="2800" i="1" dirty="0">
                <a:sym typeface="Symbol" pitchFamily="18" charset="2"/>
              </a:rPr>
              <a:t>B</a:t>
            </a:r>
            <a:r>
              <a:rPr lang="en-US" sz="2800" dirty="0">
                <a:sym typeface="Symbol" pitchFamily="18" charset="2"/>
              </a:rPr>
              <a:t>|</a:t>
            </a:r>
            <a:r>
              <a:rPr lang="en-US" sz="2800" i="1" dirty="0">
                <a:sym typeface="Symbol" pitchFamily="18" charset="2"/>
              </a:rPr>
              <a:t>C</a:t>
            </a:r>
            <a:r>
              <a:rPr lang="en-US" sz="2800" dirty="0">
                <a:sym typeface="Symbol" pitchFamily="18" charset="2"/>
              </a:rPr>
              <a:t>)d  is seen as a </a:t>
            </a:r>
            <a:r>
              <a:rPr lang="en-US" sz="2800" i="1" dirty="0">
                <a:sym typeface="Symbol" pitchFamily="18" charset="2"/>
              </a:rPr>
              <a:t>short hand </a:t>
            </a:r>
            <a:r>
              <a:rPr lang="en-US" sz="2800" dirty="0">
                <a:sym typeface="Symbol" pitchFamily="18" charset="2"/>
              </a:rPr>
              <a:t>for a set of production rules:</a:t>
            </a:r>
            <a:br>
              <a:rPr lang="en-US" sz="2800" dirty="0">
                <a:sym typeface="Symbol" pitchFamily="18" charset="2"/>
              </a:rPr>
            </a:br>
            <a:br>
              <a:rPr lang="en-US" sz="2800" dirty="0">
                <a:sym typeface="Symbol" pitchFamily="18" charset="2"/>
              </a:rPr>
            </a:br>
            <a:r>
              <a:rPr lang="en-US" sz="2800" dirty="0">
                <a:sym typeface="Symbol" pitchFamily="18" charset="2"/>
              </a:rPr>
              <a:t>	</a:t>
            </a:r>
            <a:r>
              <a:rPr lang="en-US" sz="2800" i="1" dirty="0">
                <a:sym typeface="Symbol" pitchFamily="18" charset="2"/>
              </a:rPr>
              <a:t>A</a:t>
            </a:r>
            <a:r>
              <a:rPr lang="en-US" sz="2800" dirty="0">
                <a:sym typeface="Symbol" pitchFamily="18" charset="2"/>
              </a:rPr>
              <a:t>  </a:t>
            </a:r>
            <a:r>
              <a:rPr lang="en-US" sz="2800" dirty="0" err="1">
                <a:sym typeface="Symbol" pitchFamily="18" charset="2"/>
              </a:rPr>
              <a:t>a</a:t>
            </a:r>
            <a:r>
              <a:rPr lang="en-US" sz="2800" i="1" dirty="0" err="1">
                <a:sym typeface="Symbol" pitchFamily="18" charset="2"/>
              </a:rPr>
              <a:t>B</a:t>
            </a:r>
            <a:r>
              <a:rPr lang="en-US" sz="2800" dirty="0" err="1">
                <a:sym typeface="Symbol" pitchFamily="18" charset="2"/>
              </a:rPr>
              <a:t>d</a:t>
            </a:r>
            <a:br>
              <a:rPr lang="en-US" sz="2800" dirty="0">
                <a:sym typeface="Symbol" pitchFamily="18" charset="2"/>
              </a:rPr>
            </a:br>
            <a:r>
              <a:rPr lang="en-US" sz="2800" dirty="0">
                <a:sym typeface="Symbol" pitchFamily="18" charset="2"/>
              </a:rPr>
              <a:t>	</a:t>
            </a:r>
            <a:r>
              <a:rPr lang="en-US" sz="2800" i="1" dirty="0">
                <a:sym typeface="Symbol" pitchFamily="18" charset="2"/>
              </a:rPr>
              <a:t>A</a:t>
            </a:r>
            <a:r>
              <a:rPr lang="en-US" sz="2800" dirty="0">
                <a:sym typeface="Symbol" pitchFamily="18" charset="2"/>
              </a:rPr>
              <a:t>  </a:t>
            </a:r>
            <a:r>
              <a:rPr lang="en-US" sz="2800" dirty="0" err="1">
                <a:sym typeface="Symbol" pitchFamily="18" charset="2"/>
              </a:rPr>
              <a:t>a</a:t>
            </a:r>
            <a:r>
              <a:rPr lang="en-US" sz="2800" i="1" dirty="0" err="1">
                <a:sym typeface="Symbol" pitchFamily="18" charset="2"/>
              </a:rPr>
              <a:t>C</a:t>
            </a:r>
            <a:r>
              <a:rPr lang="en-US" sz="2800" dirty="0" err="1">
                <a:sym typeface="Symbol" pitchFamily="18" charset="2"/>
              </a:rPr>
              <a:t>d</a:t>
            </a:r>
            <a:br>
              <a:rPr lang="en-US" sz="2800" dirty="0"/>
            </a:br>
            <a:endParaRPr lang="en-US" sz="2800" dirty="0"/>
          </a:p>
          <a:p>
            <a:pPr>
              <a:defRPr/>
            </a:pPr>
            <a:r>
              <a:rPr lang="en-US" sz="2800" dirty="0"/>
              <a:t>People often use </a:t>
            </a:r>
            <a:r>
              <a:rPr lang="en-US" sz="2800" i="1" dirty="0"/>
              <a:t>extended BNF  </a:t>
            </a:r>
            <a:r>
              <a:rPr lang="en-US" sz="2800" dirty="0"/>
              <a:t>e.g. : </a:t>
            </a:r>
            <a:br>
              <a:rPr lang="en-US" sz="2800" dirty="0"/>
            </a:br>
            <a:r>
              <a:rPr lang="en-US" sz="2800" dirty="0"/>
              <a:t>	</a:t>
            </a:r>
            <a:r>
              <a:rPr lang="en-US" sz="2800" i="1" dirty="0">
                <a:sym typeface="Symbol" pitchFamily="18" charset="2"/>
              </a:rPr>
              <a:t>Brace  </a:t>
            </a:r>
            <a:r>
              <a:rPr lang="en-US" sz="2800" dirty="0">
                <a:sym typeface="Symbol" pitchFamily="18" charset="2"/>
              </a:rPr>
              <a:t></a:t>
            </a:r>
            <a:r>
              <a:rPr lang="en-US" sz="2800" i="1" dirty="0">
                <a:sym typeface="Symbol" pitchFamily="18" charset="2"/>
              </a:rPr>
              <a:t>   </a:t>
            </a:r>
            <a:r>
              <a:rPr lang="en-US" sz="2800" dirty="0">
                <a:solidFill>
                  <a:schemeClr val="accent6">
                    <a:lumMod val="60000"/>
                    <a:lumOff val="40000"/>
                  </a:schemeClr>
                </a:solidFill>
                <a:sym typeface="Symbol" pitchFamily="18" charset="2"/>
              </a:rPr>
              <a:t>(</a:t>
            </a:r>
            <a:r>
              <a:rPr lang="en-US" sz="2800" dirty="0">
                <a:sym typeface="Symbol" pitchFamily="18" charset="2"/>
              </a:rPr>
              <a:t> “(“ </a:t>
            </a:r>
            <a:r>
              <a:rPr lang="en-US" sz="2800" i="1" dirty="0">
                <a:sym typeface="Symbol" pitchFamily="18" charset="2"/>
              </a:rPr>
              <a:t>S </a:t>
            </a:r>
            <a:r>
              <a:rPr lang="en-US" sz="2800" dirty="0">
                <a:sym typeface="Symbol" pitchFamily="18" charset="2"/>
              </a:rPr>
              <a:t>“)”  </a:t>
            </a:r>
            <a:r>
              <a:rPr lang="en-US" sz="2800" dirty="0">
                <a:solidFill>
                  <a:schemeClr val="accent6">
                    <a:lumMod val="60000"/>
                    <a:lumOff val="40000"/>
                  </a:schemeClr>
                </a:solidFill>
                <a:sym typeface="Symbol" pitchFamily="18" charset="2"/>
              </a:rPr>
              <a:t>)</a:t>
            </a:r>
            <a:r>
              <a:rPr lang="en-US" sz="2800" i="1" dirty="0">
                <a:solidFill>
                  <a:schemeClr val="accent6">
                    <a:lumMod val="60000"/>
                    <a:lumOff val="40000"/>
                  </a:schemeClr>
                </a:solidFill>
                <a:sym typeface="Symbol" pitchFamily="18" charset="2"/>
              </a:rPr>
              <a:t>*</a:t>
            </a:r>
          </a:p>
          <a:p>
            <a:pPr>
              <a:defRPr/>
            </a:pPr>
            <a:endParaRPr lang="en-US" sz="2800" dirty="0"/>
          </a:p>
        </p:txBody>
      </p:sp>
      <p:sp>
        <p:nvSpPr>
          <p:cNvPr id="4" name="Slide Number Placeholder 3"/>
          <p:cNvSpPr>
            <a:spLocks noGrp="1"/>
          </p:cNvSpPr>
          <p:nvPr>
            <p:ph type="sldNum" sz="quarter" idx="12"/>
          </p:nvPr>
        </p:nvSpPr>
        <p:spPr/>
        <p:txBody>
          <a:bodyPr/>
          <a:lstStyle/>
          <a:p>
            <a:pPr>
              <a:defRPr/>
            </a:pPr>
            <a:fld id="{A8B0BD4D-59D0-4165-9C8B-4A5FDF022757}"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a:t>Deriving valid strings</a:t>
            </a:r>
          </a:p>
        </p:txBody>
      </p:sp>
      <p:sp>
        <p:nvSpPr>
          <p:cNvPr id="4" name="Slide Number Placeholder 3"/>
          <p:cNvSpPr>
            <a:spLocks noGrp="1"/>
          </p:cNvSpPr>
          <p:nvPr>
            <p:ph type="sldNum" sz="quarter" idx="12"/>
          </p:nvPr>
        </p:nvSpPr>
        <p:spPr/>
        <p:txBody>
          <a:bodyPr/>
          <a:lstStyle/>
          <a:p>
            <a:pPr>
              <a:defRPr/>
            </a:pPr>
            <a:fld id="{108E1B86-26D4-42D1-903A-F564CA19AE49}" type="slidenum">
              <a:rPr lang="en-US" smtClean="0"/>
              <a:pPr>
                <a:defRPr/>
              </a:pPr>
              <a:t>21</a:t>
            </a:fld>
            <a:endParaRPr lang="en-US"/>
          </a:p>
        </p:txBody>
      </p:sp>
      <p:sp>
        <p:nvSpPr>
          <p:cNvPr id="5" name="TextBox 4"/>
          <p:cNvSpPr txBox="1"/>
          <p:nvPr/>
        </p:nvSpPr>
        <p:spPr>
          <a:xfrm>
            <a:off x="2378482" y="1628800"/>
            <a:ext cx="4387035" cy="1384995"/>
          </a:xfrm>
          <a:prstGeom prst="rect">
            <a:avLst/>
          </a:prstGeom>
          <a:noFill/>
          <a:ln>
            <a:noFill/>
          </a:ln>
        </p:spPr>
        <p:txBody>
          <a:bodyPr wrap="none">
            <a:spAutoFit/>
          </a:bodyPr>
          <a:lstStyle/>
          <a:p>
            <a:pPr>
              <a:defRPr/>
            </a:pPr>
            <a:r>
              <a:rPr lang="en-US" sz="2800" b="1" i="1" dirty="0">
                <a:latin typeface="+mn-lt"/>
              </a:rPr>
              <a:t>S</a:t>
            </a:r>
            <a:r>
              <a:rPr lang="en-US" sz="2800" i="1" dirty="0">
                <a:latin typeface="+mn-lt"/>
              </a:rPr>
              <a:t>          </a:t>
            </a:r>
            <a:r>
              <a:rPr lang="en-US" sz="2800" dirty="0">
                <a:latin typeface="+mn-lt"/>
                <a:sym typeface="Symbol"/>
              </a:rPr>
              <a:t></a:t>
            </a:r>
            <a:r>
              <a:rPr lang="en-US" sz="2800" i="1" dirty="0">
                <a:latin typeface="+mn-lt"/>
                <a:sym typeface="Symbol"/>
              </a:rPr>
              <a:t>    Brace </a:t>
            </a:r>
            <a:r>
              <a:rPr lang="en-US" sz="2800" dirty="0">
                <a:latin typeface="+mn-lt"/>
                <a:sym typeface="Symbol"/>
              </a:rPr>
              <a:t>|</a:t>
            </a:r>
            <a:r>
              <a:rPr lang="en-US" sz="2800" i="1" dirty="0">
                <a:latin typeface="+mn-lt"/>
                <a:sym typeface="Symbol"/>
              </a:rPr>
              <a:t> Curly  </a:t>
            </a:r>
            <a:r>
              <a:rPr lang="en-US" sz="2800" dirty="0">
                <a:latin typeface="+mn-lt"/>
                <a:sym typeface="Symbol"/>
              </a:rPr>
              <a:t>|  </a:t>
            </a:r>
          </a:p>
          <a:p>
            <a:pPr>
              <a:defRPr/>
            </a:pPr>
            <a:r>
              <a:rPr lang="en-US" sz="2800" i="1" dirty="0">
                <a:latin typeface="+mn-lt"/>
                <a:sym typeface="Symbol"/>
              </a:rPr>
              <a:t>Brace  </a:t>
            </a:r>
            <a:r>
              <a:rPr lang="en-US" sz="2800" dirty="0">
                <a:latin typeface="+mn-lt"/>
                <a:sym typeface="Symbol"/>
              </a:rPr>
              <a:t></a:t>
            </a:r>
            <a:r>
              <a:rPr lang="en-US" sz="2800" i="1" dirty="0">
                <a:latin typeface="+mn-lt"/>
                <a:sym typeface="Symbol"/>
              </a:rPr>
              <a:t>   </a:t>
            </a:r>
            <a:r>
              <a:rPr lang="en-US" sz="2800" dirty="0">
                <a:latin typeface="+mn-lt"/>
                <a:sym typeface="Symbol"/>
              </a:rPr>
              <a:t>“(“ </a:t>
            </a:r>
            <a:r>
              <a:rPr lang="en-US" sz="2800" i="1" dirty="0">
                <a:latin typeface="+mn-lt"/>
                <a:sym typeface="Symbol"/>
              </a:rPr>
              <a:t>S </a:t>
            </a:r>
            <a:r>
              <a:rPr lang="en-US" sz="2800" dirty="0">
                <a:latin typeface="+mn-lt"/>
                <a:sym typeface="Symbol"/>
              </a:rPr>
              <a:t>“)” </a:t>
            </a:r>
            <a:r>
              <a:rPr lang="en-US" sz="2800" i="1" dirty="0">
                <a:latin typeface="+mn-lt"/>
                <a:sym typeface="Symbol"/>
              </a:rPr>
              <a:t>S</a:t>
            </a:r>
          </a:p>
          <a:p>
            <a:pPr>
              <a:defRPr/>
            </a:pPr>
            <a:r>
              <a:rPr lang="en-US" sz="2800" i="1" dirty="0">
                <a:latin typeface="+mn-lt"/>
                <a:sym typeface="Symbol"/>
              </a:rPr>
              <a:t>Curly   </a:t>
            </a:r>
            <a:r>
              <a:rPr lang="en-US" sz="2800" dirty="0">
                <a:latin typeface="+mn-lt"/>
                <a:sym typeface="Symbol"/>
              </a:rPr>
              <a:t>  </a:t>
            </a:r>
            <a:r>
              <a:rPr lang="en-US" sz="2800" i="1" dirty="0">
                <a:latin typeface="+mn-lt"/>
                <a:sym typeface="Symbol"/>
              </a:rPr>
              <a:t> </a:t>
            </a:r>
            <a:r>
              <a:rPr lang="en-US" sz="2800" dirty="0">
                <a:latin typeface="+mn-lt"/>
                <a:sym typeface="Symbol"/>
              </a:rPr>
              <a:t>“{“</a:t>
            </a:r>
            <a:r>
              <a:rPr lang="en-US" sz="2800" i="1" dirty="0">
                <a:latin typeface="+mn-lt"/>
                <a:sym typeface="Symbol"/>
              </a:rPr>
              <a:t> S </a:t>
            </a:r>
            <a:r>
              <a:rPr lang="en-US" sz="2800" dirty="0">
                <a:latin typeface="+mn-lt"/>
                <a:sym typeface="Symbol"/>
              </a:rPr>
              <a:t>“}” </a:t>
            </a:r>
            <a:r>
              <a:rPr lang="en-US" sz="2800" i="1" dirty="0">
                <a:latin typeface="+mn-lt"/>
                <a:sym typeface="Symbol"/>
              </a:rPr>
              <a:t>S</a:t>
            </a:r>
            <a:endParaRPr lang="en-US" sz="2800" i="1" dirty="0">
              <a:latin typeface="+mn-lt"/>
            </a:endParaRPr>
          </a:p>
        </p:txBody>
      </p:sp>
      <p:sp>
        <p:nvSpPr>
          <p:cNvPr id="6" name="TextBox 5"/>
          <p:cNvSpPr txBox="1"/>
          <p:nvPr/>
        </p:nvSpPr>
        <p:spPr>
          <a:xfrm>
            <a:off x="457200" y="3238981"/>
            <a:ext cx="8208963" cy="1569660"/>
          </a:xfrm>
          <a:prstGeom prst="rect">
            <a:avLst/>
          </a:prstGeom>
          <a:noFill/>
        </p:spPr>
        <p:txBody>
          <a:bodyPr>
            <a:spAutoFit/>
          </a:bodyPr>
          <a:lstStyle/>
          <a:p>
            <a:pPr>
              <a:defRPr/>
            </a:pPr>
            <a:r>
              <a:rPr lang="en-US" sz="2400" dirty="0">
                <a:latin typeface="+mn-lt"/>
              </a:rPr>
              <a:t>A </a:t>
            </a:r>
            <a:r>
              <a:rPr lang="en-US" sz="2400" b="1" i="1" dirty="0">
                <a:latin typeface="+mn-lt"/>
              </a:rPr>
              <a:t>derivation</a:t>
            </a:r>
            <a:r>
              <a:rPr lang="en-US" sz="2400" i="1" dirty="0">
                <a:latin typeface="+mn-lt"/>
              </a:rPr>
              <a:t> is a series of expansion of the grammar that result in a sequence of terminal symbols. It follows that the sequence is a valid sentence of the grammar. We can use this to generate valid sentences. </a:t>
            </a:r>
            <a:r>
              <a:rPr lang="en-US" sz="2400" dirty="0">
                <a:latin typeface="+mn-lt"/>
              </a:rPr>
              <a:t>Example :</a:t>
            </a:r>
          </a:p>
        </p:txBody>
      </p:sp>
      <p:sp>
        <p:nvSpPr>
          <p:cNvPr id="2" name="TextBox 1">
            <a:extLst>
              <a:ext uri="{FF2B5EF4-FFF2-40B4-BE49-F238E27FC236}">
                <a16:creationId xmlns:a16="http://schemas.microsoft.com/office/drawing/2014/main" id="{BEDD3297-1C0E-C24F-B4EC-2FC49AC2F427}"/>
              </a:ext>
            </a:extLst>
          </p:cNvPr>
          <p:cNvSpPr txBox="1"/>
          <p:nvPr/>
        </p:nvSpPr>
        <p:spPr>
          <a:xfrm>
            <a:off x="3588396" y="4835138"/>
            <a:ext cx="1967205" cy="1569660"/>
          </a:xfrm>
          <a:prstGeom prst="rect">
            <a:avLst/>
          </a:prstGeom>
          <a:noFill/>
        </p:spPr>
        <p:txBody>
          <a:bodyPr wrap="none" rtlCol="0">
            <a:spAutoFit/>
          </a:bodyPr>
          <a:lstStyle/>
          <a:p>
            <a:pPr>
              <a:defRPr/>
            </a:pPr>
            <a:r>
              <a:rPr lang="en-US" sz="2400" i="1" dirty="0"/>
              <a:t>S </a:t>
            </a:r>
            <a:r>
              <a:rPr lang="en-US" sz="2400" dirty="0">
                <a:sym typeface="Symbol"/>
              </a:rPr>
              <a:t>  </a:t>
            </a:r>
            <a:r>
              <a:rPr lang="en-US" sz="2400" i="1" dirty="0">
                <a:sym typeface="Symbol"/>
              </a:rPr>
              <a:t>Brace</a:t>
            </a:r>
            <a:r>
              <a:rPr lang="en-US" sz="2400" dirty="0">
                <a:sym typeface="Symbol"/>
              </a:rPr>
              <a:t>  </a:t>
            </a:r>
          </a:p>
          <a:p>
            <a:pPr>
              <a:defRPr/>
            </a:pPr>
            <a:r>
              <a:rPr lang="en-US" sz="2400" i="1" dirty="0">
                <a:sym typeface="Symbol"/>
              </a:rPr>
              <a:t>   </a:t>
            </a:r>
            <a:r>
              <a:rPr lang="en-US" sz="2400" dirty="0">
                <a:sym typeface="Symbol"/>
              </a:rPr>
              <a:t>  ( </a:t>
            </a:r>
            <a:r>
              <a:rPr lang="en-US" sz="2400" i="1" dirty="0">
                <a:sym typeface="Symbol"/>
              </a:rPr>
              <a:t>S</a:t>
            </a:r>
            <a:r>
              <a:rPr lang="en-US" sz="2400" dirty="0">
                <a:sym typeface="Symbol"/>
              </a:rPr>
              <a:t> ) </a:t>
            </a:r>
            <a:r>
              <a:rPr lang="en-US" sz="2400" i="1" dirty="0">
                <a:sym typeface="Symbol"/>
              </a:rPr>
              <a:t>S</a:t>
            </a:r>
          </a:p>
          <a:p>
            <a:pPr>
              <a:defRPr/>
            </a:pPr>
            <a:r>
              <a:rPr lang="en-US" sz="2400" i="1" dirty="0">
                <a:sym typeface="Symbol"/>
              </a:rPr>
              <a:t>   </a:t>
            </a:r>
            <a:r>
              <a:rPr lang="en-US" sz="2400" dirty="0">
                <a:sym typeface="Symbol"/>
              </a:rPr>
              <a:t>  (    )  </a:t>
            </a:r>
            <a:r>
              <a:rPr lang="en-US" sz="2400" i="1" dirty="0">
                <a:sym typeface="Symbol"/>
              </a:rPr>
              <a:t>S</a:t>
            </a:r>
          </a:p>
          <a:p>
            <a:pPr>
              <a:defRPr/>
            </a:pPr>
            <a:r>
              <a:rPr lang="en-US" sz="2400" dirty="0">
                <a:sym typeface="Symbol"/>
              </a:rPr>
              <a:t>     (    )  </a:t>
            </a:r>
            <a:endParaRPr lang="en-US" sz="2400" i="1" dirty="0"/>
          </a:p>
        </p:txBody>
      </p:sp>
      <p:sp>
        <p:nvSpPr>
          <p:cNvPr id="8" name="Rounded Rectangle 7">
            <a:extLst>
              <a:ext uri="{FF2B5EF4-FFF2-40B4-BE49-F238E27FC236}">
                <a16:creationId xmlns:a16="http://schemas.microsoft.com/office/drawing/2014/main" id="{9888AD63-F36A-6043-A909-E3536B7E80CF}"/>
              </a:ext>
            </a:extLst>
          </p:cNvPr>
          <p:cNvSpPr/>
          <p:nvPr/>
        </p:nvSpPr>
        <p:spPr>
          <a:xfrm>
            <a:off x="2185416" y="1529023"/>
            <a:ext cx="4752529" cy="1611945"/>
          </a:xfrm>
          <a:prstGeom prst="roundRect">
            <a:avLst/>
          </a:prstGeom>
          <a:solidFill>
            <a:schemeClr val="accent5">
              <a:lumMod val="20000"/>
              <a:lumOff val="8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200BA69F-5587-4F43-98A7-C50B4ED16462}"/>
              </a:ext>
            </a:extLst>
          </p:cNvPr>
          <p:cNvSpPr/>
          <p:nvPr/>
        </p:nvSpPr>
        <p:spPr>
          <a:xfrm>
            <a:off x="3347863" y="4835138"/>
            <a:ext cx="2592289" cy="1690206"/>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68E76-008C-E84D-B543-8D93E7EB19C0}"/>
              </a:ext>
            </a:extLst>
          </p:cNvPr>
          <p:cNvSpPr>
            <a:spLocks noGrp="1"/>
          </p:cNvSpPr>
          <p:nvPr>
            <p:ph type="title"/>
          </p:nvPr>
        </p:nvSpPr>
        <p:spPr/>
        <p:txBody>
          <a:bodyPr/>
          <a:lstStyle/>
          <a:p>
            <a:r>
              <a:rPr lang="en-US" dirty="0"/>
              <a:t>Let’s first name the rules</a:t>
            </a:r>
          </a:p>
        </p:txBody>
      </p:sp>
      <p:sp>
        <p:nvSpPr>
          <p:cNvPr id="3" name="Slide Number Placeholder 2">
            <a:extLst>
              <a:ext uri="{FF2B5EF4-FFF2-40B4-BE49-F238E27FC236}">
                <a16:creationId xmlns:a16="http://schemas.microsoft.com/office/drawing/2014/main" id="{F8913E91-9CED-A04D-9104-DDA5E50A7C4E}"/>
              </a:ext>
            </a:extLst>
          </p:cNvPr>
          <p:cNvSpPr>
            <a:spLocks noGrp="1"/>
          </p:cNvSpPr>
          <p:nvPr>
            <p:ph type="sldNum" sz="quarter" idx="12"/>
          </p:nvPr>
        </p:nvSpPr>
        <p:spPr/>
        <p:txBody>
          <a:bodyPr/>
          <a:lstStyle/>
          <a:p>
            <a:pPr>
              <a:defRPr/>
            </a:pPr>
            <a:fld id="{952F12A0-083A-4F03-96AC-2729DEE2BA3A}" type="slidenum">
              <a:rPr lang="en-US" smtClean="0"/>
              <a:pPr>
                <a:defRPr/>
              </a:pPr>
              <a:t>22</a:t>
            </a:fld>
            <a:endParaRPr lang="en-US"/>
          </a:p>
        </p:txBody>
      </p:sp>
      <p:graphicFrame>
        <p:nvGraphicFramePr>
          <p:cNvPr id="5" name="Table 4">
            <a:extLst>
              <a:ext uri="{FF2B5EF4-FFF2-40B4-BE49-F238E27FC236}">
                <a16:creationId xmlns:a16="http://schemas.microsoft.com/office/drawing/2014/main" id="{575BFD53-55DF-F449-9E8C-90DDA7736CB1}"/>
              </a:ext>
            </a:extLst>
          </p:cNvPr>
          <p:cNvGraphicFramePr>
            <a:graphicFrameLocks noGrp="1"/>
          </p:cNvGraphicFramePr>
          <p:nvPr>
            <p:extLst>
              <p:ext uri="{D42A27DB-BD31-4B8C-83A1-F6EECF244321}">
                <p14:modId xmlns:p14="http://schemas.microsoft.com/office/powerpoint/2010/main" val="803247062"/>
              </p:ext>
            </p:extLst>
          </p:nvPr>
        </p:nvGraphicFramePr>
        <p:xfrm>
          <a:off x="2159732" y="2276872"/>
          <a:ext cx="4824536" cy="2743200"/>
        </p:xfrm>
        <a:graphic>
          <a:graphicData uri="http://schemas.openxmlformats.org/drawingml/2006/table">
            <a:tbl>
              <a:tblPr firstRow="1" bandRow="1">
                <a:tableStyleId>{5C22544A-7EE6-4342-B048-85BDC9FD1C3A}</a:tableStyleId>
              </a:tblPr>
              <a:tblGrid>
                <a:gridCol w="1033990">
                  <a:extLst>
                    <a:ext uri="{9D8B030D-6E8A-4147-A177-3AD203B41FA5}">
                      <a16:colId xmlns:a16="http://schemas.microsoft.com/office/drawing/2014/main" val="1893897979"/>
                    </a:ext>
                  </a:extLst>
                </a:gridCol>
                <a:gridCol w="3790546">
                  <a:extLst>
                    <a:ext uri="{9D8B030D-6E8A-4147-A177-3AD203B41FA5}">
                      <a16:colId xmlns:a16="http://schemas.microsoft.com/office/drawing/2014/main" val="3355934393"/>
                    </a:ext>
                  </a:extLst>
                </a:gridCol>
              </a:tblGrid>
              <a:tr h="370840">
                <a:tc>
                  <a:txBody>
                    <a:bodyPr/>
                    <a:lstStyle/>
                    <a:p>
                      <a:pPr algn="ctr"/>
                      <a:r>
                        <a:rPr lang="en-US" sz="2400" dirty="0"/>
                        <a:t>Name</a:t>
                      </a:r>
                    </a:p>
                  </a:txBody>
                  <a:tcPr/>
                </a:tc>
                <a:tc>
                  <a:txBody>
                    <a:bodyPr/>
                    <a:lstStyle/>
                    <a:p>
                      <a:pPr algn="ctr"/>
                      <a:r>
                        <a:rPr lang="en-US" sz="2400" dirty="0"/>
                        <a:t>Prod. rule</a:t>
                      </a:r>
                    </a:p>
                  </a:txBody>
                  <a:tcPr/>
                </a:tc>
                <a:extLst>
                  <a:ext uri="{0D108BD9-81ED-4DB2-BD59-A6C34878D82A}">
                    <a16:rowId xmlns:a16="http://schemas.microsoft.com/office/drawing/2014/main" val="2117568335"/>
                  </a:ext>
                </a:extLst>
              </a:tr>
              <a:tr h="370840">
                <a:tc>
                  <a:txBody>
                    <a:bodyPr/>
                    <a:lstStyle/>
                    <a:p>
                      <a:pPr algn="ctr"/>
                      <a:r>
                        <a:rPr lang="en-US" sz="2400" dirty="0">
                          <a:solidFill>
                            <a:schemeClr val="accent6">
                              <a:lumMod val="60000"/>
                              <a:lumOff val="40000"/>
                            </a:schemeClr>
                          </a:solidFill>
                        </a:rPr>
                        <a:t>RSB</a:t>
                      </a:r>
                    </a:p>
                  </a:txBody>
                  <a:tcPr/>
                </a:tc>
                <a:tc>
                  <a:txBody>
                    <a:bodyPr/>
                    <a:lstStyle/>
                    <a:p>
                      <a:pPr algn="ctr"/>
                      <a:r>
                        <a:rPr lang="en-US" sz="2400" i="1" dirty="0">
                          <a:latin typeface="+mn-lt"/>
                        </a:rPr>
                        <a:t>S   </a:t>
                      </a:r>
                      <a:r>
                        <a:rPr lang="en-US" sz="2400" dirty="0">
                          <a:latin typeface="+mn-lt"/>
                          <a:sym typeface="Symbol"/>
                        </a:rPr>
                        <a:t></a:t>
                      </a:r>
                      <a:r>
                        <a:rPr lang="en-US" sz="2400" i="1" dirty="0">
                          <a:latin typeface="+mn-lt"/>
                          <a:sym typeface="Symbol"/>
                        </a:rPr>
                        <a:t>   Brace </a:t>
                      </a:r>
                      <a:endParaRPr lang="en-US" sz="2400" dirty="0"/>
                    </a:p>
                  </a:txBody>
                  <a:tcPr/>
                </a:tc>
                <a:extLst>
                  <a:ext uri="{0D108BD9-81ED-4DB2-BD59-A6C34878D82A}">
                    <a16:rowId xmlns:a16="http://schemas.microsoft.com/office/drawing/2014/main" val="152107263"/>
                  </a:ext>
                </a:extLst>
              </a:tr>
              <a:tr h="370840">
                <a:tc>
                  <a:txBody>
                    <a:bodyPr/>
                    <a:lstStyle/>
                    <a:p>
                      <a:pPr algn="ctr"/>
                      <a:r>
                        <a:rPr lang="en-US" sz="2400" dirty="0">
                          <a:solidFill>
                            <a:schemeClr val="accent6">
                              <a:lumMod val="60000"/>
                              <a:lumOff val="40000"/>
                            </a:schemeClr>
                          </a:solidFill>
                        </a:rPr>
                        <a:t>RSC</a:t>
                      </a:r>
                    </a:p>
                  </a:txBody>
                  <a:tcPr/>
                </a:tc>
                <a:tc>
                  <a:txBody>
                    <a:bodyPr/>
                    <a:lstStyle/>
                    <a:p>
                      <a:pPr algn="ctr"/>
                      <a:r>
                        <a:rPr lang="en-US" sz="2400" i="1" dirty="0">
                          <a:latin typeface="+mn-lt"/>
                        </a:rPr>
                        <a:t>S </a:t>
                      </a:r>
                      <a:r>
                        <a:rPr lang="en-US" sz="2400" i="1" dirty="0"/>
                        <a:t>  </a:t>
                      </a:r>
                      <a:r>
                        <a:rPr lang="en-US" sz="2400" dirty="0">
                          <a:sym typeface="Symbol"/>
                        </a:rPr>
                        <a:t></a:t>
                      </a:r>
                      <a:r>
                        <a:rPr lang="en-US" sz="2400" i="1" dirty="0">
                          <a:sym typeface="Symbol"/>
                        </a:rPr>
                        <a:t>  </a:t>
                      </a:r>
                      <a:r>
                        <a:rPr lang="en-US" sz="2400" i="1" dirty="0">
                          <a:latin typeface="+mn-lt"/>
                          <a:sym typeface="Symbol"/>
                        </a:rPr>
                        <a:t>Curly </a:t>
                      </a:r>
                      <a:endParaRPr lang="en-US" sz="2400" dirty="0"/>
                    </a:p>
                  </a:txBody>
                  <a:tcPr/>
                </a:tc>
                <a:extLst>
                  <a:ext uri="{0D108BD9-81ED-4DB2-BD59-A6C34878D82A}">
                    <a16:rowId xmlns:a16="http://schemas.microsoft.com/office/drawing/2014/main" val="3695887530"/>
                  </a:ext>
                </a:extLst>
              </a:tr>
              <a:tr h="370840">
                <a:tc>
                  <a:txBody>
                    <a:bodyPr/>
                    <a:lstStyle/>
                    <a:p>
                      <a:pPr algn="ctr"/>
                      <a:r>
                        <a:rPr lang="en-US" sz="2400" dirty="0">
                          <a:solidFill>
                            <a:schemeClr val="accent6">
                              <a:lumMod val="60000"/>
                              <a:lumOff val="40000"/>
                            </a:schemeClr>
                          </a:solidFill>
                        </a:rPr>
                        <a:t>RSE</a:t>
                      </a:r>
                    </a:p>
                  </a:txBody>
                  <a:tcPr/>
                </a:tc>
                <a:tc>
                  <a:txBody>
                    <a:bodyPr/>
                    <a:lstStyle/>
                    <a:p>
                      <a:pPr algn="ctr"/>
                      <a:r>
                        <a:rPr lang="en-US" sz="2400" i="1" dirty="0">
                          <a:latin typeface="+mn-lt"/>
                        </a:rPr>
                        <a:t>S</a:t>
                      </a:r>
                      <a:r>
                        <a:rPr lang="en-US" sz="2400" i="1" dirty="0"/>
                        <a:t>  </a:t>
                      </a:r>
                      <a:r>
                        <a:rPr lang="en-US" sz="2400" dirty="0">
                          <a:sym typeface="Symbol"/>
                        </a:rPr>
                        <a:t></a:t>
                      </a:r>
                      <a:r>
                        <a:rPr lang="en-US" sz="2400" i="1" dirty="0">
                          <a:sym typeface="Symbol"/>
                        </a:rPr>
                        <a:t> </a:t>
                      </a:r>
                      <a:r>
                        <a:rPr lang="en-US" sz="2400" dirty="0">
                          <a:latin typeface="+mn-lt"/>
                          <a:sym typeface="Symbol"/>
                        </a:rPr>
                        <a:t>   </a:t>
                      </a:r>
                      <a:endParaRPr lang="en-US" sz="2400" dirty="0"/>
                    </a:p>
                  </a:txBody>
                  <a:tcPr/>
                </a:tc>
                <a:extLst>
                  <a:ext uri="{0D108BD9-81ED-4DB2-BD59-A6C34878D82A}">
                    <a16:rowId xmlns:a16="http://schemas.microsoft.com/office/drawing/2014/main" val="3230595773"/>
                  </a:ext>
                </a:extLst>
              </a:tr>
              <a:tr h="370840">
                <a:tc>
                  <a:txBody>
                    <a:bodyPr/>
                    <a:lstStyle/>
                    <a:p>
                      <a:pPr algn="ctr"/>
                      <a:r>
                        <a:rPr lang="en-US" sz="2400" dirty="0">
                          <a:solidFill>
                            <a:schemeClr val="accent6">
                              <a:lumMod val="60000"/>
                              <a:lumOff val="40000"/>
                            </a:schemeClr>
                          </a:solidFill>
                        </a:rPr>
                        <a:t>RB</a:t>
                      </a:r>
                    </a:p>
                  </a:txBody>
                  <a:tcPr/>
                </a:tc>
                <a:tc>
                  <a:txBody>
                    <a:bodyPr/>
                    <a:lstStyle/>
                    <a:p>
                      <a:pPr algn="ctr"/>
                      <a:r>
                        <a:rPr lang="en-US" sz="2400" i="1" dirty="0">
                          <a:latin typeface="+mn-lt"/>
                          <a:sym typeface="Symbol"/>
                        </a:rPr>
                        <a:t>Brace  </a:t>
                      </a:r>
                      <a:r>
                        <a:rPr lang="en-US" sz="2400" dirty="0">
                          <a:latin typeface="+mn-lt"/>
                          <a:sym typeface="Symbol"/>
                        </a:rPr>
                        <a:t></a:t>
                      </a:r>
                      <a:r>
                        <a:rPr lang="en-US" sz="2400" i="1" dirty="0">
                          <a:latin typeface="+mn-lt"/>
                          <a:sym typeface="Symbol"/>
                        </a:rPr>
                        <a:t>   </a:t>
                      </a:r>
                      <a:r>
                        <a:rPr lang="en-US" sz="2400" dirty="0">
                          <a:latin typeface="+mn-lt"/>
                          <a:sym typeface="Symbol"/>
                        </a:rPr>
                        <a:t>“(“ </a:t>
                      </a:r>
                      <a:r>
                        <a:rPr lang="en-US" sz="2400" i="1" dirty="0">
                          <a:latin typeface="+mn-lt"/>
                          <a:sym typeface="Symbol"/>
                        </a:rPr>
                        <a:t>S </a:t>
                      </a:r>
                      <a:r>
                        <a:rPr lang="en-US" sz="2400" dirty="0">
                          <a:latin typeface="+mn-lt"/>
                          <a:sym typeface="Symbol"/>
                        </a:rPr>
                        <a:t>“)” </a:t>
                      </a:r>
                      <a:r>
                        <a:rPr lang="en-US" sz="2400" i="1" dirty="0">
                          <a:latin typeface="+mn-lt"/>
                          <a:sym typeface="Symbol"/>
                        </a:rPr>
                        <a:t>S </a:t>
                      </a:r>
                      <a:endParaRPr lang="en-US" sz="2400" dirty="0"/>
                    </a:p>
                  </a:txBody>
                  <a:tcPr/>
                </a:tc>
                <a:extLst>
                  <a:ext uri="{0D108BD9-81ED-4DB2-BD59-A6C34878D82A}">
                    <a16:rowId xmlns:a16="http://schemas.microsoft.com/office/drawing/2014/main" val="3451529531"/>
                  </a:ext>
                </a:extLst>
              </a:tr>
              <a:tr h="370840">
                <a:tc>
                  <a:txBody>
                    <a:bodyPr/>
                    <a:lstStyle/>
                    <a:p>
                      <a:pPr algn="ctr"/>
                      <a:r>
                        <a:rPr lang="en-US" sz="2400" dirty="0">
                          <a:solidFill>
                            <a:schemeClr val="accent6">
                              <a:lumMod val="60000"/>
                              <a:lumOff val="40000"/>
                            </a:schemeClr>
                          </a:solidFill>
                        </a:rPr>
                        <a:t>RC</a:t>
                      </a:r>
                    </a:p>
                  </a:txBody>
                  <a:tcPr/>
                </a:tc>
                <a:tc>
                  <a:txBody>
                    <a:bodyPr/>
                    <a:lstStyle/>
                    <a:p>
                      <a:pPr algn="ctr"/>
                      <a:r>
                        <a:rPr lang="en-US" sz="2400" i="1" dirty="0">
                          <a:latin typeface="+mn-lt"/>
                          <a:sym typeface="Symbol"/>
                        </a:rPr>
                        <a:t>Curly   </a:t>
                      </a:r>
                      <a:r>
                        <a:rPr lang="en-US" sz="2400" dirty="0">
                          <a:latin typeface="+mn-lt"/>
                          <a:sym typeface="Symbol"/>
                        </a:rPr>
                        <a:t>  </a:t>
                      </a:r>
                      <a:r>
                        <a:rPr lang="en-US" sz="2400" i="1" dirty="0">
                          <a:latin typeface="+mn-lt"/>
                          <a:sym typeface="Symbol"/>
                        </a:rPr>
                        <a:t> </a:t>
                      </a:r>
                      <a:r>
                        <a:rPr lang="en-US" sz="2400" dirty="0">
                          <a:latin typeface="+mn-lt"/>
                          <a:sym typeface="Symbol"/>
                        </a:rPr>
                        <a:t>“{“</a:t>
                      </a:r>
                      <a:r>
                        <a:rPr lang="en-US" sz="2400" i="1" dirty="0">
                          <a:latin typeface="+mn-lt"/>
                          <a:sym typeface="Symbol"/>
                        </a:rPr>
                        <a:t> S </a:t>
                      </a:r>
                      <a:r>
                        <a:rPr lang="en-US" sz="2400" dirty="0">
                          <a:latin typeface="+mn-lt"/>
                          <a:sym typeface="Symbol"/>
                        </a:rPr>
                        <a:t>“}” </a:t>
                      </a:r>
                      <a:r>
                        <a:rPr lang="en-US" sz="2400" i="1" dirty="0">
                          <a:latin typeface="+mn-lt"/>
                          <a:sym typeface="Symbol"/>
                        </a:rPr>
                        <a:t>S </a:t>
                      </a:r>
                      <a:endParaRPr lang="en-US" sz="2400" dirty="0"/>
                    </a:p>
                  </a:txBody>
                  <a:tcPr/>
                </a:tc>
                <a:extLst>
                  <a:ext uri="{0D108BD9-81ED-4DB2-BD59-A6C34878D82A}">
                    <a16:rowId xmlns:a16="http://schemas.microsoft.com/office/drawing/2014/main" val="813639932"/>
                  </a:ext>
                </a:extLst>
              </a:tr>
            </a:tbl>
          </a:graphicData>
        </a:graphic>
      </p:graphicFrame>
    </p:spTree>
    <p:extLst>
      <p:ext uri="{BB962C8B-B14F-4D97-AF65-F5344CB8AC3E}">
        <p14:creationId xmlns:p14="http://schemas.microsoft.com/office/powerpoint/2010/main" val="2313838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a:extLst>
              <a:ext uri="{FF2B5EF4-FFF2-40B4-BE49-F238E27FC236}">
                <a16:creationId xmlns:a16="http://schemas.microsoft.com/office/drawing/2014/main" id="{8BFC95FB-AB91-5B4C-B3FF-E811C563CD60}"/>
              </a:ext>
            </a:extLst>
          </p:cNvPr>
          <p:cNvSpPr/>
          <p:nvPr/>
        </p:nvSpPr>
        <p:spPr>
          <a:xfrm>
            <a:off x="310349" y="4243434"/>
            <a:ext cx="4093498" cy="2183101"/>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C52C753F-3BD2-2642-AE0B-5E7522EE25C8}"/>
              </a:ext>
            </a:extLst>
          </p:cNvPr>
          <p:cNvSpPr/>
          <p:nvPr/>
        </p:nvSpPr>
        <p:spPr>
          <a:xfrm>
            <a:off x="6012160" y="1580883"/>
            <a:ext cx="2448273" cy="3805631"/>
          </a:xfrm>
          <a:prstGeom prst="roundRect">
            <a:avLst/>
          </a:prstGeom>
          <a:solidFill>
            <a:schemeClr val="accent5">
              <a:lumMod val="20000"/>
              <a:lumOff val="80000"/>
              <a:alpha val="5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123584" y="3717782"/>
            <a:ext cx="277166" cy="45546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6469057" y="3711584"/>
            <a:ext cx="318771" cy="46166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196" name="Title 1"/>
          <p:cNvSpPr>
            <a:spLocks noGrp="1"/>
          </p:cNvSpPr>
          <p:nvPr>
            <p:ph type="title"/>
          </p:nvPr>
        </p:nvSpPr>
        <p:spPr/>
        <p:txBody>
          <a:bodyPr/>
          <a:lstStyle/>
          <a:p>
            <a:r>
              <a:rPr lang="en-US" sz="4000" dirty="0"/>
              <a:t>Derivation tree (instead of sequence)</a:t>
            </a:r>
          </a:p>
        </p:txBody>
      </p:sp>
      <p:sp>
        <p:nvSpPr>
          <p:cNvPr id="4" name="Slide Number Placeholder 3"/>
          <p:cNvSpPr>
            <a:spLocks noGrp="1"/>
          </p:cNvSpPr>
          <p:nvPr>
            <p:ph type="sldNum" sz="quarter" idx="12"/>
          </p:nvPr>
        </p:nvSpPr>
        <p:spPr/>
        <p:txBody>
          <a:bodyPr/>
          <a:lstStyle/>
          <a:p>
            <a:pPr>
              <a:defRPr/>
            </a:pPr>
            <a:fld id="{68C7CFFD-B52D-453C-B0CB-557CBBCB2794}" type="slidenum">
              <a:rPr lang="en-US" smtClean="0"/>
              <a:pPr>
                <a:defRPr/>
              </a:pPr>
              <a:t>23</a:t>
            </a:fld>
            <a:endParaRPr lang="en-US"/>
          </a:p>
        </p:txBody>
      </p:sp>
      <p:sp>
        <p:nvSpPr>
          <p:cNvPr id="6" name="TextBox 5"/>
          <p:cNvSpPr txBox="1"/>
          <p:nvPr/>
        </p:nvSpPr>
        <p:spPr>
          <a:xfrm>
            <a:off x="452456" y="4336102"/>
            <a:ext cx="3919343" cy="1938992"/>
          </a:xfrm>
          <a:prstGeom prst="rect">
            <a:avLst/>
          </a:prstGeom>
          <a:noFill/>
        </p:spPr>
        <p:txBody>
          <a:bodyPr wrap="none">
            <a:spAutoFit/>
          </a:bodyPr>
          <a:lstStyle/>
          <a:p>
            <a:pPr>
              <a:defRPr/>
            </a:pPr>
            <a:r>
              <a:rPr lang="en-US" sz="2400" dirty="0">
                <a:latin typeface="+mn-lt"/>
              </a:rPr>
              <a:t>A </a:t>
            </a:r>
            <a:r>
              <a:rPr lang="en-US" sz="2400" i="1" dirty="0">
                <a:latin typeface="+mn-lt"/>
              </a:rPr>
              <a:t>derivation </a:t>
            </a:r>
            <a:r>
              <a:rPr lang="en-US" sz="2400" b="1" i="1" dirty="0">
                <a:latin typeface="+mn-lt"/>
              </a:rPr>
              <a:t>sequence</a:t>
            </a:r>
            <a:r>
              <a:rPr lang="en-US" sz="2400" i="1" dirty="0">
                <a:latin typeface="+mn-lt"/>
              </a:rPr>
              <a:t> of “( )”</a:t>
            </a:r>
            <a:r>
              <a:rPr lang="en-US" sz="2400" dirty="0">
                <a:latin typeface="+mn-lt"/>
              </a:rPr>
              <a:t>:</a:t>
            </a:r>
          </a:p>
          <a:p>
            <a:pPr>
              <a:defRPr/>
            </a:pPr>
            <a:r>
              <a:rPr lang="en-US" sz="2400" i="1" dirty="0">
                <a:latin typeface="+mn-lt"/>
              </a:rPr>
              <a:t>	S </a:t>
            </a:r>
            <a:r>
              <a:rPr lang="en-US" sz="2400" dirty="0">
                <a:latin typeface="+mn-lt"/>
                <a:sym typeface="Symbol"/>
              </a:rPr>
              <a:t>  </a:t>
            </a:r>
            <a:r>
              <a:rPr lang="en-US" sz="2400" i="1" dirty="0">
                <a:latin typeface="+mn-lt"/>
                <a:sym typeface="Symbol"/>
              </a:rPr>
              <a:t>Brace</a:t>
            </a:r>
            <a:r>
              <a:rPr lang="en-US" sz="2400" dirty="0">
                <a:latin typeface="+mn-lt"/>
                <a:sym typeface="Symbol"/>
              </a:rPr>
              <a:t>  </a:t>
            </a:r>
          </a:p>
          <a:p>
            <a:pPr>
              <a:defRPr/>
            </a:pPr>
            <a:r>
              <a:rPr lang="en-US" sz="2400" i="1" dirty="0">
                <a:latin typeface="+mn-lt"/>
                <a:sym typeface="Symbol"/>
              </a:rPr>
              <a:t>	   </a:t>
            </a:r>
            <a:r>
              <a:rPr lang="en-US" sz="2400" dirty="0">
                <a:latin typeface="+mn-lt"/>
                <a:sym typeface="Symbol"/>
              </a:rPr>
              <a:t>  ( </a:t>
            </a:r>
            <a:r>
              <a:rPr lang="en-US" sz="2400" i="1" dirty="0">
                <a:latin typeface="+mn-lt"/>
                <a:sym typeface="Symbol"/>
              </a:rPr>
              <a:t>S</a:t>
            </a:r>
            <a:r>
              <a:rPr lang="en-US" sz="2400" dirty="0">
                <a:latin typeface="+mn-lt"/>
                <a:sym typeface="Symbol"/>
              </a:rPr>
              <a:t> ) </a:t>
            </a:r>
            <a:r>
              <a:rPr lang="en-US" sz="2400" i="1" dirty="0">
                <a:latin typeface="+mn-lt"/>
                <a:sym typeface="Symbol"/>
              </a:rPr>
              <a:t>S</a:t>
            </a:r>
          </a:p>
          <a:p>
            <a:pPr>
              <a:defRPr/>
            </a:pPr>
            <a:r>
              <a:rPr lang="en-US" sz="2400" i="1" dirty="0">
                <a:latin typeface="+mn-lt"/>
                <a:sym typeface="Symbol"/>
              </a:rPr>
              <a:t>	   </a:t>
            </a:r>
            <a:r>
              <a:rPr lang="en-US" sz="2400" dirty="0">
                <a:latin typeface="+mn-lt"/>
                <a:sym typeface="Symbol"/>
              </a:rPr>
              <a:t>  (  </a:t>
            </a:r>
            <a:r>
              <a:rPr lang="en-US" sz="2400" dirty="0">
                <a:solidFill>
                  <a:schemeClr val="tx1">
                    <a:lumMod val="50000"/>
                    <a:lumOff val="50000"/>
                  </a:schemeClr>
                </a:solidFill>
                <a:latin typeface="+mn-lt"/>
                <a:sym typeface="Symbol"/>
              </a:rPr>
              <a:t></a:t>
            </a:r>
            <a:r>
              <a:rPr lang="en-US" sz="2400" dirty="0">
                <a:latin typeface="+mn-lt"/>
                <a:sym typeface="Symbol"/>
              </a:rPr>
              <a:t>  )  </a:t>
            </a:r>
            <a:r>
              <a:rPr lang="en-US" sz="2400" i="1" dirty="0">
                <a:latin typeface="+mn-lt"/>
                <a:sym typeface="Symbol"/>
              </a:rPr>
              <a:t>S</a:t>
            </a:r>
          </a:p>
          <a:p>
            <a:pPr>
              <a:defRPr/>
            </a:pPr>
            <a:r>
              <a:rPr lang="en-US" sz="2400" dirty="0">
                <a:latin typeface="+mn-lt"/>
                <a:sym typeface="Symbol"/>
              </a:rPr>
              <a:t>	     (  </a:t>
            </a:r>
            <a:r>
              <a:rPr lang="en-US" sz="2400" dirty="0">
                <a:solidFill>
                  <a:schemeClr val="tx1">
                    <a:lumMod val="50000"/>
                    <a:lumOff val="50000"/>
                  </a:schemeClr>
                </a:solidFill>
                <a:latin typeface="+mn-lt"/>
                <a:sym typeface="Symbol"/>
              </a:rPr>
              <a:t></a:t>
            </a:r>
            <a:r>
              <a:rPr lang="en-US" sz="2400" dirty="0">
                <a:latin typeface="+mn-lt"/>
                <a:sym typeface="Symbol"/>
              </a:rPr>
              <a:t>  ) </a:t>
            </a:r>
            <a:r>
              <a:rPr lang="en-US" sz="2400" dirty="0">
                <a:solidFill>
                  <a:schemeClr val="tx1">
                    <a:lumMod val="50000"/>
                    <a:lumOff val="50000"/>
                  </a:schemeClr>
                </a:solidFill>
                <a:latin typeface="+mn-lt"/>
                <a:sym typeface="Symbol"/>
              </a:rPr>
              <a:t></a:t>
            </a:r>
            <a:r>
              <a:rPr lang="en-US" sz="2400" dirty="0">
                <a:latin typeface="+mn-lt"/>
                <a:sym typeface="Symbol"/>
              </a:rPr>
              <a:t> </a:t>
            </a:r>
            <a:endParaRPr lang="en-US" sz="2400" i="1" dirty="0">
              <a:latin typeface="+mn-lt"/>
            </a:endParaRPr>
          </a:p>
        </p:txBody>
      </p:sp>
      <p:sp>
        <p:nvSpPr>
          <p:cNvPr id="8" name="TextBox 7"/>
          <p:cNvSpPr txBox="1"/>
          <p:nvPr/>
        </p:nvSpPr>
        <p:spPr>
          <a:xfrm>
            <a:off x="6913241" y="1775127"/>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9" name="TextBox 8"/>
          <p:cNvSpPr txBox="1"/>
          <p:nvPr/>
        </p:nvSpPr>
        <p:spPr>
          <a:xfrm>
            <a:off x="6646229" y="2738943"/>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11" name="Straight Arrow Connector 10"/>
          <p:cNvCxnSpPr>
            <a:stCxn id="8" idx="2"/>
            <a:endCxn id="9" idx="0"/>
          </p:cNvCxnSpPr>
          <p:nvPr/>
        </p:nvCxnSpPr>
        <p:spPr>
          <a:xfrm>
            <a:off x="7075305" y="2236792"/>
            <a:ext cx="15790" cy="502151"/>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466607" y="3711359"/>
            <a:ext cx="1269899"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a:t>
            </a:r>
            <a:r>
              <a:rPr lang="en-US" sz="2400" dirty="0">
                <a:latin typeface="+mn-lt"/>
              </a:rPr>
              <a:t>  </a:t>
            </a:r>
            <a:r>
              <a:rPr lang="en-US" sz="2400" i="1" dirty="0">
                <a:latin typeface="+mn-lt"/>
              </a:rPr>
              <a:t> </a:t>
            </a:r>
            <a:r>
              <a:rPr lang="en-US" sz="2400" dirty="0">
                <a:latin typeface="+mn-lt"/>
              </a:rPr>
              <a:t>)</a:t>
            </a:r>
            <a:r>
              <a:rPr lang="en-US" sz="2400" i="1" dirty="0">
                <a:latin typeface="+mn-lt"/>
              </a:rPr>
              <a:t>   S</a:t>
            </a:r>
          </a:p>
        </p:txBody>
      </p:sp>
      <p:cxnSp>
        <p:nvCxnSpPr>
          <p:cNvPr id="14" name="Straight Arrow Connector 13"/>
          <p:cNvCxnSpPr>
            <a:stCxn id="9" idx="2"/>
            <a:endCxn id="13" idx="0"/>
          </p:cNvCxnSpPr>
          <p:nvPr/>
        </p:nvCxnSpPr>
        <p:spPr>
          <a:xfrm>
            <a:off x="7091095" y="3200608"/>
            <a:ext cx="10462" cy="510751"/>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741234" y="4648279"/>
            <a:ext cx="319318" cy="461665"/>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sp>
        <p:nvSpPr>
          <p:cNvPr id="20" name="TextBox 19"/>
          <p:cNvSpPr txBox="1"/>
          <p:nvPr/>
        </p:nvSpPr>
        <p:spPr>
          <a:xfrm>
            <a:off x="7588154" y="4648533"/>
            <a:ext cx="319318" cy="461665"/>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4" name="Straight Arrow Connector 23"/>
          <p:cNvCxnSpPr/>
          <p:nvPr/>
        </p:nvCxnSpPr>
        <p:spPr>
          <a:xfrm flipH="1">
            <a:off x="6889031" y="4151816"/>
            <a:ext cx="44450" cy="503238"/>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cxnSpLocks/>
            <a:endCxn id="20" idx="0"/>
          </p:cNvCxnSpPr>
          <p:nvPr/>
        </p:nvCxnSpPr>
        <p:spPr>
          <a:xfrm>
            <a:off x="7588154" y="4166817"/>
            <a:ext cx="159659" cy="48171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16016" y="5438234"/>
            <a:ext cx="4170250" cy="1200150"/>
          </a:xfrm>
          <a:prstGeom prst="rect">
            <a:avLst/>
          </a:prstGeom>
          <a:noFill/>
        </p:spPr>
        <p:txBody>
          <a:bodyPr wrap="square">
            <a:spAutoFit/>
          </a:bodyPr>
          <a:lstStyle/>
          <a:p>
            <a:pPr algn="just">
              <a:defRPr/>
            </a:pPr>
            <a:r>
              <a:rPr lang="en-US" i="1" dirty="0">
                <a:latin typeface="+mn-lt"/>
              </a:rPr>
              <a:t>A derivation can also be described by a derivation tree such as above. Given such a tree, you can reconstruct what the derived sentence is.</a:t>
            </a:r>
          </a:p>
        </p:txBody>
      </p:sp>
      <p:sp>
        <p:nvSpPr>
          <p:cNvPr id="2" name="TextBox 1"/>
          <p:cNvSpPr txBox="1"/>
          <p:nvPr/>
        </p:nvSpPr>
        <p:spPr>
          <a:xfrm>
            <a:off x="7632890" y="4250663"/>
            <a:ext cx="604653" cy="338554"/>
          </a:xfrm>
          <a:prstGeom prst="rect">
            <a:avLst/>
          </a:prstGeom>
          <a:noFill/>
        </p:spPr>
        <p:txBody>
          <a:bodyPr wrap="none" rtlCol="0">
            <a:spAutoFit/>
          </a:bodyPr>
          <a:lstStyle/>
          <a:p>
            <a:r>
              <a:rPr lang="en-US" sz="1600" i="1" dirty="0">
                <a:solidFill>
                  <a:schemeClr val="accent6">
                    <a:lumMod val="60000"/>
                    <a:lumOff val="40000"/>
                  </a:schemeClr>
                </a:solidFill>
              </a:rPr>
              <a:t>RSE</a:t>
            </a:r>
          </a:p>
        </p:txBody>
      </p:sp>
      <p:sp>
        <p:nvSpPr>
          <p:cNvPr id="22" name="TextBox 21"/>
          <p:cNvSpPr txBox="1"/>
          <p:nvPr/>
        </p:nvSpPr>
        <p:spPr>
          <a:xfrm>
            <a:off x="7103957" y="3258757"/>
            <a:ext cx="434734" cy="369332"/>
          </a:xfrm>
          <a:prstGeom prst="rect">
            <a:avLst/>
          </a:prstGeom>
          <a:noFill/>
          <a:ln>
            <a:noFill/>
          </a:ln>
        </p:spPr>
        <p:txBody>
          <a:bodyPr wrap="none">
            <a:spAutoFit/>
          </a:bodyPr>
          <a:lstStyle/>
          <a:p>
            <a:pPr>
              <a:defRPr/>
            </a:pPr>
            <a:r>
              <a:rPr lang="en-US" i="1" dirty="0">
                <a:solidFill>
                  <a:schemeClr val="accent6">
                    <a:lumMod val="60000"/>
                    <a:lumOff val="40000"/>
                  </a:schemeClr>
                </a:solidFill>
                <a:latin typeface="+mn-lt"/>
              </a:rPr>
              <a:t>RB</a:t>
            </a:r>
          </a:p>
        </p:txBody>
      </p:sp>
      <p:sp>
        <p:nvSpPr>
          <p:cNvPr id="3" name="TextBox 2"/>
          <p:cNvSpPr txBox="1"/>
          <p:nvPr/>
        </p:nvSpPr>
        <p:spPr>
          <a:xfrm>
            <a:off x="7127477" y="2254498"/>
            <a:ext cx="659155" cy="369332"/>
          </a:xfrm>
          <a:prstGeom prst="rect">
            <a:avLst/>
          </a:prstGeom>
          <a:noFill/>
        </p:spPr>
        <p:txBody>
          <a:bodyPr wrap="none" rtlCol="0">
            <a:spAutoFit/>
          </a:bodyPr>
          <a:lstStyle/>
          <a:p>
            <a:r>
              <a:rPr lang="en-US" i="1" dirty="0">
                <a:solidFill>
                  <a:schemeClr val="accent6">
                    <a:lumMod val="60000"/>
                    <a:lumOff val="40000"/>
                  </a:schemeClr>
                </a:solidFill>
              </a:rPr>
              <a:t>RSB</a:t>
            </a:r>
            <a:endParaRPr lang="en-US" dirty="0">
              <a:solidFill>
                <a:schemeClr val="accent6">
                  <a:lumMod val="60000"/>
                  <a:lumOff val="40000"/>
                </a:schemeClr>
              </a:solidFill>
            </a:endParaRPr>
          </a:p>
        </p:txBody>
      </p:sp>
      <p:sp>
        <p:nvSpPr>
          <p:cNvPr id="29" name="TextBox 28"/>
          <p:cNvSpPr txBox="1"/>
          <p:nvPr/>
        </p:nvSpPr>
        <p:spPr>
          <a:xfrm>
            <a:off x="6353838" y="4250663"/>
            <a:ext cx="604653" cy="338554"/>
          </a:xfrm>
          <a:prstGeom prst="rect">
            <a:avLst/>
          </a:prstGeom>
          <a:noFill/>
        </p:spPr>
        <p:txBody>
          <a:bodyPr wrap="none" rtlCol="0">
            <a:spAutoFit/>
          </a:bodyPr>
          <a:lstStyle/>
          <a:p>
            <a:r>
              <a:rPr lang="en-US" sz="1600" i="1" dirty="0">
                <a:solidFill>
                  <a:schemeClr val="accent6">
                    <a:lumMod val="60000"/>
                    <a:lumOff val="40000"/>
                  </a:schemeClr>
                </a:solidFill>
              </a:rPr>
              <a:t>RSE</a:t>
            </a:r>
          </a:p>
        </p:txBody>
      </p:sp>
      <p:graphicFrame>
        <p:nvGraphicFramePr>
          <p:cNvPr id="23" name="Table 22">
            <a:extLst>
              <a:ext uri="{FF2B5EF4-FFF2-40B4-BE49-F238E27FC236}">
                <a16:creationId xmlns:a16="http://schemas.microsoft.com/office/drawing/2014/main" id="{C2CC2AAC-108A-9A4B-8EC5-CBF76227CCBE}"/>
              </a:ext>
            </a:extLst>
          </p:cNvPr>
          <p:cNvGraphicFramePr>
            <a:graphicFrameLocks noGrp="1"/>
          </p:cNvGraphicFramePr>
          <p:nvPr>
            <p:extLst>
              <p:ext uri="{D42A27DB-BD31-4B8C-83A1-F6EECF244321}">
                <p14:modId xmlns:p14="http://schemas.microsoft.com/office/powerpoint/2010/main" val="2002795527"/>
              </p:ext>
            </p:extLst>
          </p:nvPr>
        </p:nvGraphicFramePr>
        <p:xfrm>
          <a:off x="909614" y="1717151"/>
          <a:ext cx="2889284" cy="2225040"/>
        </p:xfrm>
        <a:graphic>
          <a:graphicData uri="http://schemas.openxmlformats.org/drawingml/2006/table">
            <a:tbl>
              <a:tblPr firstRow="1" bandRow="1">
                <a:tableStyleId>{5C22544A-7EE6-4342-B048-85BDC9FD1C3A}</a:tableStyleId>
              </a:tblPr>
              <a:tblGrid>
                <a:gridCol w="803221">
                  <a:extLst>
                    <a:ext uri="{9D8B030D-6E8A-4147-A177-3AD203B41FA5}">
                      <a16:colId xmlns:a16="http://schemas.microsoft.com/office/drawing/2014/main" val="1893897979"/>
                    </a:ext>
                  </a:extLst>
                </a:gridCol>
                <a:gridCol w="2086063">
                  <a:extLst>
                    <a:ext uri="{9D8B030D-6E8A-4147-A177-3AD203B41FA5}">
                      <a16:colId xmlns:a16="http://schemas.microsoft.com/office/drawing/2014/main" val="3355934393"/>
                    </a:ext>
                  </a:extLst>
                </a:gridCol>
              </a:tblGrid>
              <a:tr h="370840">
                <a:tc>
                  <a:txBody>
                    <a:bodyPr/>
                    <a:lstStyle/>
                    <a:p>
                      <a:pPr algn="ctr"/>
                      <a:r>
                        <a:rPr lang="en-US" sz="1800" dirty="0"/>
                        <a:t>Name</a:t>
                      </a:r>
                    </a:p>
                  </a:txBody>
                  <a:tcPr/>
                </a:tc>
                <a:tc>
                  <a:txBody>
                    <a:bodyPr/>
                    <a:lstStyle/>
                    <a:p>
                      <a:pPr algn="ctr"/>
                      <a:r>
                        <a:rPr lang="en-US" sz="1800" dirty="0"/>
                        <a:t>Prod. rule</a:t>
                      </a:r>
                    </a:p>
                  </a:txBody>
                  <a:tcPr/>
                </a:tc>
                <a:extLst>
                  <a:ext uri="{0D108BD9-81ED-4DB2-BD59-A6C34878D82A}">
                    <a16:rowId xmlns:a16="http://schemas.microsoft.com/office/drawing/2014/main" val="2117568335"/>
                  </a:ext>
                </a:extLst>
              </a:tr>
              <a:tr h="370840">
                <a:tc>
                  <a:txBody>
                    <a:bodyPr/>
                    <a:lstStyle/>
                    <a:p>
                      <a:pPr algn="ctr"/>
                      <a:r>
                        <a:rPr lang="en-US" sz="1800" dirty="0">
                          <a:solidFill>
                            <a:schemeClr val="accent6">
                              <a:lumMod val="60000"/>
                              <a:lumOff val="40000"/>
                            </a:schemeClr>
                          </a:solidFill>
                        </a:rPr>
                        <a:t>RSB</a:t>
                      </a:r>
                    </a:p>
                  </a:txBody>
                  <a:tcPr/>
                </a:tc>
                <a:tc>
                  <a:txBody>
                    <a:bodyPr/>
                    <a:lstStyle/>
                    <a:p>
                      <a:pPr algn="ctr"/>
                      <a:r>
                        <a:rPr lang="en-US" sz="1800" i="1" dirty="0">
                          <a:latin typeface="+mn-lt"/>
                        </a:rPr>
                        <a:t>S   </a:t>
                      </a:r>
                      <a:r>
                        <a:rPr lang="en-US" sz="1800" dirty="0">
                          <a:latin typeface="+mn-lt"/>
                          <a:sym typeface="Symbol"/>
                        </a:rPr>
                        <a:t></a:t>
                      </a:r>
                      <a:r>
                        <a:rPr lang="en-US" sz="1800" i="1" dirty="0">
                          <a:latin typeface="+mn-lt"/>
                          <a:sym typeface="Symbol"/>
                        </a:rPr>
                        <a:t>   Brace </a:t>
                      </a:r>
                      <a:endParaRPr lang="en-US" sz="1800" dirty="0"/>
                    </a:p>
                  </a:txBody>
                  <a:tcPr/>
                </a:tc>
                <a:extLst>
                  <a:ext uri="{0D108BD9-81ED-4DB2-BD59-A6C34878D82A}">
                    <a16:rowId xmlns:a16="http://schemas.microsoft.com/office/drawing/2014/main" val="152107263"/>
                  </a:ext>
                </a:extLst>
              </a:tr>
              <a:tr h="370840">
                <a:tc>
                  <a:txBody>
                    <a:bodyPr/>
                    <a:lstStyle/>
                    <a:p>
                      <a:pPr algn="ctr"/>
                      <a:r>
                        <a:rPr lang="en-US" sz="1800" dirty="0">
                          <a:solidFill>
                            <a:schemeClr val="accent6">
                              <a:lumMod val="60000"/>
                              <a:lumOff val="40000"/>
                            </a:schemeClr>
                          </a:solidFill>
                        </a:rPr>
                        <a:t>RSC</a:t>
                      </a:r>
                    </a:p>
                  </a:txBody>
                  <a:tcPr/>
                </a:tc>
                <a:tc>
                  <a:txBody>
                    <a:bodyPr/>
                    <a:lstStyle/>
                    <a:p>
                      <a:pPr algn="ctr"/>
                      <a:r>
                        <a:rPr lang="en-US" sz="1800" i="1" dirty="0">
                          <a:latin typeface="+mn-lt"/>
                        </a:rPr>
                        <a:t>S </a:t>
                      </a:r>
                      <a:r>
                        <a:rPr lang="en-US" sz="1800" i="1" dirty="0"/>
                        <a:t>  </a:t>
                      </a:r>
                      <a:r>
                        <a:rPr lang="en-US" sz="1800" dirty="0">
                          <a:sym typeface="Symbol"/>
                        </a:rPr>
                        <a:t></a:t>
                      </a:r>
                      <a:r>
                        <a:rPr lang="en-US" sz="1800" i="1" dirty="0">
                          <a:sym typeface="Symbol"/>
                        </a:rPr>
                        <a:t>  </a:t>
                      </a:r>
                      <a:r>
                        <a:rPr lang="en-US" sz="1800" i="1" dirty="0">
                          <a:latin typeface="+mn-lt"/>
                          <a:sym typeface="Symbol"/>
                        </a:rPr>
                        <a:t>Curly </a:t>
                      </a:r>
                      <a:endParaRPr lang="en-US" sz="1800" dirty="0"/>
                    </a:p>
                  </a:txBody>
                  <a:tcPr/>
                </a:tc>
                <a:extLst>
                  <a:ext uri="{0D108BD9-81ED-4DB2-BD59-A6C34878D82A}">
                    <a16:rowId xmlns:a16="http://schemas.microsoft.com/office/drawing/2014/main" val="3695887530"/>
                  </a:ext>
                </a:extLst>
              </a:tr>
              <a:tr h="370840">
                <a:tc>
                  <a:txBody>
                    <a:bodyPr/>
                    <a:lstStyle/>
                    <a:p>
                      <a:pPr algn="ctr"/>
                      <a:r>
                        <a:rPr lang="en-US" sz="1800" dirty="0">
                          <a:solidFill>
                            <a:schemeClr val="accent6">
                              <a:lumMod val="60000"/>
                              <a:lumOff val="40000"/>
                            </a:schemeClr>
                          </a:solidFill>
                        </a:rPr>
                        <a:t>RSE</a:t>
                      </a:r>
                    </a:p>
                  </a:txBody>
                  <a:tcPr/>
                </a:tc>
                <a:tc>
                  <a:txBody>
                    <a:bodyPr/>
                    <a:lstStyle/>
                    <a:p>
                      <a:pPr algn="ctr"/>
                      <a:r>
                        <a:rPr lang="en-US" sz="1800" i="1" dirty="0">
                          <a:latin typeface="+mn-lt"/>
                        </a:rPr>
                        <a:t>S</a:t>
                      </a:r>
                      <a:r>
                        <a:rPr lang="en-US" sz="1800" i="1" dirty="0"/>
                        <a:t>  </a:t>
                      </a:r>
                      <a:r>
                        <a:rPr lang="en-US" sz="1800" dirty="0">
                          <a:sym typeface="Symbol"/>
                        </a:rPr>
                        <a:t></a:t>
                      </a:r>
                      <a:r>
                        <a:rPr lang="en-US" sz="1800" i="1" dirty="0">
                          <a:sym typeface="Symbol"/>
                        </a:rPr>
                        <a:t> </a:t>
                      </a:r>
                      <a:r>
                        <a:rPr lang="en-US" sz="1800" dirty="0">
                          <a:latin typeface="+mn-lt"/>
                          <a:sym typeface="Symbol"/>
                        </a:rPr>
                        <a:t>   </a:t>
                      </a:r>
                      <a:endParaRPr lang="en-US" sz="1800" dirty="0"/>
                    </a:p>
                  </a:txBody>
                  <a:tcPr/>
                </a:tc>
                <a:extLst>
                  <a:ext uri="{0D108BD9-81ED-4DB2-BD59-A6C34878D82A}">
                    <a16:rowId xmlns:a16="http://schemas.microsoft.com/office/drawing/2014/main" val="3230595773"/>
                  </a:ext>
                </a:extLst>
              </a:tr>
              <a:tr h="370840">
                <a:tc>
                  <a:txBody>
                    <a:bodyPr/>
                    <a:lstStyle/>
                    <a:p>
                      <a:pPr algn="ctr"/>
                      <a:r>
                        <a:rPr lang="en-US" sz="1800" dirty="0">
                          <a:solidFill>
                            <a:schemeClr val="accent6">
                              <a:lumMod val="60000"/>
                              <a:lumOff val="40000"/>
                            </a:schemeClr>
                          </a:solidFill>
                        </a:rPr>
                        <a:t>RB</a:t>
                      </a:r>
                    </a:p>
                  </a:txBody>
                  <a:tcPr/>
                </a:tc>
                <a:tc>
                  <a:txBody>
                    <a:bodyPr/>
                    <a:lstStyle/>
                    <a:p>
                      <a:pPr algn="ctr"/>
                      <a:r>
                        <a:rPr lang="en-US" sz="1800" i="1" dirty="0">
                          <a:latin typeface="+mn-lt"/>
                          <a:sym typeface="Symbol"/>
                        </a:rPr>
                        <a:t>Brace  </a:t>
                      </a:r>
                      <a:r>
                        <a:rPr lang="en-US" sz="1800" dirty="0">
                          <a:latin typeface="+mn-lt"/>
                          <a:sym typeface="Symbol"/>
                        </a:rPr>
                        <a:t></a:t>
                      </a:r>
                      <a:r>
                        <a:rPr lang="en-US" sz="1800" i="1" dirty="0">
                          <a:latin typeface="+mn-lt"/>
                          <a:sym typeface="Symbol"/>
                        </a:rPr>
                        <a:t>   </a:t>
                      </a:r>
                      <a:r>
                        <a:rPr lang="en-US" sz="1800" dirty="0">
                          <a:latin typeface="+mn-lt"/>
                          <a:sym typeface="Symbol"/>
                        </a:rPr>
                        <a:t>“(“ </a:t>
                      </a:r>
                      <a:r>
                        <a:rPr lang="en-US" sz="1800" i="1" dirty="0">
                          <a:latin typeface="+mn-lt"/>
                          <a:sym typeface="Symbol"/>
                        </a:rPr>
                        <a:t>S </a:t>
                      </a:r>
                      <a:r>
                        <a:rPr lang="en-US" sz="1800" dirty="0">
                          <a:latin typeface="+mn-lt"/>
                          <a:sym typeface="Symbol"/>
                        </a:rPr>
                        <a:t>“)” </a:t>
                      </a:r>
                      <a:r>
                        <a:rPr lang="en-US" sz="1800" i="1" dirty="0">
                          <a:latin typeface="+mn-lt"/>
                          <a:sym typeface="Symbol"/>
                        </a:rPr>
                        <a:t>S </a:t>
                      </a:r>
                      <a:endParaRPr lang="en-US" sz="1800" dirty="0"/>
                    </a:p>
                  </a:txBody>
                  <a:tcPr/>
                </a:tc>
                <a:extLst>
                  <a:ext uri="{0D108BD9-81ED-4DB2-BD59-A6C34878D82A}">
                    <a16:rowId xmlns:a16="http://schemas.microsoft.com/office/drawing/2014/main" val="3451529531"/>
                  </a:ext>
                </a:extLst>
              </a:tr>
              <a:tr h="370840">
                <a:tc>
                  <a:txBody>
                    <a:bodyPr/>
                    <a:lstStyle/>
                    <a:p>
                      <a:pPr algn="ctr"/>
                      <a:r>
                        <a:rPr lang="en-US" sz="1800" dirty="0">
                          <a:solidFill>
                            <a:schemeClr val="accent6">
                              <a:lumMod val="60000"/>
                              <a:lumOff val="40000"/>
                            </a:schemeClr>
                          </a:solidFill>
                        </a:rPr>
                        <a:t>RC</a:t>
                      </a:r>
                    </a:p>
                  </a:txBody>
                  <a:tcPr/>
                </a:tc>
                <a:tc>
                  <a:txBody>
                    <a:bodyPr/>
                    <a:lstStyle/>
                    <a:p>
                      <a:pPr algn="ctr"/>
                      <a:r>
                        <a:rPr lang="en-US" sz="1800" i="1" dirty="0">
                          <a:latin typeface="+mn-lt"/>
                          <a:sym typeface="Symbol"/>
                        </a:rPr>
                        <a:t>Curly   </a:t>
                      </a:r>
                      <a:r>
                        <a:rPr lang="en-US" sz="1800" dirty="0">
                          <a:latin typeface="+mn-lt"/>
                          <a:sym typeface="Symbol"/>
                        </a:rPr>
                        <a:t>  </a:t>
                      </a:r>
                      <a:r>
                        <a:rPr lang="en-US" sz="1800" i="1" dirty="0">
                          <a:latin typeface="+mn-lt"/>
                          <a:sym typeface="Symbol"/>
                        </a:rPr>
                        <a:t> </a:t>
                      </a:r>
                      <a:r>
                        <a:rPr lang="en-US" sz="1800" dirty="0">
                          <a:latin typeface="+mn-lt"/>
                          <a:sym typeface="Symbol"/>
                        </a:rPr>
                        <a:t>“{“</a:t>
                      </a:r>
                      <a:r>
                        <a:rPr lang="en-US" sz="1800" i="1" dirty="0">
                          <a:latin typeface="+mn-lt"/>
                          <a:sym typeface="Symbol"/>
                        </a:rPr>
                        <a:t> S </a:t>
                      </a:r>
                      <a:r>
                        <a:rPr lang="en-US" sz="1800" dirty="0">
                          <a:latin typeface="+mn-lt"/>
                          <a:sym typeface="Symbol"/>
                        </a:rPr>
                        <a:t>“}” </a:t>
                      </a:r>
                      <a:r>
                        <a:rPr lang="en-US" sz="1800" i="1" dirty="0">
                          <a:latin typeface="+mn-lt"/>
                          <a:sym typeface="Symbol"/>
                        </a:rPr>
                        <a:t>S </a:t>
                      </a:r>
                      <a:endParaRPr lang="en-US" sz="1800" dirty="0"/>
                    </a:p>
                  </a:txBody>
                  <a:tcPr/>
                </a:tc>
                <a:extLst>
                  <a:ext uri="{0D108BD9-81ED-4DB2-BD59-A6C34878D82A}">
                    <a16:rowId xmlns:a16="http://schemas.microsoft.com/office/drawing/2014/main" val="813639932"/>
                  </a:ext>
                </a:extLst>
              </a:tr>
            </a:tbl>
          </a:graphicData>
        </a:graphic>
      </p:graphicFrame>
      <p:sp>
        <p:nvSpPr>
          <p:cNvPr id="16" name="TextBox 15">
            <a:extLst>
              <a:ext uri="{FF2B5EF4-FFF2-40B4-BE49-F238E27FC236}">
                <a16:creationId xmlns:a16="http://schemas.microsoft.com/office/drawing/2014/main" id="{C7F91814-7582-D94B-8136-2ED05C0AB063}"/>
              </a:ext>
            </a:extLst>
          </p:cNvPr>
          <p:cNvSpPr txBox="1"/>
          <p:nvPr/>
        </p:nvSpPr>
        <p:spPr>
          <a:xfrm>
            <a:off x="4103378" y="1608167"/>
            <a:ext cx="1800201" cy="646331"/>
          </a:xfrm>
          <a:prstGeom prst="rect">
            <a:avLst/>
          </a:prstGeom>
          <a:noFill/>
        </p:spPr>
        <p:txBody>
          <a:bodyPr wrap="square" rtlCol="0">
            <a:spAutoFit/>
          </a:bodyPr>
          <a:lstStyle/>
          <a:p>
            <a:pPr algn="r"/>
            <a:r>
              <a:rPr lang="en-US" dirty="0"/>
              <a:t>The </a:t>
            </a:r>
            <a:r>
              <a:rPr lang="en-US" i="1" dirty="0"/>
              <a:t>derivation </a:t>
            </a:r>
            <a:r>
              <a:rPr lang="en-US" b="1" i="1" dirty="0"/>
              <a:t>tree</a:t>
            </a:r>
            <a:r>
              <a:rPr lang="en-US" i="1" dirty="0"/>
              <a:t> of “( )”</a:t>
            </a:r>
            <a:r>
              <a:rPr lang="en-US"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40">
            <a:extLst>
              <a:ext uri="{FF2B5EF4-FFF2-40B4-BE49-F238E27FC236}">
                <a16:creationId xmlns:a16="http://schemas.microsoft.com/office/drawing/2014/main" id="{5ED3BC87-6338-E64A-BF1F-031CE32A78A8}"/>
              </a:ext>
            </a:extLst>
          </p:cNvPr>
          <p:cNvSpPr/>
          <p:nvPr/>
        </p:nvSpPr>
        <p:spPr>
          <a:xfrm>
            <a:off x="5578041" y="1195200"/>
            <a:ext cx="2856790" cy="5161150"/>
          </a:xfrm>
          <a:prstGeom prst="roundRect">
            <a:avLst/>
          </a:prstGeom>
          <a:solidFill>
            <a:schemeClr val="accent5">
              <a:lumMod val="20000"/>
              <a:lumOff val="80000"/>
              <a:alpha val="31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156328" y="3071177"/>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5" name="Rectangle 34"/>
          <p:cNvSpPr/>
          <p:nvPr/>
        </p:nvSpPr>
        <p:spPr>
          <a:xfrm>
            <a:off x="7047278" y="3083165"/>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6" name="Rectangle 35"/>
          <p:cNvSpPr/>
          <p:nvPr/>
        </p:nvSpPr>
        <p:spPr>
          <a:xfrm>
            <a:off x="5910488" y="4816633"/>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7" name="Rectangle 36"/>
          <p:cNvSpPr/>
          <p:nvPr/>
        </p:nvSpPr>
        <p:spPr>
          <a:xfrm>
            <a:off x="6836000" y="4856161"/>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9222" name="Title 1"/>
          <p:cNvSpPr>
            <a:spLocks noGrp="1"/>
          </p:cNvSpPr>
          <p:nvPr>
            <p:ph type="title"/>
          </p:nvPr>
        </p:nvSpPr>
        <p:spPr>
          <a:xfrm>
            <a:off x="457200" y="274638"/>
            <a:ext cx="8229600" cy="850900"/>
          </a:xfrm>
        </p:spPr>
        <p:txBody>
          <a:bodyPr/>
          <a:lstStyle/>
          <a:p>
            <a:r>
              <a:rPr lang="en-US"/>
              <a:t>One more example</a:t>
            </a:r>
          </a:p>
        </p:txBody>
      </p:sp>
      <p:sp>
        <p:nvSpPr>
          <p:cNvPr id="3" name="Slide Number Placeholder 2"/>
          <p:cNvSpPr>
            <a:spLocks noGrp="1"/>
          </p:cNvSpPr>
          <p:nvPr>
            <p:ph type="sldNum" sz="quarter" idx="12"/>
          </p:nvPr>
        </p:nvSpPr>
        <p:spPr/>
        <p:txBody>
          <a:bodyPr/>
          <a:lstStyle/>
          <a:p>
            <a:pPr>
              <a:defRPr/>
            </a:pPr>
            <a:fld id="{DB8650F1-66C7-4602-9F04-3B59A08C799F}" type="slidenum">
              <a:rPr lang="en-US" smtClean="0"/>
              <a:pPr>
                <a:defRPr/>
              </a:pPr>
              <a:t>24</a:t>
            </a:fld>
            <a:endParaRPr lang="en-US" dirty="0"/>
          </a:p>
        </p:txBody>
      </p:sp>
      <p:sp>
        <p:nvSpPr>
          <p:cNvPr id="7" name="TextBox 6"/>
          <p:cNvSpPr txBox="1"/>
          <p:nvPr/>
        </p:nvSpPr>
        <p:spPr>
          <a:xfrm>
            <a:off x="6836001" y="1367713"/>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8" name="TextBox 7"/>
          <p:cNvSpPr txBox="1"/>
          <p:nvPr/>
        </p:nvSpPr>
        <p:spPr>
          <a:xfrm>
            <a:off x="6553200" y="2238644"/>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9" name="Straight Arrow Connector 8"/>
          <p:cNvCxnSpPr>
            <a:stCxn id="7" idx="2"/>
            <a:endCxn id="8" idx="0"/>
          </p:cNvCxnSpPr>
          <p:nvPr/>
        </p:nvCxnSpPr>
        <p:spPr>
          <a:xfrm>
            <a:off x="6998065" y="1829378"/>
            <a:ext cx="1" cy="40926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156328" y="3086369"/>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11" name="Straight Arrow Connector 10"/>
          <p:cNvCxnSpPr>
            <a:stCxn id="8" idx="2"/>
            <a:endCxn id="10" idx="0"/>
          </p:cNvCxnSpPr>
          <p:nvPr/>
        </p:nvCxnSpPr>
        <p:spPr>
          <a:xfrm flipH="1">
            <a:off x="6998065" y="2700309"/>
            <a:ext cx="1" cy="38606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3455" y="5723246"/>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15" name="Straight Arrow Connector 14"/>
          <p:cNvCxnSpPr>
            <a:endCxn id="13" idx="0"/>
          </p:cNvCxnSpPr>
          <p:nvPr/>
        </p:nvCxnSpPr>
        <p:spPr>
          <a:xfrm rot="16200000" flipH="1">
            <a:off x="6260749" y="5500202"/>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320277" y="3927475"/>
            <a:ext cx="817853" cy="461665"/>
          </a:xfrm>
          <a:prstGeom prst="rect">
            <a:avLst/>
          </a:prstGeom>
          <a:noFill/>
          <a:ln>
            <a:solidFill>
              <a:schemeClr val="tx1"/>
            </a:solidFill>
          </a:ln>
        </p:spPr>
        <p:txBody>
          <a:bodyPr wrap="none">
            <a:spAutoFit/>
          </a:bodyPr>
          <a:lstStyle/>
          <a:p>
            <a:pPr>
              <a:defRPr/>
            </a:pPr>
            <a:r>
              <a:rPr lang="en-US" sz="2400" i="1" dirty="0">
                <a:latin typeface="+mn-lt"/>
              </a:rPr>
              <a:t>Curly</a:t>
            </a:r>
          </a:p>
        </p:txBody>
      </p:sp>
      <p:sp>
        <p:nvSpPr>
          <p:cNvPr id="24" name="TextBox 23"/>
          <p:cNvSpPr txBox="1"/>
          <p:nvPr/>
        </p:nvSpPr>
        <p:spPr>
          <a:xfrm>
            <a:off x="5895982" y="4832955"/>
            <a:ext cx="1689886"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25" name="Straight Arrow Connector 24"/>
          <p:cNvCxnSpPr>
            <a:stCxn id="23" idx="2"/>
            <a:endCxn id="24" idx="0"/>
          </p:cNvCxnSpPr>
          <p:nvPr/>
        </p:nvCxnSpPr>
        <p:spPr>
          <a:xfrm>
            <a:off x="6729204" y="4389140"/>
            <a:ext cx="11721" cy="44381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23" idx="0"/>
          </p:cNvCxnSpPr>
          <p:nvPr/>
        </p:nvCxnSpPr>
        <p:spPr>
          <a:xfrm>
            <a:off x="6729204" y="3563226"/>
            <a:ext cx="0"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231892" y="5695881"/>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31" name="Straight Arrow Connector 30"/>
          <p:cNvCxnSpPr>
            <a:endCxn id="30" idx="0"/>
          </p:cNvCxnSpPr>
          <p:nvPr/>
        </p:nvCxnSpPr>
        <p:spPr>
          <a:xfrm rot="16200000" flipH="1">
            <a:off x="7169185" y="5472838"/>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520714" y="3942367"/>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33" name="Straight Arrow Connector 32"/>
          <p:cNvCxnSpPr/>
          <p:nvPr/>
        </p:nvCxnSpPr>
        <p:spPr>
          <a:xfrm rot="16200000" flipH="1">
            <a:off x="7455509" y="3736618"/>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658213" y="3580437"/>
            <a:ext cx="554960" cy="307777"/>
          </a:xfrm>
          <a:prstGeom prst="rect">
            <a:avLst/>
          </a:prstGeom>
          <a:noFill/>
        </p:spPr>
        <p:txBody>
          <a:bodyPr wrap="none" rtlCol="0">
            <a:spAutoFit/>
          </a:bodyPr>
          <a:lstStyle/>
          <a:p>
            <a:r>
              <a:rPr lang="en-US" sz="1400" i="1" dirty="0">
                <a:solidFill>
                  <a:srgbClr val="0070C0"/>
                </a:solidFill>
              </a:rPr>
              <a:t>RSE</a:t>
            </a:r>
          </a:p>
        </p:txBody>
      </p:sp>
      <p:sp>
        <p:nvSpPr>
          <p:cNvPr id="42" name="TextBox 41"/>
          <p:cNvSpPr txBox="1"/>
          <p:nvPr/>
        </p:nvSpPr>
        <p:spPr>
          <a:xfrm>
            <a:off x="7352939" y="5305450"/>
            <a:ext cx="554960" cy="307777"/>
          </a:xfrm>
          <a:prstGeom prst="rect">
            <a:avLst/>
          </a:prstGeom>
          <a:noFill/>
        </p:spPr>
        <p:txBody>
          <a:bodyPr wrap="none" rtlCol="0">
            <a:spAutoFit/>
          </a:bodyPr>
          <a:lstStyle/>
          <a:p>
            <a:r>
              <a:rPr lang="en-US" sz="1400" i="1" dirty="0">
                <a:solidFill>
                  <a:srgbClr val="0070C0"/>
                </a:solidFill>
              </a:rPr>
              <a:t>RSE</a:t>
            </a:r>
          </a:p>
        </p:txBody>
      </p:sp>
      <p:sp>
        <p:nvSpPr>
          <p:cNvPr id="48" name="TextBox 47"/>
          <p:cNvSpPr txBox="1"/>
          <p:nvPr/>
        </p:nvSpPr>
        <p:spPr>
          <a:xfrm>
            <a:off x="5937482" y="5327680"/>
            <a:ext cx="554960" cy="307777"/>
          </a:xfrm>
          <a:prstGeom prst="rect">
            <a:avLst/>
          </a:prstGeom>
          <a:noFill/>
        </p:spPr>
        <p:txBody>
          <a:bodyPr wrap="none" rtlCol="0">
            <a:spAutoFit/>
          </a:bodyPr>
          <a:lstStyle/>
          <a:p>
            <a:r>
              <a:rPr lang="en-US" sz="1400" i="1" dirty="0">
                <a:solidFill>
                  <a:srgbClr val="0070C0"/>
                </a:solidFill>
              </a:rPr>
              <a:t>RSE</a:t>
            </a:r>
          </a:p>
        </p:txBody>
      </p:sp>
      <p:sp>
        <p:nvSpPr>
          <p:cNvPr id="49" name="TextBox 48"/>
          <p:cNvSpPr txBox="1"/>
          <p:nvPr/>
        </p:nvSpPr>
        <p:spPr>
          <a:xfrm>
            <a:off x="6987064" y="2711856"/>
            <a:ext cx="380232" cy="307777"/>
          </a:xfrm>
          <a:prstGeom prst="rect">
            <a:avLst/>
          </a:prstGeom>
          <a:noFill/>
          <a:ln>
            <a:noFill/>
          </a:ln>
        </p:spPr>
        <p:txBody>
          <a:bodyPr wrap="none">
            <a:spAutoFit/>
          </a:bodyPr>
          <a:lstStyle/>
          <a:p>
            <a:pPr>
              <a:defRPr/>
            </a:pPr>
            <a:r>
              <a:rPr lang="en-US" sz="1400" i="1" dirty="0">
                <a:solidFill>
                  <a:srgbClr val="0070C0"/>
                </a:solidFill>
                <a:latin typeface="+mn-lt"/>
              </a:rPr>
              <a:t>RB</a:t>
            </a:r>
          </a:p>
        </p:txBody>
      </p:sp>
      <p:sp>
        <p:nvSpPr>
          <p:cNvPr id="50" name="TextBox 49"/>
          <p:cNvSpPr txBox="1"/>
          <p:nvPr/>
        </p:nvSpPr>
        <p:spPr>
          <a:xfrm>
            <a:off x="6116412" y="4439194"/>
            <a:ext cx="375424" cy="307777"/>
          </a:xfrm>
          <a:prstGeom prst="rect">
            <a:avLst/>
          </a:prstGeom>
          <a:noFill/>
          <a:ln>
            <a:noFill/>
          </a:ln>
        </p:spPr>
        <p:txBody>
          <a:bodyPr wrap="none">
            <a:spAutoFit/>
          </a:bodyPr>
          <a:lstStyle/>
          <a:p>
            <a:pPr>
              <a:defRPr/>
            </a:pPr>
            <a:r>
              <a:rPr lang="en-US" sz="1400" i="1" dirty="0">
                <a:solidFill>
                  <a:srgbClr val="0070C0"/>
                </a:solidFill>
                <a:latin typeface="+mn-lt"/>
              </a:rPr>
              <a:t>RC</a:t>
            </a:r>
          </a:p>
        </p:txBody>
      </p:sp>
      <p:sp>
        <p:nvSpPr>
          <p:cNvPr id="51" name="TextBox 50"/>
          <p:cNvSpPr txBox="1"/>
          <p:nvPr/>
        </p:nvSpPr>
        <p:spPr>
          <a:xfrm>
            <a:off x="7006436" y="1864131"/>
            <a:ext cx="554960" cy="307777"/>
          </a:xfrm>
          <a:prstGeom prst="rect">
            <a:avLst/>
          </a:prstGeom>
          <a:noFill/>
        </p:spPr>
        <p:txBody>
          <a:bodyPr wrap="none" rtlCol="0">
            <a:spAutoFit/>
          </a:bodyPr>
          <a:lstStyle/>
          <a:p>
            <a:r>
              <a:rPr lang="en-US" sz="1400" i="1" dirty="0">
                <a:solidFill>
                  <a:srgbClr val="0070C0"/>
                </a:solidFill>
              </a:rPr>
              <a:t>RSB</a:t>
            </a:r>
          </a:p>
        </p:txBody>
      </p:sp>
      <p:sp>
        <p:nvSpPr>
          <p:cNvPr id="52" name="TextBox 51"/>
          <p:cNvSpPr txBox="1"/>
          <p:nvPr/>
        </p:nvSpPr>
        <p:spPr>
          <a:xfrm>
            <a:off x="6144070" y="3591460"/>
            <a:ext cx="564578" cy="307777"/>
          </a:xfrm>
          <a:prstGeom prst="rect">
            <a:avLst/>
          </a:prstGeom>
          <a:noFill/>
        </p:spPr>
        <p:txBody>
          <a:bodyPr wrap="none" rtlCol="0">
            <a:spAutoFit/>
          </a:bodyPr>
          <a:lstStyle/>
          <a:p>
            <a:r>
              <a:rPr lang="en-US" sz="1400" i="1" dirty="0">
                <a:solidFill>
                  <a:srgbClr val="0070C0"/>
                </a:solidFill>
              </a:rPr>
              <a:t>RSC</a:t>
            </a:r>
          </a:p>
        </p:txBody>
      </p:sp>
      <p:graphicFrame>
        <p:nvGraphicFramePr>
          <p:cNvPr id="39" name="Table 38">
            <a:extLst>
              <a:ext uri="{FF2B5EF4-FFF2-40B4-BE49-F238E27FC236}">
                <a16:creationId xmlns:a16="http://schemas.microsoft.com/office/drawing/2014/main" id="{72B79C67-8A55-5E43-B94D-1B2C1A8635DC}"/>
              </a:ext>
            </a:extLst>
          </p:cNvPr>
          <p:cNvGraphicFramePr>
            <a:graphicFrameLocks noGrp="1"/>
          </p:cNvGraphicFramePr>
          <p:nvPr>
            <p:extLst>
              <p:ext uri="{D42A27DB-BD31-4B8C-83A1-F6EECF244321}">
                <p14:modId xmlns:p14="http://schemas.microsoft.com/office/powerpoint/2010/main" val="2746118099"/>
              </p:ext>
            </p:extLst>
          </p:nvPr>
        </p:nvGraphicFramePr>
        <p:xfrm>
          <a:off x="1125431" y="2775694"/>
          <a:ext cx="2889284" cy="2225040"/>
        </p:xfrm>
        <a:graphic>
          <a:graphicData uri="http://schemas.openxmlformats.org/drawingml/2006/table">
            <a:tbl>
              <a:tblPr firstRow="1" bandRow="1">
                <a:tableStyleId>{5C22544A-7EE6-4342-B048-85BDC9FD1C3A}</a:tableStyleId>
              </a:tblPr>
              <a:tblGrid>
                <a:gridCol w="803221">
                  <a:extLst>
                    <a:ext uri="{9D8B030D-6E8A-4147-A177-3AD203B41FA5}">
                      <a16:colId xmlns:a16="http://schemas.microsoft.com/office/drawing/2014/main" val="1893897979"/>
                    </a:ext>
                  </a:extLst>
                </a:gridCol>
                <a:gridCol w="2086063">
                  <a:extLst>
                    <a:ext uri="{9D8B030D-6E8A-4147-A177-3AD203B41FA5}">
                      <a16:colId xmlns:a16="http://schemas.microsoft.com/office/drawing/2014/main" val="3355934393"/>
                    </a:ext>
                  </a:extLst>
                </a:gridCol>
              </a:tblGrid>
              <a:tr h="370840">
                <a:tc>
                  <a:txBody>
                    <a:bodyPr/>
                    <a:lstStyle/>
                    <a:p>
                      <a:pPr algn="ctr"/>
                      <a:r>
                        <a:rPr lang="en-US" sz="1800" dirty="0"/>
                        <a:t>Name</a:t>
                      </a:r>
                    </a:p>
                  </a:txBody>
                  <a:tcPr/>
                </a:tc>
                <a:tc>
                  <a:txBody>
                    <a:bodyPr/>
                    <a:lstStyle/>
                    <a:p>
                      <a:pPr algn="ctr"/>
                      <a:r>
                        <a:rPr lang="en-US" sz="1800" dirty="0"/>
                        <a:t>Prod. rule</a:t>
                      </a:r>
                    </a:p>
                  </a:txBody>
                  <a:tcPr/>
                </a:tc>
                <a:extLst>
                  <a:ext uri="{0D108BD9-81ED-4DB2-BD59-A6C34878D82A}">
                    <a16:rowId xmlns:a16="http://schemas.microsoft.com/office/drawing/2014/main" val="2117568335"/>
                  </a:ext>
                </a:extLst>
              </a:tr>
              <a:tr h="370840">
                <a:tc>
                  <a:txBody>
                    <a:bodyPr/>
                    <a:lstStyle/>
                    <a:p>
                      <a:pPr algn="ctr"/>
                      <a:r>
                        <a:rPr lang="en-US" sz="1800" dirty="0">
                          <a:solidFill>
                            <a:schemeClr val="accent6">
                              <a:lumMod val="60000"/>
                              <a:lumOff val="40000"/>
                            </a:schemeClr>
                          </a:solidFill>
                        </a:rPr>
                        <a:t>RSB</a:t>
                      </a:r>
                    </a:p>
                  </a:txBody>
                  <a:tcPr/>
                </a:tc>
                <a:tc>
                  <a:txBody>
                    <a:bodyPr/>
                    <a:lstStyle/>
                    <a:p>
                      <a:pPr algn="ctr"/>
                      <a:r>
                        <a:rPr lang="en-US" sz="1800" i="1" dirty="0">
                          <a:latin typeface="+mn-lt"/>
                        </a:rPr>
                        <a:t>S   </a:t>
                      </a:r>
                      <a:r>
                        <a:rPr lang="en-US" sz="1800" dirty="0">
                          <a:latin typeface="+mn-lt"/>
                          <a:sym typeface="Symbol"/>
                        </a:rPr>
                        <a:t></a:t>
                      </a:r>
                      <a:r>
                        <a:rPr lang="en-US" sz="1800" i="1" dirty="0">
                          <a:latin typeface="+mn-lt"/>
                          <a:sym typeface="Symbol"/>
                        </a:rPr>
                        <a:t>   Brace </a:t>
                      </a:r>
                      <a:endParaRPr lang="en-US" sz="1800" dirty="0"/>
                    </a:p>
                  </a:txBody>
                  <a:tcPr/>
                </a:tc>
                <a:extLst>
                  <a:ext uri="{0D108BD9-81ED-4DB2-BD59-A6C34878D82A}">
                    <a16:rowId xmlns:a16="http://schemas.microsoft.com/office/drawing/2014/main" val="152107263"/>
                  </a:ext>
                </a:extLst>
              </a:tr>
              <a:tr h="370840">
                <a:tc>
                  <a:txBody>
                    <a:bodyPr/>
                    <a:lstStyle/>
                    <a:p>
                      <a:pPr algn="ctr"/>
                      <a:r>
                        <a:rPr lang="en-US" sz="1800" dirty="0">
                          <a:solidFill>
                            <a:schemeClr val="accent6">
                              <a:lumMod val="60000"/>
                              <a:lumOff val="40000"/>
                            </a:schemeClr>
                          </a:solidFill>
                        </a:rPr>
                        <a:t>RSC</a:t>
                      </a:r>
                    </a:p>
                  </a:txBody>
                  <a:tcPr/>
                </a:tc>
                <a:tc>
                  <a:txBody>
                    <a:bodyPr/>
                    <a:lstStyle/>
                    <a:p>
                      <a:pPr algn="ctr"/>
                      <a:r>
                        <a:rPr lang="en-US" sz="1800" i="1" dirty="0">
                          <a:latin typeface="+mn-lt"/>
                        </a:rPr>
                        <a:t>S </a:t>
                      </a:r>
                      <a:r>
                        <a:rPr lang="en-US" sz="1800" i="1" dirty="0"/>
                        <a:t>  </a:t>
                      </a:r>
                      <a:r>
                        <a:rPr lang="en-US" sz="1800" dirty="0">
                          <a:sym typeface="Symbol"/>
                        </a:rPr>
                        <a:t></a:t>
                      </a:r>
                      <a:r>
                        <a:rPr lang="en-US" sz="1800" i="1" dirty="0">
                          <a:sym typeface="Symbol"/>
                        </a:rPr>
                        <a:t>  </a:t>
                      </a:r>
                      <a:r>
                        <a:rPr lang="en-US" sz="1800" i="1" dirty="0">
                          <a:latin typeface="+mn-lt"/>
                          <a:sym typeface="Symbol"/>
                        </a:rPr>
                        <a:t>Curly </a:t>
                      </a:r>
                      <a:endParaRPr lang="en-US" sz="1800" dirty="0"/>
                    </a:p>
                  </a:txBody>
                  <a:tcPr/>
                </a:tc>
                <a:extLst>
                  <a:ext uri="{0D108BD9-81ED-4DB2-BD59-A6C34878D82A}">
                    <a16:rowId xmlns:a16="http://schemas.microsoft.com/office/drawing/2014/main" val="3695887530"/>
                  </a:ext>
                </a:extLst>
              </a:tr>
              <a:tr h="370840">
                <a:tc>
                  <a:txBody>
                    <a:bodyPr/>
                    <a:lstStyle/>
                    <a:p>
                      <a:pPr algn="ctr"/>
                      <a:r>
                        <a:rPr lang="en-US" sz="1800" dirty="0">
                          <a:solidFill>
                            <a:schemeClr val="accent6">
                              <a:lumMod val="60000"/>
                              <a:lumOff val="40000"/>
                            </a:schemeClr>
                          </a:solidFill>
                        </a:rPr>
                        <a:t>RSE</a:t>
                      </a:r>
                    </a:p>
                  </a:txBody>
                  <a:tcPr/>
                </a:tc>
                <a:tc>
                  <a:txBody>
                    <a:bodyPr/>
                    <a:lstStyle/>
                    <a:p>
                      <a:pPr algn="ctr"/>
                      <a:r>
                        <a:rPr lang="en-US" sz="1800" i="1" dirty="0">
                          <a:latin typeface="+mn-lt"/>
                        </a:rPr>
                        <a:t>S</a:t>
                      </a:r>
                      <a:r>
                        <a:rPr lang="en-US" sz="1800" i="1" dirty="0"/>
                        <a:t>  </a:t>
                      </a:r>
                      <a:r>
                        <a:rPr lang="en-US" sz="1800" dirty="0">
                          <a:sym typeface="Symbol"/>
                        </a:rPr>
                        <a:t></a:t>
                      </a:r>
                      <a:r>
                        <a:rPr lang="en-US" sz="1800" i="1" dirty="0">
                          <a:sym typeface="Symbol"/>
                        </a:rPr>
                        <a:t> </a:t>
                      </a:r>
                      <a:r>
                        <a:rPr lang="en-US" sz="1800" dirty="0">
                          <a:latin typeface="+mn-lt"/>
                          <a:sym typeface="Symbol"/>
                        </a:rPr>
                        <a:t>   </a:t>
                      </a:r>
                      <a:endParaRPr lang="en-US" sz="1800" dirty="0"/>
                    </a:p>
                  </a:txBody>
                  <a:tcPr/>
                </a:tc>
                <a:extLst>
                  <a:ext uri="{0D108BD9-81ED-4DB2-BD59-A6C34878D82A}">
                    <a16:rowId xmlns:a16="http://schemas.microsoft.com/office/drawing/2014/main" val="3230595773"/>
                  </a:ext>
                </a:extLst>
              </a:tr>
              <a:tr h="370840">
                <a:tc>
                  <a:txBody>
                    <a:bodyPr/>
                    <a:lstStyle/>
                    <a:p>
                      <a:pPr algn="ctr"/>
                      <a:r>
                        <a:rPr lang="en-US" sz="1800" dirty="0">
                          <a:solidFill>
                            <a:schemeClr val="accent6">
                              <a:lumMod val="60000"/>
                              <a:lumOff val="40000"/>
                            </a:schemeClr>
                          </a:solidFill>
                        </a:rPr>
                        <a:t>RB</a:t>
                      </a:r>
                    </a:p>
                  </a:txBody>
                  <a:tcPr/>
                </a:tc>
                <a:tc>
                  <a:txBody>
                    <a:bodyPr/>
                    <a:lstStyle/>
                    <a:p>
                      <a:pPr algn="ctr"/>
                      <a:r>
                        <a:rPr lang="en-US" sz="1800" i="1" dirty="0">
                          <a:latin typeface="+mn-lt"/>
                          <a:sym typeface="Symbol"/>
                        </a:rPr>
                        <a:t>Brace  </a:t>
                      </a:r>
                      <a:r>
                        <a:rPr lang="en-US" sz="1800" dirty="0">
                          <a:latin typeface="+mn-lt"/>
                          <a:sym typeface="Symbol"/>
                        </a:rPr>
                        <a:t></a:t>
                      </a:r>
                      <a:r>
                        <a:rPr lang="en-US" sz="1800" i="1" dirty="0">
                          <a:latin typeface="+mn-lt"/>
                          <a:sym typeface="Symbol"/>
                        </a:rPr>
                        <a:t>   </a:t>
                      </a:r>
                      <a:r>
                        <a:rPr lang="en-US" sz="1800" dirty="0">
                          <a:latin typeface="+mn-lt"/>
                          <a:sym typeface="Symbol"/>
                        </a:rPr>
                        <a:t>“(“ </a:t>
                      </a:r>
                      <a:r>
                        <a:rPr lang="en-US" sz="1800" i="1" dirty="0">
                          <a:latin typeface="+mn-lt"/>
                          <a:sym typeface="Symbol"/>
                        </a:rPr>
                        <a:t>S </a:t>
                      </a:r>
                      <a:r>
                        <a:rPr lang="en-US" sz="1800" dirty="0">
                          <a:latin typeface="+mn-lt"/>
                          <a:sym typeface="Symbol"/>
                        </a:rPr>
                        <a:t>“)” </a:t>
                      </a:r>
                      <a:r>
                        <a:rPr lang="en-US" sz="1800" i="1" dirty="0">
                          <a:latin typeface="+mn-lt"/>
                          <a:sym typeface="Symbol"/>
                        </a:rPr>
                        <a:t>S </a:t>
                      </a:r>
                      <a:endParaRPr lang="en-US" sz="1800" dirty="0"/>
                    </a:p>
                  </a:txBody>
                  <a:tcPr/>
                </a:tc>
                <a:extLst>
                  <a:ext uri="{0D108BD9-81ED-4DB2-BD59-A6C34878D82A}">
                    <a16:rowId xmlns:a16="http://schemas.microsoft.com/office/drawing/2014/main" val="3451529531"/>
                  </a:ext>
                </a:extLst>
              </a:tr>
              <a:tr h="370840">
                <a:tc>
                  <a:txBody>
                    <a:bodyPr/>
                    <a:lstStyle/>
                    <a:p>
                      <a:pPr algn="ctr"/>
                      <a:r>
                        <a:rPr lang="en-US" sz="1800" dirty="0">
                          <a:solidFill>
                            <a:schemeClr val="accent6">
                              <a:lumMod val="60000"/>
                              <a:lumOff val="40000"/>
                            </a:schemeClr>
                          </a:solidFill>
                        </a:rPr>
                        <a:t>RC</a:t>
                      </a:r>
                    </a:p>
                  </a:txBody>
                  <a:tcPr/>
                </a:tc>
                <a:tc>
                  <a:txBody>
                    <a:bodyPr/>
                    <a:lstStyle/>
                    <a:p>
                      <a:pPr algn="ctr"/>
                      <a:r>
                        <a:rPr lang="en-US" sz="1800" i="1" dirty="0">
                          <a:latin typeface="+mn-lt"/>
                          <a:sym typeface="Symbol"/>
                        </a:rPr>
                        <a:t>Curly   </a:t>
                      </a:r>
                      <a:r>
                        <a:rPr lang="en-US" sz="1800" dirty="0">
                          <a:latin typeface="+mn-lt"/>
                          <a:sym typeface="Symbol"/>
                        </a:rPr>
                        <a:t>  </a:t>
                      </a:r>
                      <a:r>
                        <a:rPr lang="en-US" sz="1800" i="1" dirty="0">
                          <a:latin typeface="+mn-lt"/>
                          <a:sym typeface="Symbol"/>
                        </a:rPr>
                        <a:t> </a:t>
                      </a:r>
                      <a:r>
                        <a:rPr lang="en-US" sz="1800" dirty="0">
                          <a:latin typeface="+mn-lt"/>
                          <a:sym typeface="Symbol"/>
                        </a:rPr>
                        <a:t>“{“</a:t>
                      </a:r>
                      <a:r>
                        <a:rPr lang="en-US" sz="1800" i="1" dirty="0">
                          <a:latin typeface="+mn-lt"/>
                          <a:sym typeface="Symbol"/>
                        </a:rPr>
                        <a:t> S </a:t>
                      </a:r>
                      <a:r>
                        <a:rPr lang="en-US" sz="1800" dirty="0">
                          <a:latin typeface="+mn-lt"/>
                          <a:sym typeface="Symbol"/>
                        </a:rPr>
                        <a:t>“}” </a:t>
                      </a:r>
                      <a:r>
                        <a:rPr lang="en-US" sz="1800" i="1" dirty="0">
                          <a:latin typeface="+mn-lt"/>
                          <a:sym typeface="Symbol"/>
                        </a:rPr>
                        <a:t>S </a:t>
                      </a:r>
                      <a:endParaRPr lang="en-US" sz="1800" dirty="0"/>
                    </a:p>
                  </a:txBody>
                  <a:tcPr/>
                </a:tc>
                <a:extLst>
                  <a:ext uri="{0D108BD9-81ED-4DB2-BD59-A6C34878D82A}">
                    <a16:rowId xmlns:a16="http://schemas.microsoft.com/office/drawing/2014/main" val="813639932"/>
                  </a:ext>
                </a:extLst>
              </a:tr>
            </a:tbl>
          </a:graphicData>
        </a:graphic>
      </p:graphicFrame>
      <p:sp>
        <p:nvSpPr>
          <p:cNvPr id="43" name="TextBox 42">
            <a:extLst>
              <a:ext uri="{FF2B5EF4-FFF2-40B4-BE49-F238E27FC236}">
                <a16:creationId xmlns:a16="http://schemas.microsoft.com/office/drawing/2014/main" id="{78BC6323-9DBE-5D46-B001-5B6B24FACD91}"/>
              </a:ext>
            </a:extLst>
          </p:cNvPr>
          <p:cNvSpPr txBox="1"/>
          <p:nvPr/>
        </p:nvSpPr>
        <p:spPr>
          <a:xfrm>
            <a:off x="1715003" y="1550506"/>
            <a:ext cx="3640606" cy="400110"/>
          </a:xfrm>
          <a:prstGeom prst="rect">
            <a:avLst/>
          </a:prstGeom>
          <a:noFill/>
        </p:spPr>
        <p:txBody>
          <a:bodyPr wrap="square" rtlCol="0">
            <a:spAutoFit/>
          </a:bodyPr>
          <a:lstStyle/>
          <a:p>
            <a:pPr algn="r"/>
            <a:r>
              <a:rPr lang="en-US" sz="2000" dirty="0"/>
              <a:t>The </a:t>
            </a:r>
            <a:r>
              <a:rPr lang="en-US" sz="2000" i="1" dirty="0"/>
              <a:t>derivation </a:t>
            </a:r>
            <a:r>
              <a:rPr lang="en-US" sz="2000" b="1" i="1" dirty="0"/>
              <a:t>tree</a:t>
            </a:r>
            <a:r>
              <a:rPr lang="en-US" sz="2000" i="1" dirty="0"/>
              <a:t> of “</a:t>
            </a:r>
            <a:r>
              <a:rPr lang="en-US" sz="2000" dirty="0"/>
              <a:t>( {  } )</a:t>
            </a:r>
            <a:r>
              <a:rPr lang="en-US" sz="2000" i="1" dirty="0"/>
              <a:t>”</a:t>
            </a:r>
            <a:r>
              <a:rPr lang="en-US" sz="2000" dirty="0"/>
              <a:t>:</a:t>
            </a:r>
          </a:p>
        </p:txBody>
      </p:sp>
      <p:sp>
        <p:nvSpPr>
          <p:cNvPr id="2" name="TextBox 1">
            <a:extLst>
              <a:ext uri="{FF2B5EF4-FFF2-40B4-BE49-F238E27FC236}">
                <a16:creationId xmlns:a16="http://schemas.microsoft.com/office/drawing/2014/main" id="{96B8F5A0-E8D1-4E47-9698-52145B287561}"/>
              </a:ext>
            </a:extLst>
          </p:cNvPr>
          <p:cNvSpPr txBox="1"/>
          <p:nvPr/>
        </p:nvSpPr>
        <p:spPr>
          <a:xfrm>
            <a:off x="3345122" y="5850485"/>
            <a:ext cx="1980029" cy="369332"/>
          </a:xfrm>
          <a:prstGeom prst="rect">
            <a:avLst/>
          </a:prstGeom>
          <a:noFill/>
        </p:spPr>
        <p:txBody>
          <a:bodyPr wrap="none" rtlCol="0">
            <a:spAutoFit/>
          </a:bodyPr>
          <a:lstStyle/>
          <a:p>
            <a:r>
              <a:rPr lang="en-US" dirty="0"/>
              <a:t>producing “( {  }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Generating valid/invalid strings through derivation</a:t>
            </a:r>
          </a:p>
        </p:txBody>
      </p:sp>
      <p:sp>
        <p:nvSpPr>
          <p:cNvPr id="4" name="Content Placeholder 3"/>
          <p:cNvSpPr>
            <a:spLocks noGrp="1"/>
          </p:cNvSpPr>
          <p:nvPr>
            <p:ph idx="1"/>
          </p:nvPr>
        </p:nvSpPr>
        <p:spPr/>
        <p:txBody>
          <a:bodyPr/>
          <a:lstStyle/>
          <a:p>
            <a:r>
              <a:rPr lang="en-US" sz="2400" dirty="0"/>
              <a:t>Imagine a program P(s) where s is a string whose format has to satisfy a context free grammar G.</a:t>
            </a:r>
          </a:p>
          <a:p>
            <a:r>
              <a:rPr lang="en-US" sz="2400" dirty="0"/>
              <a:t>Valid inputs can be generated by first generating derivation trees for G, e.g. randomly or exhaustively up to a certain depth.</a:t>
            </a:r>
          </a:p>
          <a:p>
            <a:r>
              <a:rPr lang="en-US" sz="2400" dirty="0"/>
              <a:t>A </a:t>
            </a:r>
            <a:r>
              <a:rPr lang="en-US" sz="2400" dirty="0">
                <a:highlight>
                  <a:srgbClr val="FFFF00"/>
                </a:highlight>
              </a:rPr>
              <a:t>negative/invalid input </a:t>
            </a:r>
            <a:r>
              <a:rPr lang="en-US" sz="2400" dirty="0"/>
              <a:t>can be generated e.g. by generating a derivation tree from a </a:t>
            </a:r>
            <a:r>
              <a:rPr lang="en-US" sz="2400" dirty="0">
                <a:highlight>
                  <a:srgbClr val="FFFF00"/>
                </a:highlight>
              </a:rPr>
              <a:t>mutated G’, </a:t>
            </a:r>
            <a:r>
              <a:rPr lang="en-US" sz="2400" dirty="0"/>
              <a:t>where we deliberately change one of G’s production rule. Note however, that this may produce a sentence t that turns out to be in </a:t>
            </a:r>
            <a:r>
              <a:rPr lang="en-US" sz="2400" b="1" dirty="0"/>
              <a:t>L</a:t>
            </a:r>
            <a:r>
              <a:rPr lang="en-US" sz="2400" dirty="0"/>
              <a:t>(G). It is hard to know this upfront.</a:t>
            </a:r>
          </a:p>
          <a:p>
            <a:r>
              <a:rPr lang="en-US" sz="2400" dirty="0"/>
              <a:t>Still to answer: a concept of coverage over G.</a:t>
            </a:r>
          </a:p>
        </p:txBody>
      </p:sp>
      <p:sp>
        <p:nvSpPr>
          <p:cNvPr id="3" name="Slide Number Placeholder 2"/>
          <p:cNvSpPr>
            <a:spLocks noGrp="1"/>
          </p:cNvSpPr>
          <p:nvPr>
            <p:ph type="sldNum" sz="quarter" idx="12"/>
          </p:nvPr>
        </p:nvSpPr>
        <p:spPr/>
        <p:txBody>
          <a:bodyPr/>
          <a:lstStyle/>
          <a:p>
            <a:pPr>
              <a:defRPr/>
            </a:pPr>
            <a:fld id="{952F12A0-083A-4F03-96AC-2729DEE2BA3A}" type="slidenum">
              <a:rPr lang="en-US" smtClean="0"/>
              <a:pPr>
                <a:defRPr/>
              </a:pPr>
              <a:t>25</a:t>
            </a:fld>
            <a:endParaRPr lang="en-US"/>
          </a:p>
        </p:txBody>
      </p:sp>
    </p:spTree>
    <p:extLst>
      <p:ext uri="{BB962C8B-B14F-4D97-AF65-F5344CB8AC3E}">
        <p14:creationId xmlns:p14="http://schemas.microsoft.com/office/powerpoint/2010/main" val="1081771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t>We can see...</a:t>
            </a:r>
          </a:p>
        </p:txBody>
      </p:sp>
      <p:sp>
        <p:nvSpPr>
          <p:cNvPr id="17411" name="Content Placeholder 40"/>
          <p:cNvSpPr>
            <a:spLocks noGrp="1"/>
          </p:cNvSpPr>
          <p:nvPr>
            <p:ph idx="1"/>
          </p:nvPr>
        </p:nvSpPr>
        <p:spPr>
          <a:xfrm>
            <a:off x="3769652" y="2788879"/>
            <a:ext cx="4931749" cy="2643188"/>
          </a:xfrm>
        </p:spPr>
        <p:txBody>
          <a:bodyPr/>
          <a:lstStyle/>
          <a:p>
            <a:r>
              <a:rPr lang="en-US" sz="2400" dirty="0"/>
              <a:t>We can see which non-terminals and terminals are produced by the derivation.</a:t>
            </a:r>
          </a:p>
          <a:p>
            <a:r>
              <a:rPr lang="en-US" sz="2400" dirty="0"/>
              <a:t>We can see which rules were used.</a:t>
            </a:r>
          </a:p>
        </p:txBody>
      </p:sp>
      <p:sp>
        <p:nvSpPr>
          <p:cNvPr id="3" name="Slide Number Placeholder 2"/>
          <p:cNvSpPr>
            <a:spLocks noGrp="1"/>
          </p:cNvSpPr>
          <p:nvPr>
            <p:ph type="sldNum" sz="quarter" idx="12"/>
          </p:nvPr>
        </p:nvSpPr>
        <p:spPr/>
        <p:txBody>
          <a:bodyPr/>
          <a:lstStyle/>
          <a:p>
            <a:pPr>
              <a:defRPr/>
            </a:pPr>
            <a:fld id="{601C8796-F47D-453A-9C0F-B2D21493F093}" type="slidenum">
              <a:rPr lang="en-US" smtClean="0"/>
              <a:pPr>
                <a:defRPr/>
              </a:pPr>
              <a:t>26</a:t>
            </a:fld>
            <a:endParaRPr lang="en-US"/>
          </a:p>
        </p:txBody>
      </p:sp>
      <p:sp>
        <p:nvSpPr>
          <p:cNvPr id="57" name="Rounded Rectangle 56">
            <a:extLst>
              <a:ext uri="{FF2B5EF4-FFF2-40B4-BE49-F238E27FC236}">
                <a16:creationId xmlns:a16="http://schemas.microsoft.com/office/drawing/2014/main" id="{1CEB88ED-C44C-5745-A230-F112AD1C1B76}"/>
              </a:ext>
            </a:extLst>
          </p:cNvPr>
          <p:cNvSpPr/>
          <p:nvPr/>
        </p:nvSpPr>
        <p:spPr>
          <a:xfrm>
            <a:off x="611560" y="1560325"/>
            <a:ext cx="2856790" cy="5161150"/>
          </a:xfrm>
          <a:prstGeom prst="roundRect">
            <a:avLst/>
          </a:prstGeom>
          <a:solidFill>
            <a:schemeClr val="accent5">
              <a:lumMod val="20000"/>
              <a:lumOff val="80000"/>
              <a:alpha val="31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DE6C8319-532F-5A47-9160-2CAC1A6EBD7C}"/>
              </a:ext>
            </a:extLst>
          </p:cNvPr>
          <p:cNvSpPr/>
          <p:nvPr/>
        </p:nvSpPr>
        <p:spPr>
          <a:xfrm>
            <a:off x="1189847" y="3436302"/>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9" name="Rectangle 58">
            <a:extLst>
              <a:ext uri="{FF2B5EF4-FFF2-40B4-BE49-F238E27FC236}">
                <a16:creationId xmlns:a16="http://schemas.microsoft.com/office/drawing/2014/main" id="{E35F358B-C67E-5843-8324-8743E2987897}"/>
              </a:ext>
            </a:extLst>
          </p:cNvPr>
          <p:cNvSpPr/>
          <p:nvPr/>
        </p:nvSpPr>
        <p:spPr>
          <a:xfrm>
            <a:off x="2080797" y="3448290"/>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60" name="Rectangle 59">
            <a:extLst>
              <a:ext uri="{FF2B5EF4-FFF2-40B4-BE49-F238E27FC236}">
                <a16:creationId xmlns:a16="http://schemas.microsoft.com/office/drawing/2014/main" id="{B7439BF6-BE73-6F40-96BA-29CF77A85269}"/>
              </a:ext>
            </a:extLst>
          </p:cNvPr>
          <p:cNvSpPr/>
          <p:nvPr/>
        </p:nvSpPr>
        <p:spPr>
          <a:xfrm>
            <a:off x="944007" y="5181758"/>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61" name="Rectangle 60">
            <a:extLst>
              <a:ext uri="{FF2B5EF4-FFF2-40B4-BE49-F238E27FC236}">
                <a16:creationId xmlns:a16="http://schemas.microsoft.com/office/drawing/2014/main" id="{6DF33A27-9413-4F42-BD7E-1676CF39594B}"/>
              </a:ext>
            </a:extLst>
          </p:cNvPr>
          <p:cNvSpPr/>
          <p:nvPr/>
        </p:nvSpPr>
        <p:spPr>
          <a:xfrm>
            <a:off x="1869519" y="5221286"/>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62" name="TextBox 61">
            <a:extLst>
              <a:ext uri="{FF2B5EF4-FFF2-40B4-BE49-F238E27FC236}">
                <a16:creationId xmlns:a16="http://schemas.microsoft.com/office/drawing/2014/main" id="{78C6CCD8-2CE2-9D43-96EB-356170F692C8}"/>
              </a:ext>
            </a:extLst>
          </p:cNvPr>
          <p:cNvSpPr txBox="1"/>
          <p:nvPr/>
        </p:nvSpPr>
        <p:spPr>
          <a:xfrm>
            <a:off x="1869520" y="1732838"/>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63" name="TextBox 62">
            <a:extLst>
              <a:ext uri="{FF2B5EF4-FFF2-40B4-BE49-F238E27FC236}">
                <a16:creationId xmlns:a16="http://schemas.microsoft.com/office/drawing/2014/main" id="{E7272E0B-5D29-644A-B99C-850ECEF0773C}"/>
              </a:ext>
            </a:extLst>
          </p:cNvPr>
          <p:cNvSpPr txBox="1"/>
          <p:nvPr/>
        </p:nvSpPr>
        <p:spPr>
          <a:xfrm>
            <a:off x="1586719" y="2603769"/>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64" name="Straight Arrow Connector 63">
            <a:extLst>
              <a:ext uri="{FF2B5EF4-FFF2-40B4-BE49-F238E27FC236}">
                <a16:creationId xmlns:a16="http://schemas.microsoft.com/office/drawing/2014/main" id="{0962E6A1-BA33-C648-B623-D515C6DC61E5}"/>
              </a:ext>
            </a:extLst>
          </p:cNvPr>
          <p:cNvCxnSpPr>
            <a:stCxn id="62" idx="2"/>
            <a:endCxn id="63" idx="0"/>
          </p:cNvCxnSpPr>
          <p:nvPr/>
        </p:nvCxnSpPr>
        <p:spPr>
          <a:xfrm>
            <a:off x="2031584" y="2194503"/>
            <a:ext cx="1" cy="40926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E7B594C3-C151-5947-A4E1-2954C5419A15}"/>
              </a:ext>
            </a:extLst>
          </p:cNvPr>
          <p:cNvSpPr txBox="1"/>
          <p:nvPr/>
        </p:nvSpPr>
        <p:spPr>
          <a:xfrm>
            <a:off x="1189847" y="3451494"/>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66" name="Straight Arrow Connector 65">
            <a:extLst>
              <a:ext uri="{FF2B5EF4-FFF2-40B4-BE49-F238E27FC236}">
                <a16:creationId xmlns:a16="http://schemas.microsoft.com/office/drawing/2014/main" id="{D0818FD2-55E6-5D4B-A572-FBFEDB807B94}"/>
              </a:ext>
            </a:extLst>
          </p:cNvPr>
          <p:cNvCxnSpPr>
            <a:stCxn id="63" idx="2"/>
            <a:endCxn id="65" idx="0"/>
          </p:cNvCxnSpPr>
          <p:nvPr/>
        </p:nvCxnSpPr>
        <p:spPr>
          <a:xfrm flipH="1">
            <a:off x="2031584" y="3065434"/>
            <a:ext cx="1" cy="38606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65E39588-2969-6C46-B8DD-5323A2DE7676}"/>
              </a:ext>
            </a:extLst>
          </p:cNvPr>
          <p:cNvSpPr txBox="1"/>
          <p:nvPr/>
        </p:nvSpPr>
        <p:spPr>
          <a:xfrm>
            <a:off x="1356974" y="6088371"/>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68" name="Straight Arrow Connector 67">
            <a:extLst>
              <a:ext uri="{FF2B5EF4-FFF2-40B4-BE49-F238E27FC236}">
                <a16:creationId xmlns:a16="http://schemas.microsoft.com/office/drawing/2014/main" id="{5E6FBAC5-B646-7D45-9518-F5EDE6DB538C}"/>
              </a:ext>
            </a:extLst>
          </p:cNvPr>
          <p:cNvCxnSpPr>
            <a:endCxn id="67" idx="0"/>
          </p:cNvCxnSpPr>
          <p:nvPr/>
        </p:nvCxnSpPr>
        <p:spPr>
          <a:xfrm rot="16200000" flipH="1">
            <a:off x="1294268" y="5865327"/>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46426014-0DD6-7241-8BA4-B43D4E2067FE}"/>
              </a:ext>
            </a:extLst>
          </p:cNvPr>
          <p:cNvSpPr txBox="1"/>
          <p:nvPr/>
        </p:nvSpPr>
        <p:spPr>
          <a:xfrm>
            <a:off x="1353796" y="4292600"/>
            <a:ext cx="817853" cy="461665"/>
          </a:xfrm>
          <a:prstGeom prst="rect">
            <a:avLst/>
          </a:prstGeom>
          <a:noFill/>
          <a:ln>
            <a:solidFill>
              <a:schemeClr val="tx1"/>
            </a:solidFill>
          </a:ln>
        </p:spPr>
        <p:txBody>
          <a:bodyPr wrap="none">
            <a:spAutoFit/>
          </a:bodyPr>
          <a:lstStyle/>
          <a:p>
            <a:pPr>
              <a:defRPr/>
            </a:pPr>
            <a:r>
              <a:rPr lang="en-US" sz="2400" i="1" dirty="0">
                <a:latin typeface="+mn-lt"/>
              </a:rPr>
              <a:t>Curly</a:t>
            </a:r>
          </a:p>
        </p:txBody>
      </p:sp>
      <p:sp>
        <p:nvSpPr>
          <p:cNvPr id="70" name="TextBox 69">
            <a:extLst>
              <a:ext uri="{FF2B5EF4-FFF2-40B4-BE49-F238E27FC236}">
                <a16:creationId xmlns:a16="http://schemas.microsoft.com/office/drawing/2014/main" id="{0FD17222-F133-E54E-B6FF-84336D463DE7}"/>
              </a:ext>
            </a:extLst>
          </p:cNvPr>
          <p:cNvSpPr txBox="1"/>
          <p:nvPr/>
        </p:nvSpPr>
        <p:spPr>
          <a:xfrm>
            <a:off x="929501" y="5198080"/>
            <a:ext cx="1689886"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71" name="Straight Arrow Connector 70">
            <a:extLst>
              <a:ext uri="{FF2B5EF4-FFF2-40B4-BE49-F238E27FC236}">
                <a16:creationId xmlns:a16="http://schemas.microsoft.com/office/drawing/2014/main" id="{537E96DF-11EA-574C-939C-5DCF85A39E2D}"/>
              </a:ext>
            </a:extLst>
          </p:cNvPr>
          <p:cNvCxnSpPr>
            <a:stCxn id="69" idx="2"/>
            <a:endCxn id="70" idx="0"/>
          </p:cNvCxnSpPr>
          <p:nvPr/>
        </p:nvCxnSpPr>
        <p:spPr>
          <a:xfrm>
            <a:off x="1762723" y="4754265"/>
            <a:ext cx="11721" cy="44381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9D2D2F15-BDF7-9E4F-AE20-058D2035C04A}"/>
              </a:ext>
            </a:extLst>
          </p:cNvPr>
          <p:cNvCxnSpPr>
            <a:endCxn id="69" idx="0"/>
          </p:cNvCxnSpPr>
          <p:nvPr/>
        </p:nvCxnSpPr>
        <p:spPr>
          <a:xfrm>
            <a:off x="1762723" y="3928351"/>
            <a:ext cx="0"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4832054-6EB1-2B4F-BA7E-A20BB26948E1}"/>
              </a:ext>
            </a:extLst>
          </p:cNvPr>
          <p:cNvSpPr txBox="1"/>
          <p:nvPr/>
        </p:nvSpPr>
        <p:spPr>
          <a:xfrm>
            <a:off x="2265411" y="6061006"/>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74" name="Straight Arrow Connector 73">
            <a:extLst>
              <a:ext uri="{FF2B5EF4-FFF2-40B4-BE49-F238E27FC236}">
                <a16:creationId xmlns:a16="http://schemas.microsoft.com/office/drawing/2014/main" id="{30BA8D2C-FA6B-1942-B8BB-53233EC92A4B}"/>
              </a:ext>
            </a:extLst>
          </p:cNvPr>
          <p:cNvCxnSpPr>
            <a:endCxn id="73" idx="0"/>
          </p:cNvCxnSpPr>
          <p:nvPr/>
        </p:nvCxnSpPr>
        <p:spPr>
          <a:xfrm rot="16200000" flipH="1">
            <a:off x="2202704" y="5837963"/>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AF688B73-FE90-3B4B-9581-A8E34AC9CA84}"/>
              </a:ext>
            </a:extLst>
          </p:cNvPr>
          <p:cNvSpPr txBox="1"/>
          <p:nvPr/>
        </p:nvSpPr>
        <p:spPr>
          <a:xfrm>
            <a:off x="2554233" y="4307492"/>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76" name="Straight Arrow Connector 75">
            <a:extLst>
              <a:ext uri="{FF2B5EF4-FFF2-40B4-BE49-F238E27FC236}">
                <a16:creationId xmlns:a16="http://schemas.microsoft.com/office/drawing/2014/main" id="{874443D7-253C-224B-8573-49A06F9AA89C}"/>
              </a:ext>
            </a:extLst>
          </p:cNvPr>
          <p:cNvCxnSpPr/>
          <p:nvPr/>
        </p:nvCxnSpPr>
        <p:spPr>
          <a:xfrm rot="16200000" flipH="1">
            <a:off x="2489028" y="4101743"/>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0A8B5EBC-2A48-B849-B8B3-00ED28D31707}"/>
              </a:ext>
            </a:extLst>
          </p:cNvPr>
          <p:cNvSpPr txBox="1"/>
          <p:nvPr/>
        </p:nvSpPr>
        <p:spPr>
          <a:xfrm>
            <a:off x="2691732" y="3945562"/>
            <a:ext cx="554960" cy="307777"/>
          </a:xfrm>
          <a:prstGeom prst="rect">
            <a:avLst/>
          </a:prstGeom>
          <a:noFill/>
        </p:spPr>
        <p:txBody>
          <a:bodyPr wrap="none" rtlCol="0">
            <a:spAutoFit/>
          </a:bodyPr>
          <a:lstStyle/>
          <a:p>
            <a:r>
              <a:rPr lang="en-US" sz="1400" i="1" dirty="0">
                <a:solidFill>
                  <a:srgbClr val="0070C0"/>
                </a:solidFill>
              </a:rPr>
              <a:t>RSE</a:t>
            </a:r>
          </a:p>
        </p:txBody>
      </p:sp>
      <p:sp>
        <p:nvSpPr>
          <p:cNvPr id="78" name="TextBox 77">
            <a:extLst>
              <a:ext uri="{FF2B5EF4-FFF2-40B4-BE49-F238E27FC236}">
                <a16:creationId xmlns:a16="http://schemas.microsoft.com/office/drawing/2014/main" id="{A5DED1F5-5896-654B-8E66-AE7ACF679C2F}"/>
              </a:ext>
            </a:extLst>
          </p:cNvPr>
          <p:cNvSpPr txBox="1"/>
          <p:nvPr/>
        </p:nvSpPr>
        <p:spPr>
          <a:xfrm>
            <a:off x="2386458" y="5670575"/>
            <a:ext cx="554960" cy="307777"/>
          </a:xfrm>
          <a:prstGeom prst="rect">
            <a:avLst/>
          </a:prstGeom>
          <a:noFill/>
        </p:spPr>
        <p:txBody>
          <a:bodyPr wrap="none" rtlCol="0">
            <a:spAutoFit/>
          </a:bodyPr>
          <a:lstStyle/>
          <a:p>
            <a:r>
              <a:rPr lang="en-US" sz="1400" i="1" dirty="0">
                <a:solidFill>
                  <a:srgbClr val="0070C0"/>
                </a:solidFill>
              </a:rPr>
              <a:t>RSE</a:t>
            </a:r>
          </a:p>
        </p:txBody>
      </p:sp>
      <p:sp>
        <p:nvSpPr>
          <p:cNvPr id="79" name="TextBox 78">
            <a:extLst>
              <a:ext uri="{FF2B5EF4-FFF2-40B4-BE49-F238E27FC236}">
                <a16:creationId xmlns:a16="http://schemas.microsoft.com/office/drawing/2014/main" id="{91BFC2CE-8C87-4946-8C1C-B0C1681A3546}"/>
              </a:ext>
            </a:extLst>
          </p:cNvPr>
          <p:cNvSpPr txBox="1"/>
          <p:nvPr/>
        </p:nvSpPr>
        <p:spPr>
          <a:xfrm>
            <a:off x="971001" y="5692805"/>
            <a:ext cx="554960" cy="307777"/>
          </a:xfrm>
          <a:prstGeom prst="rect">
            <a:avLst/>
          </a:prstGeom>
          <a:noFill/>
        </p:spPr>
        <p:txBody>
          <a:bodyPr wrap="none" rtlCol="0">
            <a:spAutoFit/>
          </a:bodyPr>
          <a:lstStyle/>
          <a:p>
            <a:r>
              <a:rPr lang="en-US" sz="1400" i="1" dirty="0">
                <a:solidFill>
                  <a:srgbClr val="0070C0"/>
                </a:solidFill>
              </a:rPr>
              <a:t>RSE</a:t>
            </a:r>
          </a:p>
        </p:txBody>
      </p:sp>
      <p:sp>
        <p:nvSpPr>
          <p:cNvPr id="80" name="TextBox 79">
            <a:extLst>
              <a:ext uri="{FF2B5EF4-FFF2-40B4-BE49-F238E27FC236}">
                <a16:creationId xmlns:a16="http://schemas.microsoft.com/office/drawing/2014/main" id="{9452DA44-E2BA-E246-83BB-1D2F7F09CC13}"/>
              </a:ext>
            </a:extLst>
          </p:cNvPr>
          <p:cNvSpPr txBox="1"/>
          <p:nvPr/>
        </p:nvSpPr>
        <p:spPr>
          <a:xfrm>
            <a:off x="2020583" y="3076981"/>
            <a:ext cx="380232" cy="307777"/>
          </a:xfrm>
          <a:prstGeom prst="rect">
            <a:avLst/>
          </a:prstGeom>
          <a:noFill/>
          <a:ln>
            <a:noFill/>
          </a:ln>
        </p:spPr>
        <p:txBody>
          <a:bodyPr wrap="none">
            <a:spAutoFit/>
          </a:bodyPr>
          <a:lstStyle/>
          <a:p>
            <a:pPr>
              <a:defRPr/>
            </a:pPr>
            <a:r>
              <a:rPr lang="en-US" sz="1400" i="1" dirty="0">
                <a:solidFill>
                  <a:srgbClr val="0070C0"/>
                </a:solidFill>
                <a:latin typeface="+mn-lt"/>
              </a:rPr>
              <a:t>RB</a:t>
            </a:r>
          </a:p>
        </p:txBody>
      </p:sp>
      <p:sp>
        <p:nvSpPr>
          <p:cNvPr id="81" name="TextBox 80">
            <a:extLst>
              <a:ext uri="{FF2B5EF4-FFF2-40B4-BE49-F238E27FC236}">
                <a16:creationId xmlns:a16="http://schemas.microsoft.com/office/drawing/2014/main" id="{5F9F5F3E-AFF4-424F-9768-0BE3C2CAE649}"/>
              </a:ext>
            </a:extLst>
          </p:cNvPr>
          <p:cNvSpPr txBox="1"/>
          <p:nvPr/>
        </p:nvSpPr>
        <p:spPr>
          <a:xfrm>
            <a:off x="1149931" y="4804319"/>
            <a:ext cx="375424" cy="307777"/>
          </a:xfrm>
          <a:prstGeom prst="rect">
            <a:avLst/>
          </a:prstGeom>
          <a:noFill/>
          <a:ln>
            <a:noFill/>
          </a:ln>
        </p:spPr>
        <p:txBody>
          <a:bodyPr wrap="none">
            <a:spAutoFit/>
          </a:bodyPr>
          <a:lstStyle/>
          <a:p>
            <a:pPr>
              <a:defRPr/>
            </a:pPr>
            <a:r>
              <a:rPr lang="en-US" sz="1400" i="1" dirty="0">
                <a:solidFill>
                  <a:srgbClr val="0070C0"/>
                </a:solidFill>
                <a:latin typeface="+mn-lt"/>
              </a:rPr>
              <a:t>RC</a:t>
            </a:r>
          </a:p>
        </p:txBody>
      </p:sp>
      <p:sp>
        <p:nvSpPr>
          <p:cNvPr id="82" name="TextBox 81">
            <a:extLst>
              <a:ext uri="{FF2B5EF4-FFF2-40B4-BE49-F238E27FC236}">
                <a16:creationId xmlns:a16="http://schemas.microsoft.com/office/drawing/2014/main" id="{8977715C-E30B-4A40-AD75-C09244CA6AF2}"/>
              </a:ext>
            </a:extLst>
          </p:cNvPr>
          <p:cNvSpPr txBox="1"/>
          <p:nvPr/>
        </p:nvSpPr>
        <p:spPr>
          <a:xfrm>
            <a:off x="2039955" y="2229256"/>
            <a:ext cx="554960" cy="307777"/>
          </a:xfrm>
          <a:prstGeom prst="rect">
            <a:avLst/>
          </a:prstGeom>
          <a:noFill/>
        </p:spPr>
        <p:txBody>
          <a:bodyPr wrap="none" rtlCol="0">
            <a:spAutoFit/>
          </a:bodyPr>
          <a:lstStyle/>
          <a:p>
            <a:r>
              <a:rPr lang="en-US" sz="1400" i="1" dirty="0">
                <a:solidFill>
                  <a:srgbClr val="0070C0"/>
                </a:solidFill>
              </a:rPr>
              <a:t>RSB</a:t>
            </a:r>
          </a:p>
        </p:txBody>
      </p:sp>
      <p:sp>
        <p:nvSpPr>
          <p:cNvPr id="83" name="TextBox 82">
            <a:extLst>
              <a:ext uri="{FF2B5EF4-FFF2-40B4-BE49-F238E27FC236}">
                <a16:creationId xmlns:a16="http://schemas.microsoft.com/office/drawing/2014/main" id="{7AF4702E-F7EB-4B4B-AA18-B3838542DD4D}"/>
              </a:ext>
            </a:extLst>
          </p:cNvPr>
          <p:cNvSpPr txBox="1"/>
          <p:nvPr/>
        </p:nvSpPr>
        <p:spPr>
          <a:xfrm>
            <a:off x="1177589" y="3956585"/>
            <a:ext cx="564578" cy="307777"/>
          </a:xfrm>
          <a:prstGeom prst="rect">
            <a:avLst/>
          </a:prstGeom>
          <a:noFill/>
        </p:spPr>
        <p:txBody>
          <a:bodyPr wrap="none" rtlCol="0">
            <a:spAutoFit/>
          </a:bodyPr>
          <a:lstStyle/>
          <a:p>
            <a:r>
              <a:rPr lang="en-US" sz="1400" i="1" dirty="0">
                <a:solidFill>
                  <a:srgbClr val="0070C0"/>
                </a:solidFill>
              </a:rPr>
              <a:t>RSC</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CFG/BNF coverage</a:t>
            </a:r>
          </a:p>
        </p:txBody>
      </p:sp>
      <p:sp>
        <p:nvSpPr>
          <p:cNvPr id="18435" name="Content Placeholder 3"/>
          <p:cNvSpPr>
            <a:spLocks noGrp="1"/>
          </p:cNvSpPr>
          <p:nvPr>
            <p:ph idx="1"/>
          </p:nvPr>
        </p:nvSpPr>
        <p:spPr/>
        <p:txBody>
          <a:bodyPr/>
          <a:lstStyle/>
          <a:p>
            <a:r>
              <a:rPr lang="en-US" sz="2800" dirty="0"/>
              <a:t>(C5.29/2</a:t>
            </a:r>
            <a:r>
              <a:rPr lang="en-US" sz="2800" baseline="30000" dirty="0"/>
              <a:t>nd</a:t>
            </a:r>
            <a:r>
              <a:rPr lang="en-US" sz="2800" dirty="0"/>
              <a:t> Ed. C9.31) TR contains each terminal symbol from the given grammar </a:t>
            </a:r>
            <a:r>
              <a:rPr lang="en-US" sz="2800" i="1" dirty="0"/>
              <a:t>G.</a:t>
            </a:r>
          </a:p>
          <a:p>
            <a:r>
              <a:rPr lang="en-US" sz="2800" dirty="0"/>
              <a:t>(C5.30/2</a:t>
            </a:r>
            <a:r>
              <a:rPr lang="en-US" sz="2800" baseline="30000" dirty="0"/>
              <a:t>nd</a:t>
            </a:r>
            <a:r>
              <a:rPr lang="en-US" sz="2800" dirty="0"/>
              <a:t> Ed. C9.32) TR contains each production rule in G.</a:t>
            </a:r>
          </a:p>
          <a:p>
            <a:r>
              <a:rPr lang="en-US" sz="2800" dirty="0"/>
              <a:t>Production rule coverage subsumes terminal coverage; but both are usually too weak. For example, the single test case from the previous slide covers all production rules of its grammar.</a:t>
            </a:r>
          </a:p>
          <a:p>
            <a:r>
              <a:rPr lang="en-US" sz="2800" i="1" dirty="0"/>
              <a:t>Pair-wise and k-wise rule coverage</a:t>
            </a:r>
          </a:p>
          <a:p>
            <a:r>
              <a:rPr lang="en-US" sz="2800" i="1" dirty="0"/>
              <a:t>Rule-rule coverage</a:t>
            </a:r>
          </a:p>
          <a:p>
            <a:endParaRPr lang="en-US" sz="2800" dirty="0"/>
          </a:p>
          <a:p>
            <a:endParaRPr lang="en-US" sz="2800" dirty="0"/>
          </a:p>
        </p:txBody>
      </p:sp>
      <p:sp>
        <p:nvSpPr>
          <p:cNvPr id="3" name="Slide Number Placeholder 2"/>
          <p:cNvSpPr>
            <a:spLocks noGrp="1"/>
          </p:cNvSpPr>
          <p:nvPr>
            <p:ph type="sldNum" sz="quarter" idx="12"/>
          </p:nvPr>
        </p:nvSpPr>
        <p:spPr/>
        <p:txBody>
          <a:bodyPr/>
          <a:lstStyle/>
          <a:p>
            <a:pPr>
              <a:defRPr/>
            </a:pPr>
            <a:fld id="{A81E7AC7-125F-4509-9648-29D637F851C9}"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Pair-wise rule coverage</a:t>
            </a:r>
          </a:p>
        </p:txBody>
      </p:sp>
      <p:sp>
        <p:nvSpPr>
          <p:cNvPr id="19459" name="Content Placeholder 2"/>
          <p:cNvSpPr>
            <a:spLocks noGrp="1"/>
          </p:cNvSpPr>
          <p:nvPr>
            <p:ph idx="1"/>
          </p:nvPr>
        </p:nvSpPr>
        <p:spPr>
          <a:xfrm>
            <a:off x="3548395" y="1726149"/>
            <a:ext cx="5127395" cy="4565838"/>
          </a:xfrm>
        </p:spPr>
        <p:txBody>
          <a:bodyPr/>
          <a:lstStyle/>
          <a:p>
            <a:r>
              <a:rPr lang="en-US" sz="2400" dirty="0"/>
              <a:t>Consider a CFG G.</a:t>
            </a:r>
          </a:p>
          <a:p>
            <a:r>
              <a:rPr lang="en-US" sz="2400" dirty="0"/>
              <a:t>A derivation tree </a:t>
            </a:r>
            <a:r>
              <a:rPr lang="en-US" sz="2400" i="1" dirty="0"/>
              <a:t>t</a:t>
            </a:r>
            <a:r>
              <a:rPr lang="en-US" sz="2400" dirty="0"/>
              <a:t> of G covers  covers a </a:t>
            </a:r>
            <a:r>
              <a:rPr lang="en-US" sz="2400" b="1" dirty="0">
                <a:solidFill>
                  <a:srgbClr val="C00000"/>
                </a:solidFill>
              </a:rPr>
              <a:t>pair </a:t>
            </a:r>
            <a:r>
              <a:rPr lang="en-US" sz="2400" dirty="0"/>
              <a:t>of production rules </a:t>
            </a:r>
            <a:r>
              <a:rPr lang="en-US" sz="2400" b="1" dirty="0">
                <a:solidFill>
                  <a:schemeClr val="accent5">
                    <a:lumMod val="75000"/>
                  </a:schemeClr>
                </a:solidFill>
              </a:rPr>
              <a:t>&lt;R</a:t>
            </a:r>
            <a:r>
              <a:rPr lang="en-US" sz="2400" b="1" baseline="-25000" dirty="0">
                <a:solidFill>
                  <a:schemeClr val="accent5">
                    <a:lumMod val="75000"/>
                  </a:schemeClr>
                </a:solidFill>
              </a:rPr>
              <a:t>1</a:t>
            </a:r>
            <a:r>
              <a:rPr lang="en-US" sz="2400" b="1" dirty="0">
                <a:solidFill>
                  <a:schemeClr val="accent5">
                    <a:lumMod val="75000"/>
                  </a:schemeClr>
                </a:solidFill>
              </a:rPr>
              <a:t>;R</a:t>
            </a:r>
            <a:r>
              <a:rPr lang="en-US" sz="2400" b="1" baseline="-25000" dirty="0">
                <a:solidFill>
                  <a:schemeClr val="accent5">
                    <a:lumMod val="75000"/>
                  </a:schemeClr>
                </a:solidFill>
              </a:rPr>
              <a:t>2</a:t>
            </a:r>
            <a:r>
              <a:rPr lang="en-US" sz="2400" b="1" dirty="0">
                <a:solidFill>
                  <a:schemeClr val="accent5">
                    <a:lumMod val="75000"/>
                  </a:schemeClr>
                </a:solidFill>
              </a:rPr>
              <a:t>&gt;</a:t>
            </a:r>
            <a:r>
              <a:rPr lang="en-US" sz="2400" b="1" dirty="0">
                <a:solidFill>
                  <a:srgbClr val="0070C0"/>
                </a:solidFill>
              </a:rPr>
              <a:t> </a:t>
            </a:r>
            <a:r>
              <a:rPr lang="en-US" sz="2400" dirty="0"/>
              <a:t>if the pair appears as two </a:t>
            </a:r>
            <a:r>
              <a:rPr lang="en-US" sz="2400" i="1" u="sng" dirty="0"/>
              <a:t>consecutive</a:t>
            </a:r>
            <a:r>
              <a:rPr lang="en-US" sz="2400" dirty="0"/>
              <a:t> arrows in in </a:t>
            </a:r>
            <a:r>
              <a:rPr lang="en-US" sz="2400" i="1" dirty="0"/>
              <a:t>t. </a:t>
            </a:r>
            <a:r>
              <a:rPr lang="en-US" sz="2400" dirty="0"/>
              <a:t>(note the order).</a:t>
            </a:r>
          </a:p>
          <a:p>
            <a:r>
              <a:rPr lang="en-US" sz="2400" dirty="0"/>
              <a:t>A set </a:t>
            </a:r>
            <a:r>
              <a:rPr lang="en-US" sz="2400" i="1" dirty="0"/>
              <a:t>T</a:t>
            </a:r>
            <a:r>
              <a:rPr lang="en-US" sz="2400" dirty="0"/>
              <a:t> of derivation trees gives full pair-wise rule coverage if every </a:t>
            </a:r>
            <a:r>
              <a:rPr lang="en-US" sz="2400" i="1" dirty="0"/>
              <a:t>feasible </a:t>
            </a:r>
            <a:r>
              <a:rPr lang="en-US" sz="2400" dirty="0"/>
              <a:t>pair of rules &lt;R</a:t>
            </a:r>
            <a:r>
              <a:rPr lang="en-US" sz="2400" baseline="-25000" dirty="0"/>
              <a:t>1</a:t>
            </a:r>
            <a:r>
              <a:rPr lang="en-US" sz="2400" dirty="0"/>
              <a:t>;R</a:t>
            </a:r>
            <a:r>
              <a:rPr lang="en-US" sz="2400" baseline="-25000" dirty="0"/>
              <a:t>2</a:t>
            </a:r>
            <a:r>
              <a:rPr lang="en-US" sz="2400" dirty="0"/>
              <a:t>&gt; is covered by some </a:t>
            </a:r>
            <a:r>
              <a:rPr lang="en-US" sz="2400" i="1" dirty="0"/>
              <a:t>t</a:t>
            </a:r>
            <a:r>
              <a:rPr lang="en-US" sz="2400" dirty="0"/>
              <a:t> in </a:t>
            </a:r>
            <a:r>
              <a:rPr lang="en-US" sz="2400" i="1" dirty="0"/>
              <a:t>T</a:t>
            </a:r>
            <a:r>
              <a:rPr lang="en-US" sz="2400" dirty="0"/>
              <a:t>.</a:t>
            </a:r>
          </a:p>
          <a:p>
            <a:r>
              <a:rPr lang="en-US" sz="2400" dirty="0"/>
              <a:t>Analogously we can define k-wise rule coverage.</a:t>
            </a:r>
          </a:p>
        </p:txBody>
      </p:sp>
      <p:sp>
        <p:nvSpPr>
          <p:cNvPr id="4" name="Slide Number Placeholder 3"/>
          <p:cNvSpPr>
            <a:spLocks noGrp="1"/>
          </p:cNvSpPr>
          <p:nvPr>
            <p:ph type="sldNum" sz="quarter" idx="12"/>
          </p:nvPr>
        </p:nvSpPr>
        <p:spPr/>
        <p:txBody>
          <a:bodyPr/>
          <a:lstStyle/>
          <a:p>
            <a:pPr>
              <a:defRPr/>
            </a:pPr>
            <a:fld id="{706D15DD-4303-47E8-8128-94201B1CC5A8}" type="slidenum">
              <a:rPr lang="en-US" smtClean="0"/>
              <a:pPr>
                <a:defRPr/>
              </a:pPr>
              <a:t>28</a:t>
            </a:fld>
            <a:endParaRPr lang="en-US"/>
          </a:p>
        </p:txBody>
      </p:sp>
      <p:sp>
        <p:nvSpPr>
          <p:cNvPr id="31" name="Rounded Rectangle 30">
            <a:extLst>
              <a:ext uri="{FF2B5EF4-FFF2-40B4-BE49-F238E27FC236}">
                <a16:creationId xmlns:a16="http://schemas.microsoft.com/office/drawing/2014/main" id="{6F6382A8-3009-1E40-BFFA-E18ABC4747FA}"/>
              </a:ext>
            </a:extLst>
          </p:cNvPr>
          <p:cNvSpPr/>
          <p:nvPr/>
        </p:nvSpPr>
        <p:spPr>
          <a:xfrm>
            <a:off x="611560" y="1560325"/>
            <a:ext cx="2736304" cy="5161150"/>
          </a:xfrm>
          <a:prstGeom prst="roundRect">
            <a:avLst/>
          </a:prstGeom>
          <a:solidFill>
            <a:schemeClr val="accent5">
              <a:lumMod val="20000"/>
              <a:lumOff val="80000"/>
              <a:alpha val="31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858D2A5-3225-9F46-B36D-1A2BCF71C840}"/>
              </a:ext>
            </a:extLst>
          </p:cNvPr>
          <p:cNvSpPr/>
          <p:nvPr/>
        </p:nvSpPr>
        <p:spPr>
          <a:xfrm>
            <a:off x="1189847" y="3436302"/>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3" name="Rectangle 32">
            <a:extLst>
              <a:ext uri="{FF2B5EF4-FFF2-40B4-BE49-F238E27FC236}">
                <a16:creationId xmlns:a16="http://schemas.microsoft.com/office/drawing/2014/main" id="{005BE8F2-DD6B-1047-A072-1BD77C76BBBD}"/>
              </a:ext>
            </a:extLst>
          </p:cNvPr>
          <p:cNvSpPr/>
          <p:nvPr/>
        </p:nvSpPr>
        <p:spPr>
          <a:xfrm>
            <a:off x="2080797" y="3448290"/>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4" name="Rectangle 33">
            <a:extLst>
              <a:ext uri="{FF2B5EF4-FFF2-40B4-BE49-F238E27FC236}">
                <a16:creationId xmlns:a16="http://schemas.microsoft.com/office/drawing/2014/main" id="{EAEFF7BD-7DDA-274F-9E63-9F1AAECA0C7A}"/>
              </a:ext>
            </a:extLst>
          </p:cNvPr>
          <p:cNvSpPr/>
          <p:nvPr/>
        </p:nvSpPr>
        <p:spPr>
          <a:xfrm>
            <a:off x="944007" y="5181758"/>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5" name="Rectangle 34">
            <a:extLst>
              <a:ext uri="{FF2B5EF4-FFF2-40B4-BE49-F238E27FC236}">
                <a16:creationId xmlns:a16="http://schemas.microsoft.com/office/drawing/2014/main" id="{9A088C3D-E8C1-0249-B8D9-A80B56E88FA1}"/>
              </a:ext>
            </a:extLst>
          </p:cNvPr>
          <p:cNvSpPr/>
          <p:nvPr/>
        </p:nvSpPr>
        <p:spPr>
          <a:xfrm>
            <a:off x="1869519" y="5221286"/>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6" name="TextBox 35">
            <a:extLst>
              <a:ext uri="{FF2B5EF4-FFF2-40B4-BE49-F238E27FC236}">
                <a16:creationId xmlns:a16="http://schemas.microsoft.com/office/drawing/2014/main" id="{478D6EC0-4277-8C4A-A669-09285A18629E}"/>
              </a:ext>
            </a:extLst>
          </p:cNvPr>
          <p:cNvSpPr txBox="1"/>
          <p:nvPr/>
        </p:nvSpPr>
        <p:spPr>
          <a:xfrm>
            <a:off x="1869520" y="1732838"/>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37" name="TextBox 36">
            <a:extLst>
              <a:ext uri="{FF2B5EF4-FFF2-40B4-BE49-F238E27FC236}">
                <a16:creationId xmlns:a16="http://schemas.microsoft.com/office/drawing/2014/main" id="{CEB8BD58-BEC9-0940-AE69-BFE4E459FC04}"/>
              </a:ext>
            </a:extLst>
          </p:cNvPr>
          <p:cNvSpPr txBox="1"/>
          <p:nvPr/>
        </p:nvSpPr>
        <p:spPr>
          <a:xfrm>
            <a:off x="1586719" y="2603769"/>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38" name="Straight Arrow Connector 37">
            <a:extLst>
              <a:ext uri="{FF2B5EF4-FFF2-40B4-BE49-F238E27FC236}">
                <a16:creationId xmlns:a16="http://schemas.microsoft.com/office/drawing/2014/main" id="{D795331C-4529-354F-97FA-24A39C5FCC9D}"/>
              </a:ext>
            </a:extLst>
          </p:cNvPr>
          <p:cNvCxnSpPr>
            <a:stCxn id="36" idx="2"/>
            <a:endCxn id="37" idx="0"/>
          </p:cNvCxnSpPr>
          <p:nvPr/>
        </p:nvCxnSpPr>
        <p:spPr>
          <a:xfrm>
            <a:off x="2031584" y="2194503"/>
            <a:ext cx="1" cy="40926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53F188B3-E271-CA48-9B2D-835B08138DC6}"/>
              </a:ext>
            </a:extLst>
          </p:cNvPr>
          <p:cNvSpPr txBox="1"/>
          <p:nvPr/>
        </p:nvSpPr>
        <p:spPr>
          <a:xfrm>
            <a:off x="1189847" y="3451494"/>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66" name="Straight Arrow Connector 65">
            <a:extLst>
              <a:ext uri="{FF2B5EF4-FFF2-40B4-BE49-F238E27FC236}">
                <a16:creationId xmlns:a16="http://schemas.microsoft.com/office/drawing/2014/main" id="{1832328E-0C98-7A4A-B0C9-5B44C3E221D0}"/>
              </a:ext>
            </a:extLst>
          </p:cNvPr>
          <p:cNvCxnSpPr>
            <a:stCxn id="37" idx="2"/>
            <a:endCxn id="39" idx="0"/>
          </p:cNvCxnSpPr>
          <p:nvPr/>
        </p:nvCxnSpPr>
        <p:spPr>
          <a:xfrm flipH="1">
            <a:off x="2031584" y="3065434"/>
            <a:ext cx="1" cy="38606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63A0F63E-23D8-F84E-B17F-E95CF85118BF}"/>
              </a:ext>
            </a:extLst>
          </p:cNvPr>
          <p:cNvSpPr txBox="1"/>
          <p:nvPr/>
        </p:nvSpPr>
        <p:spPr>
          <a:xfrm>
            <a:off x="1356974" y="6088371"/>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68" name="Straight Arrow Connector 67">
            <a:extLst>
              <a:ext uri="{FF2B5EF4-FFF2-40B4-BE49-F238E27FC236}">
                <a16:creationId xmlns:a16="http://schemas.microsoft.com/office/drawing/2014/main" id="{70640E3F-2363-564B-823D-A12CAF4A86CC}"/>
              </a:ext>
            </a:extLst>
          </p:cNvPr>
          <p:cNvCxnSpPr>
            <a:endCxn id="67" idx="0"/>
          </p:cNvCxnSpPr>
          <p:nvPr/>
        </p:nvCxnSpPr>
        <p:spPr>
          <a:xfrm rot="16200000" flipH="1">
            <a:off x="1294268" y="5865327"/>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BF93E8D8-33ED-3A44-A6CF-67EF38BDC375}"/>
              </a:ext>
            </a:extLst>
          </p:cNvPr>
          <p:cNvSpPr txBox="1"/>
          <p:nvPr/>
        </p:nvSpPr>
        <p:spPr>
          <a:xfrm>
            <a:off x="1353796" y="4292600"/>
            <a:ext cx="817853" cy="461665"/>
          </a:xfrm>
          <a:prstGeom prst="rect">
            <a:avLst/>
          </a:prstGeom>
          <a:noFill/>
          <a:ln>
            <a:solidFill>
              <a:schemeClr val="tx1"/>
            </a:solidFill>
          </a:ln>
        </p:spPr>
        <p:txBody>
          <a:bodyPr wrap="none">
            <a:spAutoFit/>
          </a:bodyPr>
          <a:lstStyle/>
          <a:p>
            <a:pPr>
              <a:defRPr/>
            </a:pPr>
            <a:r>
              <a:rPr lang="en-US" sz="2400" i="1" dirty="0">
                <a:latin typeface="+mn-lt"/>
              </a:rPr>
              <a:t>Curly</a:t>
            </a:r>
          </a:p>
        </p:txBody>
      </p:sp>
      <p:sp>
        <p:nvSpPr>
          <p:cNvPr id="70" name="TextBox 69">
            <a:extLst>
              <a:ext uri="{FF2B5EF4-FFF2-40B4-BE49-F238E27FC236}">
                <a16:creationId xmlns:a16="http://schemas.microsoft.com/office/drawing/2014/main" id="{51EAC324-277E-674A-A933-F22F4049DDFA}"/>
              </a:ext>
            </a:extLst>
          </p:cNvPr>
          <p:cNvSpPr txBox="1"/>
          <p:nvPr/>
        </p:nvSpPr>
        <p:spPr>
          <a:xfrm>
            <a:off x="929501" y="5198080"/>
            <a:ext cx="1689886"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71" name="Straight Arrow Connector 70">
            <a:extLst>
              <a:ext uri="{FF2B5EF4-FFF2-40B4-BE49-F238E27FC236}">
                <a16:creationId xmlns:a16="http://schemas.microsoft.com/office/drawing/2014/main" id="{78C1BC30-D932-EB40-8D10-E26EAADBDD64}"/>
              </a:ext>
            </a:extLst>
          </p:cNvPr>
          <p:cNvCxnSpPr>
            <a:stCxn id="69" idx="2"/>
            <a:endCxn id="70" idx="0"/>
          </p:cNvCxnSpPr>
          <p:nvPr/>
        </p:nvCxnSpPr>
        <p:spPr>
          <a:xfrm>
            <a:off x="1762723" y="4754265"/>
            <a:ext cx="11721" cy="44381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3D0927AA-963A-F748-901A-0E1588CC1298}"/>
              </a:ext>
            </a:extLst>
          </p:cNvPr>
          <p:cNvCxnSpPr>
            <a:endCxn id="69" idx="0"/>
          </p:cNvCxnSpPr>
          <p:nvPr/>
        </p:nvCxnSpPr>
        <p:spPr>
          <a:xfrm>
            <a:off x="1762723" y="3928351"/>
            <a:ext cx="0"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B5D7D7CB-7F97-D74D-BF68-62304DA83D82}"/>
              </a:ext>
            </a:extLst>
          </p:cNvPr>
          <p:cNvSpPr txBox="1"/>
          <p:nvPr/>
        </p:nvSpPr>
        <p:spPr>
          <a:xfrm>
            <a:off x="2265411" y="6061006"/>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74" name="Straight Arrow Connector 73">
            <a:extLst>
              <a:ext uri="{FF2B5EF4-FFF2-40B4-BE49-F238E27FC236}">
                <a16:creationId xmlns:a16="http://schemas.microsoft.com/office/drawing/2014/main" id="{ACF7DEEA-FCBB-6B4E-81C7-30A33A91CE81}"/>
              </a:ext>
            </a:extLst>
          </p:cNvPr>
          <p:cNvCxnSpPr>
            <a:endCxn id="73" idx="0"/>
          </p:cNvCxnSpPr>
          <p:nvPr/>
        </p:nvCxnSpPr>
        <p:spPr>
          <a:xfrm rot="16200000" flipH="1">
            <a:off x="2202704" y="5837963"/>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598C9E68-AD38-F340-A8CA-552C8A22DE78}"/>
              </a:ext>
            </a:extLst>
          </p:cNvPr>
          <p:cNvSpPr txBox="1"/>
          <p:nvPr/>
        </p:nvSpPr>
        <p:spPr>
          <a:xfrm>
            <a:off x="2554233" y="4307492"/>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76" name="Straight Arrow Connector 75">
            <a:extLst>
              <a:ext uri="{FF2B5EF4-FFF2-40B4-BE49-F238E27FC236}">
                <a16:creationId xmlns:a16="http://schemas.microsoft.com/office/drawing/2014/main" id="{64732059-86D7-064B-9772-BFB801CCEA58}"/>
              </a:ext>
            </a:extLst>
          </p:cNvPr>
          <p:cNvCxnSpPr/>
          <p:nvPr/>
        </p:nvCxnSpPr>
        <p:spPr>
          <a:xfrm rot="16200000" flipH="1">
            <a:off x="2489028" y="4101743"/>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3C70F80A-1B46-FE40-9A89-2FEE69ECDDE6}"/>
              </a:ext>
            </a:extLst>
          </p:cNvPr>
          <p:cNvSpPr txBox="1"/>
          <p:nvPr/>
        </p:nvSpPr>
        <p:spPr>
          <a:xfrm>
            <a:off x="2691732" y="3945562"/>
            <a:ext cx="554960" cy="307777"/>
          </a:xfrm>
          <a:prstGeom prst="rect">
            <a:avLst/>
          </a:prstGeom>
          <a:noFill/>
        </p:spPr>
        <p:txBody>
          <a:bodyPr wrap="none" rtlCol="0">
            <a:spAutoFit/>
          </a:bodyPr>
          <a:lstStyle/>
          <a:p>
            <a:r>
              <a:rPr lang="en-US" sz="1400" i="1" dirty="0">
                <a:solidFill>
                  <a:srgbClr val="0070C0"/>
                </a:solidFill>
              </a:rPr>
              <a:t>RSE</a:t>
            </a:r>
          </a:p>
        </p:txBody>
      </p:sp>
      <p:sp>
        <p:nvSpPr>
          <p:cNvPr id="78" name="TextBox 77">
            <a:extLst>
              <a:ext uri="{FF2B5EF4-FFF2-40B4-BE49-F238E27FC236}">
                <a16:creationId xmlns:a16="http://schemas.microsoft.com/office/drawing/2014/main" id="{91B269FF-053D-9A45-A2CE-8EC450E42395}"/>
              </a:ext>
            </a:extLst>
          </p:cNvPr>
          <p:cNvSpPr txBox="1"/>
          <p:nvPr/>
        </p:nvSpPr>
        <p:spPr>
          <a:xfrm>
            <a:off x="2386458" y="5670575"/>
            <a:ext cx="554960" cy="307777"/>
          </a:xfrm>
          <a:prstGeom prst="rect">
            <a:avLst/>
          </a:prstGeom>
          <a:noFill/>
        </p:spPr>
        <p:txBody>
          <a:bodyPr wrap="none" rtlCol="0">
            <a:spAutoFit/>
          </a:bodyPr>
          <a:lstStyle/>
          <a:p>
            <a:r>
              <a:rPr lang="en-US" sz="1400" i="1" dirty="0">
                <a:solidFill>
                  <a:srgbClr val="0070C0"/>
                </a:solidFill>
              </a:rPr>
              <a:t>RSE</a:t>
            </a:r>
          </a:p>
        </p:txBody>
      </p:sp>
      <p:sp>
        <p:nvSpPr>
          <p:cNvPr id="79" name="TextBox 78">
            <a:extLst>
              <a:ext uri="{FF2B5EF4-FFF2-40B4-BE49-F238E27FC236}">
                <a16:creationId xmlns:a16="http://schemas.microsoft.com/office/drawing/2014/main" id="{7146EF42-B085-774F-B55B-1774A1E0A307}"/>
              </a:ext>
            </a:extLst>
          </p:cNvPr>
          <p:cNvSpPr txBox="1"/>
          <p:nvPr/>
        </p:nvSpPr>
        <p:spPr>
          <a:xfrm>
            <a:off x="971001" y="5692805"/>
            <a:ext cx="554960" cy="307777"/>
          </a:xfrm>
          <a:prstGeom prst="rect">
            <a:avLst/>
          </a:prstGeom>
          <a:noFill/>
        </p:spPr>
        <p:txBody>
          <a:bodyPr wrap="none" rtlCol="0">
            <a:spAutoFit/>
          </a:bodyPr>
          <a:lstStyle/>
          <a:p>
            <a:r>
              <a:rPr lang="en-US" sz="1400" i="1" dirty="0">
                <a:solidFill>
                  <a:srgbClr val="0070C0"/>
                </a:solidFill>
              </a:rPr>
              <a:t>RSE</a:t>
            </a:r>
          </a:p>
        </p:txBody>
      </p:sp>
      <p:sp>
        <p:nvSpPr>
          <p:cNvPr id="80" name="TextBox 79">
            <a:extLst>
              <a:ext uri="{FF2B5EF4-FFF2-40B4-BE49-F238E27FC236}">
                <a16:creationId xmlns:a16="http://schemas.microsoft.com/office/drawing/2014/main" id="{FA953999-773F-A84E-BF4C-19D347695267}"/>
              </a:ext>
            </a:extLst>
          </p:cNvPr>
          <p:cNvSpPr txBox="1"/>
          <p:nvPr/>
        </p:nvSpPr>
        <p:spPr>
          <a:xfrm>
            <a:off x="2020583" y="3076981"/>
            <a:ext cx="380232" cy="307777"/>
          </a:xfrm>
          <a:prstGeom prst="rect">
            <a:avLst/>
          </a:prstGeom>
          <a:noFill/>
          <a:ln>
            <a:noFill/>
          </a:ln>
        </p:spPr>
        <p:txBody>
          <a:bodyPr wrap="none">
            <a:spAutoFit/>
          </a:bodyPr>
          <a:lstStyle/>
          <a:p>
            <a:pPr>
              <a:defRPr/>
            </a:pPr>
            <a:r>
              <a:rPr lang="en-US" sz="1400" i="1" dirty="0">
                <a:solidFill>
                  <a:srgbClr val="0070C0"/>
                </a:solidFill>
                <a:latin typeface="+mn-lt"/>
              </a:rPr>
              <a:t>RB</a:t>
            </a:r>
          </a:p>
        </p:txBody>
      </p:sp>
      <p:sp>
        <p:nvSpPr>
          <p:cNvPr id="81" name="TextBox 80">
            <a:extLst>
              <a:ext uri="{FF2B5EF4-FFF2-40B4-BE49-F238E27FC236}">
                <a16:creationId xmlns:a16="http://schemas.microsoft.com/office/drawing/2014/main" id="{57723709-5492-C741-8F15-2B77220A6F42}"/>
              </a:ext>
            </a:extLst>
          </p:cNvPr>
          <p:cNvSpPr txBox="1"/>
          <p:nvPr/>
        </p:nvSpPr>
        <p:spPr>
          <a:xfrm>
            <a:off x="1149931" y="4804319"/>
            <a:ext cx="375424" cy="307777"/>
          </a:xfrm>
          <a:prstGeom prst="rect">
            <a:avLst/>
          </a:prstGeom>
          <a:noFill/>
          <a:ln>
            <a:noFill/>
          </a:ln>
        </p:spPr>
        <p:txBody>
          <a:bodyPr wrap="none">
            <a:spAutoFit/>
          </a:bodyPr>
          <a:lstStyle/>
          <a:p>
            <a:pPr>
              <a:defRPr/>
            </a:pPr>
            <a:r>
              <a:rPr lang="en-US" sz="1400" i="1" dirty="0">
                <a:solidFill>
                  <a:srgbClr val="0070C0"/>
                </a:solidFill>
                <a:latin typeface="+mn-lt"/>
              </a:rPr>
              <a:t>RC</a:t>
            </a:r>
          </a:p>
        </p:txBody>
      </p:sp>
      <p:sp>
        <p:nvSpPr>
          <p:cNvPr id="82" name="TextBox 81">
            <a:extLst>
              <a:ext uri="{FF2B5EF4-FFF2-40B4-BE49-F238E27FC236}">
                <a16:creationId xmlns:a16="http://schemas.microsoft.com/office/drawing/2014/main" id="{94976C19-D9B9-FD41-A999-8EDD4E192C19}"/>
              </a:ext>
            </a:extLst>
          </p:cNvPr>
          <p:cNvSpPr txBox="1"/>
          <p:nvPr/>
        </p:nvSpPr>
        <p:spPr>
          <a:xfrm>
            <a:off x="2039955" y="2229256"/>
            <a:ext cx="554960" cy="307777"/>
          </a:xfrm>
          <a:prstGeom prst="rect">
            <a:avLst/>
          </a:prstGeom>
          <a:noFill/>
        </p:spPr>
        <p:txBody>
          <a:bodyPr wrap="none" rtlCol="0">
            <a:spAutoFit/>
          </a:bodyPr>
          <a:lstStyle/>
          <a:p>
            <a:r>
              <a:rPr lang="en-US" sz="1400" i="1" dirty="0">
                <a:solidFill>
                  <a:srgbClr val="0070C0"/>
                </a:solidFill>
              </a:rPr>
              <a:t>RSB</a:t>
            </a:r>
          </a:p>
        </p:txBody>
      </p:sp>
      <p:sp>
        <p:nvSpPr>
          <p:cNvPr id="83" name="TextBox 82">
            <a:extLst>
              <a:ext uri="{FF2B5EF4-FFF2-40B4-BE49-F238E27FC236}">
                <a16:creationId xmlns:a16="http://schemas.microsoft.com/office/drawing/2014/main" id="{A8D06046-179D-754B-89F9-0503E5B30A40}"/>
              </a:ext>
            </a:extLst>
          </p:cNvPr>
          <p:cNvSpPr txBox="1"/>
          <p:nvPr/>
        </p:nvSpPr>
        <p:spPr>
          <a:xfrm>
            <a:off x="1177589" y="3956585"/>
            <a:ext cx="564578" cy="307777"/>
          </a:xfrm>
          <a:prstGeom prst="rect">
            <a:avLst/>
          </a:prstGeom>
          <a:noFill/>
        </p:spPr>
        <p:txBody>
          <a:bodyPr wrap="none" rtlCol="0">
            <a:spAutoFit/>
          </a:bodyPr>
          <a:lstStyle/>
          <a:p>
            <a:r>
              <a:rPr lang="en-US" sz="1400" i="1" dirty="0">
                <a:solidFill>
                  <a:srgbClr val="0070C0"/>
                </a:solidFill>
              </a:rPr>
              <a:t>RSC</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Example of covering rule-pairs</a:t>
            </a:r>
          </a:p>
        </p:txBody>
      </p:sp>
      <p:sp>
        <p:nvSpPr>
          <p:cNvPr id="4" name="Slide Number Placeholder 3"/>
          <p:cNvSpPr>
            <a:spLocks noGrp="1"/>
          </p:cNvSpPr>
          <p:nvPr>
            <p:ph type="sldNum" sz="quarter" idx="12"/>
          </p:nvPr>
        </p:nvSpPr>
        <p:spPr/>
        <p:txBody>
          <a:bodyPr/>
          <a:lstStyle/>
          <a:p>
            <a:pPr>
              <a:defRPr/>
            </a:pPr>
            <a:fld id="{706D15DD-4303-47E8-8128-94201B1CC5A8}" type="slidenum">
              <a:rPr lang="en-US" smtClean="0"/>
              <a:pPr>
                <a:defRPr/>
              </a:pPr>
              <a:t>29</a:t>
            </a:fld>
            <a:endParaRPr lang="en-US"/>
          </a:p>
        </p:txBody>
      </p:sp>
      <p:sp>
        <p:nvSpPr>
          <p:cNvPr id="40" name="Rectangle 39"/>
          <p:cNvSpPr/>
          <p:nvPr/>
        </p:nvSpPr>
        <p:spPr>
          <a:xfrm>
            <a:off x="1723504" y="3625699"/>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41" name="Rectangle 40"/>
          <p:cNvSpPr/>
          <p:nvPr/>
        </p:nvSpPr>
        <p:spPr>
          <a:xfrm>
            <a:off x="2614454" y="3637687"/>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42" name="Rectangle 41"/>
          <p:cNvSpPr/>
          <p:nvPr/>
        </p:nvSpPr>
        <p:spPr>
          <a:xfrm>
            <a:off x="1477664" y="5371155"/>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43" name="Rectangle 42"/>
          <p:cNvSpPr/>
          <p:nvPr/>
        </p:nvSpPr>
        <p:spPr>
          <a:xfrm>
            <a:off x="2403176" y="5410683"/>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44" name="TextBox 43"/>
          <p:cNvSpPr txBox="1"/>
          <p:nvPr/>
        </p:nvSpPr>
        <p:spPr>
          <a:xfrm>
            <a:off x="2403177" y="1922235"/>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45" name="TextBox 44"/>
          <p:cNvSpPr txBox="1"/>
          <p:nvPr/>
        </p:nvSpPr>
        <p:spPr>
          <a:xfrm>
            <a:off x="2120376" y="2793166"/>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46" name="Straight Arrow Connector 45"/>
          <p:cNvCxnSpPr/>
          <p:nvPr/>
        </p:nvCxnSpPr>
        <p:spPr>
          <a:xfrm>
            <a:off x="2565241" y="2383900"/>
            <a:ext cx="1" cy="40926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1723504" y="3640891"/>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48" name="Straight Arrow Connector 47"/>
          <p:cNvCxnSpPr/>
          <p:nvPr/>
        </p:nvCxnSpPr>
        <p:spPr>
          <a:xfrm flipH="1">
            <a:off x="2565241" y="3254831"/>
            <a:ext cx="1" cy="38606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890631" y="6277768"/>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bg1">
                    <a:lumMod val="50000"/>
                  </a:schemeClr>
                </a:solidFill>
                <a:latin typeface="+mn-lt"/>
                <a:sym typeface="Symbol"/>
              </a:rPr>
              <a:t></a:t>
            </a:r>
            <a:endParaRPr lang="en-US" sz="2400" dirty="0">
              <a:solidFill>
                <a:schemeClr val="bg1">
                  <a:lumMod val="50000"/>
                </a:schemeClr>
              </a:solidFill>
              <a:latin typeface="+mn-lt"/>
            </a:endParaRPr>
          </a:p>
        </p:txBody>
      </p:sp>
      <p:cxnSp>
        <p:nvCxnSpPr>
          <p:cNvPr id="50" name="Straight Arrow Connector 49"/>
          <p:cNvCxnSpPr/>
          <p:nvPr/>
        </p:nvCxnSpPr>
        <p:spPr>
          <a:xfrm rot="16200000" flipH="1">
            <a:off x="1827925" y="6054724"/>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887453" y="4481997"/>
            <a:ext cx="817853" cy="461665"/>
          </a:xfrm>
          <a:prstGeom prst="rect">
            <a:avLst/>
          </a:prstGeom>
          <a:noFill/>
          <a:ln>
            <a:solidFill>
              <a:schemeClr val="tx1"/>
            </a:solidFill>
          </a:ln>
        </p:spPr>
        <p:txBody>
          <a:bodyPr wrap="none">
            <a:spAutoFit/>
          </a:bodyPr>
          <a:lstStyle/>
          <a:p>
            <a:pPr>
              <a:defRPr/>
            </a:pPr>
            <a:r>
              <a:rPr lang="en-US" sz="2400" i="1" dirty="0">
                <a:latin typeface="+mn-lt"/>
              </a:rPr>
              <a:t>Curly</a:t>
            </a:r>
          </a:p>
        </p:txBody>
      </p:sp>
      <p:sp>
        <p:nvSpPr>
          <p:cNvPr id="52" name="TextBox 51"/>
          <p:cNvSpPr txBox="1"/>
          <p:nvPr/>
        </p:nvSpPr>
        <p:spPr>
          <a:xfrm>
            <a:off x="1463158" y="5387477"/>
            <a:ext cx="1689886"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53" name="Straight Arrow Connector 52"/>
          <p:cNvCxnSpPr/>
          <p:nvPr/>
        </p:nvCxnSpPr>
        <p:spPr>
          <a:xfrm>
            <a:off x="2296380" y="4943662"/>
            <a:ext cx="11721" cy="44381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2296380" y="4117748"/>
            <a:ext cx="0"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2799068" y="6250403"/>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bg1">
                    <a:lumMod val="50000"/>
                  </a:schemeClr>
                </a:solidFill>
                <a:latin typeface="+mn-lt"/>
                <a:sym typeface="Symbol"/>
              </a:rPr>
              <a:t></a:t>
            </a:r>
            <a:endParaRPr lang="en-US" sz="2400" dirty="0">
              <a:solidFill>
                <a:schemeClr val="bg1">
                  <a:lumMod val="50000"/>
                </a:schemeClr>
              </a:solidFill>
              <a:latin typeface="+mn-lt"/>
            </a:endParaRPr>
          </a:p>
        </p:txBody>
      </p:sp>
      <p:cxnSp>
        <p:nvCxnSpPr>
          <p:cNvPr id="56" name="Straight Arrow Connector 55"/>
          <p:cNvCxnSpPr/>
          <p:nvPr/>
        </p:nvCxnSpPr>
        <p:spPr>
          <a:xfrm rot="16200000" flipH="1">
            <a:off x="2736361" y="6027360"/>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3087890" y="4496889"/>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bg1">
                    <a:lumMod val="50000"/>
                  </a:schemeClr>
                </a:solidFill>
                <a:latin typeface="+mn-lt"/>
                <a:sym typeface="Symbol"/>
              </a:rPr>
              <a:t></a:t>
            </a:r>
            <a:endParaRPr lang="en-US" sz="2400" dirty="0">
              <a:solidFill>
                <a:schemeClr val="bg1">
                  <a:lumMod val="50000"/>
                </a:schemeClr>
              </a:solidFill>
              <a:latin typeface="+mn-lt"/>
            </a:endParaRPr>
          </a:p>
        </p:txBody>
      </p:sp>
      <p:cxnSp>
        <p:nvCxnSpPr>
          <p:cNvPr id="58" name="Straight Arrow Connector 57"/>
          <p:cNvCxnSpPr/>
          <p:nvPr/>
        </p:nvCxnSpPr>
        <p:spPr>
          <a:xfrm rot="16200000" flipH="1">
            <a:off x="3022685" y="4291140"/>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3225389" y="4134959"/>
            <a:ext cx="554960" cy="307777"/>
          </a:xfrm>
          <a:prstGeom prst="rect">
            <a:avLst/>
          </a:prstGeom>
          <a:noFill/>
        </p:spPr>
        <p:txBody>
          <a:bodyPr wrap="none" rtlCol="0">
            <a:spAutoFit/>
          </a:bodyPr>
          <a:lstStyle/>
          <a:p>
            <a:r>
              <a:rPr lang="en-US" sz="1400" i="1" dirty="0"/>
              <a:t>RSE</a:t>
            </a:r>
          </a:p>
        </p:txBody>
      </p:sp>
      <p:sp>
        <p:nvSpPr>
          <p:cNvPr id="60" name="TextBox 59"/>
          <p:cNvSpPr txBox="1"/>
          <p:nvPr/>
        </p:nvSpPr>
        <p:spPr>
          <a:xfrm>
            <a:off x="2920115" y="5859972"/>
            <a:ext cx="554960" cy="307777"/>
          </a:xfrm>
          <a:prstGeom prst="rect">
            <a:avLst/>
          </a:prstGeom>
          <a:noFill/>
        </p:spPr>
        <p:txBody>
          <a:bodyPr wrap="none" rtlCol="0">
            <a:spAutoFit/>
          </a:bodyPr>
          <a:lstStyle/>
          <a:p>
            <a:r>
              <a:rPr lang="en-US" sz="1400" i="1" dirty="0"/>
              <a:t>RSE</a:t>
            </a:r>
          </a:p>
        </p:txBody>
      </p:sp>
      <p:sp>
        <p:nvSpPr>
          <p:cNvPr id="61" name="TextBox 60"/>
          <p:cNvSpPr txBox="1"/>
          <p:nvPr/>
        </p:nvSpPr>
        <p:spPr>
          <a:xfrm>
            <a:off x="1504658" y="5882202"/>
            <a:ext cx="554960" cy="307777"/>
          </a:xfrm>
          <a:prstGeom prst="rect">
            <a:avLst/>
          </a:prstGeom>
          <a:noFill/>
        </p:spPr>
        <p:txBody>
          <a:bodyPr wrap="none" rtlCol="0">
            <a:spAutoFit/>
          </a:bodyPr>
          <a:lstStyle/>
          <a:p>
            <a:r>
              <a:rPr lang="en-US" sz="1400" i="1" dirty="0"/>
              <a:t>RSE</a:t>
            </a:r>
          </a:p>
        </p:txBody>
      </p:sp>
      <p:sp>
        <p:nvSpPr>
          <p:cNvPr id="62" name="TextBox 61"/>
          <p:cNvSpPr txBox="1"/>
          <p:nvPr/>
        </p:nvSpPr>
        <p:spPr>
          <a:xfrm>
            <a:off x="2554240" y="3266378"/>
            <a:ext cx="380232" cy="307777"/>
          </a:xfrm>
          <a:prstGeom prst="rect">
            <a:avLst/>
          </a:prstGeom>
          <a:noFill/>
          <a:ln>
            <a:noFill/>
          </a:ln>
        </p:spPr>
        <p:txBody>
          <a:bodyPr wrap="none">
            <a:spAutoFit/>
          </a:bodyPr>
          <a:lstStyle/>
          <a:p>
            <a:pPr>
              <a:defRPr/>
            </a:pPr>
            <a:r>
              <a:rPr lang="en-US" sz="1400" i="1" dirty="0">
                <a:latin typeface="+mn-lt"/>
              </a:rPr>
              <a:t>RB</a:t>
            </a:r>
          </a:p>
        </p:txBody>
      </p:sp>
      <p:sp>
        <p:nvSpPr>
          <p:cNvPr id="63" name="TextBox 62"/>
          <p:cNvSpPr txBox="1"/>
          <p:nvPr/>
        </p:nvSpPr>
        <p:spPr>
          <a:xfrm>
            <a:off x="1683588" y="4993716"/>
            <a:ext cx="375424" cy="307777"/>
          </a:xfrm>
          <a:prstGeom prst="rect">
            <a:avLst/>
          </a:prstGeom>
          <a:noFill/>
          <a:ln>
            <a:noFill/>
          </a:ln>
        </p:spPr>
        <p:txBody>
          <a:bodyPr wrap="none">
            <a:spAutoFit/>
          </a:bodyPr>
          <a:lstStyle/>
          <a:p>
            <a:pPr>
              <a:defRPr/>
            </a:pPr>
            <a:r>
              <a:rPr lang="en-US" sz="1400" i="1" dirty="0">
                <a:latin typeface="+mn-lt"/>
              </a:rPr>
              <a:t>RC</a:t>
            </a:r>
          </a:p>
        </p:txBody>
      </p:sp>
      <p:sp>
        <p:nvSpPr>
          <p:cNvPr id="64" name="TextBox 63"/>
          <p:cNvSpPr txBox="1"/>
          <p:nvPr/>
        </p:nvSpPr>
        <p:spPr>
          <a:xfrm>
            <a:off x="2573612" y="2418653"/>
            <a:ext cx="554960" cy="307777"/>
          </a:xfrm>
          <a:prstGeom prst="rect">
            <a:avLst/>
          </a:prstGeom>
          <a:noFill/>
        </p:spPr>
        <p:txBody>
          <a:bodyPr wrap="none" rtlCol="0">
            <a:spAutoFit/>
          </a:bodyPr>
          <a:lstStyle/>
          <a:p>
            <a:r>
              <a:rPr lang="en-US" sz="1400" i="1" dirty="0"/>
              <a:t>RSB</a:t>
            </a:r>
          </a:p>
        </p:txBody>
      </p:sp>
      <p:sp>
        <p:nvSpPr>
          <p:cNvPr id="65" name="TextBox 64"/>
          <p:cNvSpPr txBox="1"/>
          <p:nvPr/>
        </p:nvSpPr>
        <p:spPr>
          <a:xfrm>
            <a:off x="1711246" y="4145982"/>
            <a:ext cx="564578" cy="307777"/>
          </a:xfrm>
          <a:prstGeom prst="rect">
            <a:avLst/>
          </a:prstGeom>
          <a:noFill/>
        </p:spPr>
        <p:txBody>
          <a:bodyPr wrap="none" rtlCol="0">
            <a:spAutoFit/>
          </a:bodyPr>
          <a:lstStyle/>
          <a:p>
            <a:r>
              <a:rPr lang="en-US" sz="1400" i="1" dirty="0"/>
              <a:t>RSC</a:t>
            </a:r>
          </a:p>
        </p:txBody>
      </p:sp>
      <p:sp>
        <p:nvSpPr>
          <p:cNvPr id="3" name="TextBox 2"/>
          <p:cNvSpPr txBox="1"/>
          <p:nvPr/>
        </p:nvSpPr>
        <p:spPr>
          <a:xfrm>
            <a:off x="4942855" y="2079975"/>
            <a:ext cx="3240360" cy="369332"/>
          </a:xfrm>
          <a:prstGeom prst="rect">
            <a:avLst/>
          </a:prstGeom>
          <a:noFill/>
          <a:ln>
            <a:solidFill>
              <a:schemeClr val="accent5">
                <a:lumMod val="60000"/>
                <a:lumOff val="40000"/>
              </a:schemeClr>
            </a:solidFill>
          </a:ln>
        </p:spPr>
        <p:txBody>
          <a:bodyPr wrap="square" rtlCol="0">
            <a:spAutoFit/>
          </a:bodyPr>
          <a:lstStyle/>
          <a:p>
            <a:r>
              <a:rPr lang="en-US" dirty="0"/>
              <a:t>covers the 1xpair </a:t>
            </a:r>
            <a:r>
              <a:rPr lang="en-US" b="1" dirty="0"/>
              <a:t>&lt;RSB;RB&gt;</a:t>
            </a:r>
          </a:p>
        </p:txBody>
      </p:sp>
      <p:sp>
        <p:nvSpPr>
          <p:cNvPr id="33" name="TextBox 32"/>
          <p:cNvSpPr txBox="1"/>
          <p:nvPr/>
        </p:nvSpPr>
        <p:spPr>
          <a:xfrm>
            <a:off x="4942854" y="3574155"/>
            <a:ext cx="3240359" cy="646331"/>
          </a:xfrm>
          <a:prstGeom prst="rect">
            <a:avLst/>
          </a:prstGeom>
          <a:noFill/>
          <a:ln>
            <a:solidFill>
              <a:schemeClr val="accent1"/>
            </a:solidFill>
          </a:ln>
        </p:spPr>
        <p:txBody>
          <a:bodyPr wrap="square" rtlCol="0">
            <a:spAutoFit/>
          </a:bodyPr>
          <a:lstStyle/>
          <a:p>
            <a:r>
              <a:rPr lang="en-US" dirty="0"/>
              <a:t>covers 2x pairs: </a:t>
            </a:r>
            <a:r>
              <a:rPr lang="en-US" b="1" dirty="0"/>
              <a:t>&lt;RB;RSC&gt; </a:t>
            </a:r>
            <a:r>
              <a:rPr lang="en-US" dirty="0"/>
              <a:t>and </a:t>
            </a:r>
            <a:r>
              <a:rPr lang="en-US" b="1" dirty="0"/>
              <a:t>&lt;RB;RSE&gt;</a:t>
            </a:r>
          </a:p>
        </p:txBody>
      </p:sp>
      <p:sp>
        <p:nvSpPr>
          <p:cNvPr id="34" name="TextBox 33"/>
          <p:cNvSpPr txBox="1"/>
          <p:nvPr/>
        </p:nvSpPr>
        <p:spPr>
          <a:xfrm>
            <a:off x="4942854" y="4966437"/>
            <a:ext cx="3240359" cy="369332"/>
          </a:xfrm>
          <a:prstGeom prst="rect">
            <a:avLst/>
          </a:prstGeom>
          <a:noFill/>
          <a:ln>
            <a:solidFill>
              <a:schemeClr val="accent6">
                <a:lumMod val="60000"/>
                <a:lumOff val="40000"/>
              </a:schemeClr>
            </a:solidFill>
          </a:ln>
        </p:spPr>
        <p:txBody>
          <a:bodyPr wrap="square" rtlCol="0">
            <a:spAutoFit/>
          </a:bodyPr>
          <a:lstStyle/>
          <a:p>
            <a:r>
              <a:rPr lang="en-US" dirty="0"/>
              <a:t>covers 1x pair: </a:t>
            </a:r>
            <a:r>
              <a:rPr lang="en-US" b="1" dirty="0"/>
              <a:t>&lt;RSC;RC&gt;</a:t>
            </a:r>
          </a:p>
        </p:txBody>
      </p:sp>
      <p:sp>
        <p:nvSpPr>
          <p:cNvPr id="35" name="TextBox 34"/>
          <p:cNvSpPr txBox="1"/>
          <p:nvPr/>
        </p:nvSpPr>
        <p:spPr>
          <a:xfrm>
            <a:off x="4933020" y="6081720"/>
            <a:ext cx="3240359" cy="369332"/>
          </a:xfrm>
          <a:prstGeom prst="rect">
            <a:avLst/>
          </a:prstGeom>
          <a:noFill/>
          <a:ln>
            <a:solidFill>
              <a:schemeClr val="accent1"/>
            </a:solidFill>
          </a:ln>
        </p:spPr>
        <p:txBody>
          <a:bodyPr wrap="square" rtlCol="0">
            <a:spAutoFit/>
          </a:bodyPr>
          <a:lstStyle/>
          <a:p>
            <a:r>
              <a:rPr lang="en-US" dirty="0"/>
              <a:t>covers 1xpair: </a:t>
            </a:r>
            <a:r>
              <a:rPr lang="en-US" b="1" dirty="0"/>
              <a:t>&lt;RC;RSE&gt;</a:t>
            </a:r>
          </a:p>
        </p:txBody>
      </p:sp>
      <p:sp>
        <p:nvSpPr>
          <p:cNvPr id="6" name="Rectangle 5"/>
          <p:cNvSpPr/>
          <p:nvPr/>
        </p:nvSpPr>
        <p:spPr>
          <a:xfrm>
            <a:off x="1463159" y="3340814"/>
            <a:ext cx="2296352" cy="110192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2134688" y="2220451"/>
            <a:ext cx="1090701" cy="1346317"/>
          </a:xfrm>
          <a:prstGeom prst="rect">
            <a:avLst/>
          </a:prstGeom>
          <a:noFill/>
          <a:ln>
            <a:solidFill>
              <a:schemeClr val="accent5">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stCxn id="39" idx="3"/>
            <a:endCxn id="3" idx="1"/>
          </p:cNvCxnSpPr>
          <p:nvPr/>
        </p:nvCxnSpPr>
        <p:spPr>
          <a:xfrm flipV="1">
            <a:off x="3225389" y="2264641"/>
            <a:ext cx="1717466" cy="628969"/>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cxnSpLocks/>
            <a:stCxn id="6" idx="3"/>
            <a:endCxn id="33" idx="1"/>
          </p:cNvCxnSpPr>
          <p:nvPr/>
        </p:nvCxnSpPr>
        <p:spPr>
          <a:xfrm>
            <a:off x="3759511" y="3891775"/>
            <a:ext cx="1183343" cy="5546"/>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1683588" y="4173949"/>
            <a:ext cx="1115480" cy="1125739"/>
          </a:xfrm>
          <a:prstGeom prst="rect">
            <a:avLst/>
          </a:prstGeom>
          <a:noFill/>
          <a:ln>
            <a:solidFill>
              <a:schemeClr val="accent5">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8" name="Straight Connector 67"/>
          <p:cNvCxnSpPr>
            <a:endCxn id="34" idx="1"/>
          </p:cNvCxnSpPr>
          <p:nvPr/>
        </p:nvCxnSpPr>
        <p:spPr>
          <a:xfrm flipV="1">
            <a:off x="2813380" y="5151103"/>
            <a:ext cx="2129474" cy="14466"/>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1255000" y="5036144"/>
            <a:ext cx="2199236" cy="1153835"/>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Connector 69"/>
          <p:cNvCxnSpPr>
            <a:stCxn id="69" idx="3"/>
            <a:endCxn id="35" idx="1"/>
          </p:cNvCxnSpPr>
          <p:nvPr/>
        </p:nvCxnSpPr>
        <p:spPr>
          <a:xfrm>
            <a:off x="3454236" y="5613062"/>
            <a:ext cx="1478784" cy="653324"/>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55361" y="1514374"/>
            <a:ext cx="4471096" cy="338554"/>
          </a:xfrm>
          <a:prstGeom prst="rect">
            <a:avLst/>
          </a:prstGeom>
          <a:noFill/>
        </p:spPr>
        <p:txBody>
          <a:bodyPr wrap="none" rtlCol="0">
            <a:spAutoFit/>
          </a:bodyPr>
          <a:lstStyle/>
          <a:p>
            <a:r>
              <a:rPr lang="en-US" sz="1600" dirty="0"/>
              <a:t>The rule pairs covered by this </a:t>
            </a:r>
            <a:r>
              <a:rPr lang="en-US" sz="1600"/>
              <a:t>single derivation:</a:t>
            </a:r>
          </a:p>
        </p:txBody>
      </p:sp>
    </p:spTree>
    <p:extLst>
      <p:ext uri="{BB962C8B-B14F-4D97-AF65-F5344CB8AC3E}">
        <p14:creationId xmlns:p14="http://schemas.microsoft.com/office/powerpoint/2010/main" val="1398474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FF3D7-3CF6-4C42-943E-D01DFF550C4B}"/>
              </a:ext>
            </a:extLst>
          </p:cNvPr>
          <p:cNvSpPr>
            <a:spLocks noGrp="1"/>
          </p:cNvSpPr>
          <p:nvPr>
            <p:ph type="title"/>
          </p:nvPr>
        </p:nvSpPr>
        <p:spPr/>
        <p:txBody>
          <a:bodyPr/>
          <a:lstStyle/>
          <a:p>
            <a:r>
              <a:rPr lang="en-US" dirty="0"/>
              <a:t>Complex Inputs</a:t>
            </a:r>
          </a:p>
        </p:txBody>
      </p:sp>
      <p:sp>
        <p:nvSpPr>
          <p:cNvPr id="3" name="Content Placeholder 2">
            <a:extLst>
              <a:ext uri="{FF2B5EF4-FFF2-40B4-BE49-F238E27FC236}">
                <a16:creationId xmlns:a16="http://schemas.microsoft.com/office/drawing/2014/main" id="{66E917C9-9CEC-D64A-B6F6-6C0AE0535D66}"/>
              </a:ext>
            </a:extLst>
          </p:cNvPr>
          <p:cNvSpPr>
            <a:spLocks noGrp="1"/>
          </p:cNvSpPr>
          <p:nvPr>
            <p:ph idx="1"/>
          </p:nvPr>
        </p:nvSpPr>
        <p:spPr>
          <a:xfrm>
            <a:off x="457200" y="1600200"/>
            <a:ext cx="8363272" cy="4525963"/>
          </a:xfrm>
        </p:spPr>
        <p:txBody>
          <a:bodyPr/>
          <a:lstStyle/>
          <a:p>
            <a:r>
              <a:rPr lang="en-US" dirty="0"/>
              <a:t>Complex inputs are inputs (of a program) that are required to satisfy a non-trivial constraint.</a:t>
            </a:r>
          </a:p>
          <a:p>
            <a:r>
              <a:rPr lang="en-US" dirty="0"/>
              <a:t>Examples:</a:t>
            </a:r>
          </a:p>
          <a:p>
            <a:pPr marL="971550" lvl="1" indent="-514350">
              <a:buFont typeface="+mj-lt"/>
              <a:buAutoNum type="arabicPeriod"/>
            </a:pPr>
            <a:r>
              <a:rPr lang="en-US" dirty="0"/>
              <a:t>Prog(List s) where s has to be a sorted list.</a:t>
            </a:r>
          </a:p>
          <a:p>
            <a:pPr marL="971550" lvl="1" indent="-514350">
              <a:buFont typeface="+mj-lt"/>
              <a:buAutoNum type="arabicPeriod"/>
            </a:pPr>
            <a:r>
              <a:rPr lang="en-US" dirty="0"/>
              <a:t>Prog(String s) where s has to be a string containing a valid email address.</a:t>
            </a:r>
          </a:p>
          <a:p>
            <a:r>
              <a:rPr lang="en-US" dirty="0"/>
              <a:t>In this lecture we will focus on complex inputs whose constraints can be expressed by a  ”grammar”.</a:t>
            </a:r>
          </a:p>
        </p:txBody>
      </p:sp>
      <p:sp>
        <p:nvSpPr>
          <p:cNvPr id="4" name="Slide Number Placeholder 3">
            <a:extLst>
              <a:ext uri="{FF2B5EF4-FFF2-40B4-BE49-F238E27FC236}">
                <a16:creationId xmlns:a16="http://schemas.microsoft.com/office/drawing/2014/main" id="{C8AE0DB8-2F4F-C343-AE20-72284EEE974E}"/>
              </a:ext>
            </a:extLst>
          </p:cNvPr>
          <p:cNvSpPr>
            <a:spLocks noGrp="1"/>
          </p:cNvSpPr>
          <p:nvPr>
            <p:ph type="sldNum" sz="quarter" idx="12"/>
          </p:nvPr>
        </p:nvSpPr>
        <p:spPr/>
        <p:txBody>
          <a:bodyPr/>
          <a:lstStyle/>
          <a:p>
            <a:pPr>
              <a:defRPr/>
            </a:pPr>
            <a:fld id="{A3C2DAE6-0577-446F-B195-407D339173F4}" type="slidenum">
              <a:rPr lang="en-US" smtClean="0"/>
              <a:pPr>
                <a:defRPr/>
              </a:pPr>
              <a:t>3</a:t>
            </a:fld>
            <a:endParaRPr lang="en-US"/>
          </a:p>
        </p:txBody>
      </p:sp>
    </p:spTree>
    <p:extLst>
      <p:ext uri="{BB962C8B-B14F-4D97-AF65-F5344CB8AC3E}">
        <p14:creationId xmlns:p14="http://schemas.microsoft.com/office/powerpoint/2010/main" val="2123065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A4C3A-BC4F-3D41-9E25-360B43BD17FF}"/>
              </a:ext>
            </a:extLst>
          </p:cNvPr>
          <p:cNvSpPr>
            <a:spLocks noGrp="1"/>
          </p:cNvSpPr>
          <p:nvPr>
            <p:ph type="title"/>
          </p:nvPr>
        </p:nvSpPr>
        <p:spPr/>
        <p:txBody>
          <a:bodyPr/>
          <a:lstStyle/>
          <a:p>
            <a:r>
              <a:rPr lang="en-US" dirty="0"/>
              <a:t>Feasible pairs</a:t>
            </a:r>
          </a:p>
        </p:txBody>
      </p:sp>
      <p:sp>
        <p:nvSpPr>
          <p:cNvPr id="3" name="Content Placeholder 2">
            <a:extLst>
              <a:ext uri="{FF2B5EF4-FFF2-40B4-BE49-F238E27FC236}">
                <a16:creationId xmlns:a16="http://schemas.microsoft.com/office/drawing/2014/main" id="{F0685B3B-D34A-1945-AC90-6AFD9BB42E10}"/>
              </a:ext>
            </a:extLst>
          </p:cNvPr>
          <p:cNvSpPr>
            <a:spLocks noGrp="1"/>
          </p:cNvSpPr>
          <p:nvPr>
            <p:ph idx="1"/>
          </p:nvPr>
        </p:nvSpPr>
        <p:spPr>
          <a:xfrm>
            <a:off x="533400" y="4196814"/>
            <a:ext cx="8229600" cy="1617043"/>
          </a:xfrm>
        </p:spPr>
        <p:txBody>
          <a:bodyPr/>
          <a:lstStyle/>
          <a:p>
            <a:r>
              <a:rPr lang="en-US" sz="2000" dirty="0"/>
              <a:t>Only feasible pairs count. </a:t>
            </a:r>
          </a:p>
          <a:p>
            <a:r>
              <a:rPr lang="en-US" sz="2000" dirty="0"/>
              <a:t>Let R</a:t>
            </a:r>
            <a:r>
              <a:rPr lang="en-US" sz="2000" baseline="-25000" dirty="0"/>
              <a:t>1</a:t>
            </a:r>
            <a:r>
              <a:rPr lang="en-US" sz="2000" dirty="0"/>
              <a:t> = U </a:t>
            </a:r>
            <a:r>
              <a:rPr lang="en-US" sz="2000" dirty="0">
                <a:sym typeface="Symbol"/>
              </a:rPr>
              <a:t>  Z</a:t>
            </a:r>
            <a:r>
              <a:rPr lang="en-US" sz="2000" baseline="-25000" dirty="0">
                <a:sym typeface="Symbol"/>
              </a:rPr>
              <a:t>1</a:t>
            </a:r>
            <a:r>
              <a:rPr lang="en-US" sz="2000" dirty="0">
                <a:sym typeface="Symbol"/>
              </a:rPr>
              <a:t> and </a:t>
            </a:r>
            <a:r>
              <a:rPr lang="en-US" sz="2000" dirty="0"/>
              <a:t>R</a:t>
            </a:r>
            <a:r>
              <a:rPr lang="en-US" sz="2000" baseline="-25000" dirty="0"/>
              <a:t>2</a:t>
            </a:r>
            <a:r>
              <a:rPr lang="en-US" sz="2000" dirty="0"/>
              <a:t> = V </a:t>
            </a:r>
            <a:r>
              <a:rPr lang="en-US" sz="2000" dirty="0">
                <a:sym typeface="Symbol"/>
              </a:rPr>
              <a:t>  Z</a:t>
            </a:r>
            <a:r>
              <a:rPr lang="en-US" sz="2000" baseline="-25000" dirty="0">
                <a:sym typeface="Symbol"/>
              </a:rPr>
              <a:t>2</a:t>
            </a:r>
            <a:r>
              <a:rPr lang="en-US" sz="2000" dirty="0">
                <a:sym typeface="Symbol"/>
              </a:rPr>
              <a:t>, where Z</a:t>
            </a:r>
            <a:r>
              <a:rPr lang="en-US" sz="2000" baseline="-25000" dirty="0">
                <a:sym typeface="Symbol"/>
              </a:rPr>
              <a:t>1</a:t>
            </a:r>
            <a:r>
              <a:rPr lang="en-US" sz="2000" dirty="0">
                <a:sym typeface="Symbol"/>
              </a:rPr>
              <a:t> and Z</a:t>
            </a:r>
            <a:r>
              <a:rPr lang="en-US" sz="2000" baseline="-25000" dirty="0">
                <a:sym typeface="Symbol"/>
              </a:rPr>
              <a:t>2</a:t>
            </a:r>
            <a:r>
              <a:rPr lang="en-US" sz="2000" dirty="0">
                <a:sym typeface="Symbol"/>
              </a:rPr>
              <a:t> are sequences of symbols that may contain a mix of terminals and non-terminals. Note that U and V must be a single terminal.</a:t>
            </a:r>
            <a:endParaRPr lang="en-US" sz="2000" dirty="0"/>
          </a:p>
          <a:p>
            <a:r>
              <a:rPr lang="en-US" sz="2000" dirty="0"/>
              <a:t>The pair &lt;R</a:t>
            </a:r>
            <a:r>
              <a:rPr lang="en-US" sz="2000" baseline="-25000" dirty="0"/>
              <a:t>1</a:t>
            </a:r>
            <a:r>
              <a:rPr lang="en-US" sz="2000" dirty="0"/>
              <a:t>;R</a:t>
            </a:r>
            <a:r>
              <a:rPr lang="en-US" sz="2000" baseline="-25000" dirty="0"/>
              <a:t>2</a:t>
            </a:r>
            <a:r>
              <a:rPr lang="en-US" sz="2000" dirty="0"/>
              <a:t>&gt; is feasible if there exists a derivation tree where R</a:t>
            </a:r>
            <a:r>
              <a:rPr lang="en-US" sz="2000" baseline="-25000" dirty="0"/>
              <a:t>2</a:t>
            </a:r>
            <a:r>
              <a:rPr lang="en-US" sz="2000" dirty="0"/>
              <a:t> is used right after R</a:t>
            </a:r>
            <a:r>
              <a:rPr lang="en-US" sz="2000" baseline="-25000" dirty="0"/>
              <a:t>1</a:t>
            </a:r>
            <a:r>
              <a:rPr lang="en-US" sz="2000" dirty="0"/>
              <a:t>. This is the case if and only R</a:t>
            </a:r>
            <a:r>
              <a:rPr lang="en-US" sz="2000" baseline="-25000" dirty="0"/>
              <a:t>1</a:t>
            </a:r>
            <a:r>
              <a:rPr lang="en-US" sz="2000" dirty="0"/>
              <a:t> is reachable from the start symbol, and if V appears in Z</a:t>
            </a:r>
            <a:r>
              <a:rPr lang="en-US" sz="2000" baseline="-25000" dirty="0"/>
              <a:t>1</a:t>
            </a:r>
            <a:r>
              <a:rPr lang="en-US" sz="2000" dirty="0"/>
              <a:t>.</a:t>
            </a:r>
          </a:p>
        </p:txBody>
      </p:sp>
      <p:sp>
        <p:nvSpPr>
          <p:cNvPr id="4" name="Slide Number Placeholder 3">
            <a:extLst>
              <a:ext uri="{FF2B5EF4-FFF2-40B4-BE49-F238E27FC236}">
                <a16:creationId xmlns:a16="http://schemas.microsoft.com/office/drawing/2014/main" id="{218899CA-07C7-C740-884A-05BAE660AAD6}"/>
              </a:ext>
            </a:extLst>
          </p:cNvPr>
          <p:cNvSpPr>
            <a:spLocks noGrp="1"/>
          </p:cNvSpPr>
          <p:nvPr>
            <p:ph type="sldNum" sz="quarter" idx="12"/>
          </p:nvPr>
        </p:nvSpPr>
        <p:spPr/>
        <p:txBody>
          <a:bodyPr/>
          <a:lstStyle/>
          <a:p>
            <a:pPr>
              <a:defRPr/>
            </a:pPr>
            <a:fld id="{A3C2DAE6-0577-446F-B195-407D339173F4}" type="slidenum">
              <a:rPr lang="en-US" smtClean="0"/>
              <a:pPr>
                <a:defRPr/>
              </a:pPr>
              <a:t>30</a:t>
            </a:fld>
            <a:endParaRPr lang="en-US"/>
          </a:p>
        </p:txBody>
      </p:sp>
      <p:graphicFrame>
        <p:nvGraphicFramePr>
          <p:cNvPr id="5" name="Table 4">
            <a:extLst>
              <a:ext uri="{FF2B5EF4-FFF2-40B4-BE49-F238E27FC236}">
                <a16:creationId xmlns:a16="http://schemas.microsoft.com/office/drawing/2014/main" id="{9053C8BB-D18B-0C43-94DB-0CD78B0AC89F}"/>
              </a:ext>
            </a:extLst>
          </p:cNvPr>
          <p:cNvGraphicFramePr>
            <a:graphicFrameLocks noGrp="1"/>
          </p:cNvGraphicFramePr>
          <p:nvPr>
            <p:extLst>
              <p:ext uri="{D42A27DB-BD31-4B8C-83A1-F6EECF244321}">
                <p14:modId xmlns:p14="http://schemas.microsoft.com/office/powerpoint/2010/main" val="2215053546"/>
              </p:ext>
            </p:extLst>
          </p:nvPr>
        </p:nvGraphicFramePr>
        <p:xfrm>
          <a:off x="1299828" y="1700528"/>
          <a:ext cx="6696744" cy="2225040"/>
        </p:xfrm>
        <a:graphic>
          <a:graphicData uri="http://schemas.openxmlformats.org/drawingml/2006/table">
            <a:tbl>
              <a:tblPr firstRow="1" bandRow="1">
                <a:tableStyleId>{5C22544A-7EE6-4342-B048-85BDC9FD1C3A}</a:tableStyleId>
              </a:tblPr>
              <a:tblGrid>
                <a:gridCol w="1081125">
                  <a:extLst>
                    <a:ext uri="{9D8B030D-6E8A-4147-A177-3AD203B41FA5}">
                      <a16:colId xmlns:a16="http://schemas.microsoft.com/office/drawing/2014/main" val="1893897979"/>
                    </a:ext>
                  </a:extLst>
                </a:gridCol>
                <a:gridCol w="2303251">
                  <a:extLst>
                    <a:ext uri="{9D8B030D-6E8A-4147-A177-3AD203B41FA5}">
                      <a16:colId xmlns:a16="http://schemas.microsoft.com/office/drawing/2014/main" val="3355934393"/>
                    </a:ext>
                  </a:extLst>
                </a:gridCol>
                <a:gridCol w="3312368">
                  <a:extLst>
                    <a:ext uri="{9D8B030D-6E8A-4147-A177-3AD203B41FA5}">
                      <a16:colId xmlns:a16="http://schemas.microsoft.com/office/drawing/2014/main" val="1808637334"/>
                    </a:ext>
                  </a:extLst>
                </a:gridCol>
              </a:tblGrid>
              <a:tr h="370840">
                <a:tc>
                  <a:txBody>
                    <a:bodyPr/>
                    <a:lstStyle/>
                    <a:p>
                      <a:pPr algn="ctr"/>
                      <a:r>
                        <a:rPr lang="en-US" sz="1800" dirty="0"/>
                        <a:t>Name</a:t>
                      </a:r>
                    </a:p>
                  </a:txBody>
                  <a:tcPr/>
                </a:tc>
                <a:tc>
                  <a:txBody>
                    <a:bodyPr/>
                    <a:lstStyle/>
                    <a:p>
                      <a:pPr algn="ctr"/>
                      <a:r>
                        <a:rPr lang="en-US" sz="1800" dirty="0"/>
                        <a:t>Prod. rule</a:t>
                      </a:r>
                    </a:p>
                  </a:txBody>
                  <a:tcPr/>
                </a:tc>
                <a:tc>
                  <a:txBody>
                    <a:bodyPr/>
                    <a:lstStyle/>
                    <a:p>
                      <a:pPr algn="ctr"/>
                      <a:r>
                        <a:rPr lang="en-US" sz="1800" dirty="0"/>
                        <a:t>Feasible rule-pairs</a:t>
                      </a:r>
                    </a:p>
                  </a:txBody>
                  <a:tcPr/>
                </a:tc>
                <a:extLst>
                  <a:ext uri="{0D108BD9-81ED-4DB2-BD59-A6C34878D82A}">
                    <a16:rowId xmlns:a16="http://schemas.microsoft.com/office/drawing/2014/main" val="2117568335"/>
                  </a:ext>
                </a:extLst>
              </a:tr>
              <a:tr h="370840">
                <a:tc>
                  <a:txBody>
                    <a:bodyPr/>
                    <a:lstStyle/>
                    <a:p>
                      <a:pPr algn="ctr"/>
                      <a:r>
                        <a:rPr lang="en-US" sz="1800" dirty="0">
                          <a:solidFill>
                            <a:schemeClr val="accent6">
                              <a:lumMod val="60000"/>
                              <a:lumOff val="40000"/>
                            </a:schemeClr>
                          </a:solidFill>
                        </a:rPr>
                        <a:t>RSB</a:t>
                      </a:r>
                    </a:p>
                  </a:txBody>
                  <a:tcPr/>
                </a:tc>
                <a:tc>
                  <a:txBody>
                    <a:bodyPr/>
                    <a:lstStyle/>
                    <a:p>
                      <a:pPr algn="ctr"/>
                      <a:r>
                        <a:rPr lang="en-US" sz="1800" i="1" dirty="0">
                          <a:latin typeface="+mn-lt"/>
                        </a:rPr>
                        <a:t>S   </a:t>
                      </a:r>
                      <a:r>
                        <a:rPr lang="en-US" sz="1800" dirty="0">
                          <a:latin typeface="+mn-lt"/>
                          <a:sym typeface="Symbol"/>
                        </a:rPr>
                        <a:t></a:t>
                      </a:r>
                      <a:r>
                        <a:rPr lang="en-US" sz="1800" i="1" dirty="0">
                          <a:latin typeface="+mn-lt"/>
                          <a:sym typeface="Symbol"/>
                        </a:rPr>
                        <a:t>   Brace </a:t>
                      </a:r>
                      <a:endParaRPr lang="en-US" sz="1800" dirty="0"/>
                    </a:p>
                  </a:txBody>
                  <a:tcPr/>
                </a:tc>
                <a:tc>
                  <a:txBody>
                    <a:bodyPr/>
                    <a:lstStyle/>
                    <a:p>
                      <a:pPr algn="ctr"/>
                      <a:r>
                        <a:rPr lang="en-US" sz="1800" dirty="0"/>
                        <a:t>&lt;RSB;RB&gt;</a:t>
                      </a:r>
                    </a:p>
                  </a:txBody>
                  <a:tcPr/>
                </a:tc>
                <a:extLst>
                  <a:ext uri="{0D108BD9-81ED-4DB2-BD59-A6C34878D82A}">
                    <a16:rowId xmlns:a16="http://schemas.microsoft.com/office/drawing/2014/main" val="152107263"/>
                  </a:ext>
                </a:extLst>
              </a:tr>
              <a:tr h="370840">
                <a:tc>
                  <a:txBody>
                    <a:bodyPr/>
                    <a:lstStyle/>
                    <a:p>
                      <a:pPr algn="ctr"/>
                      <a:r>
                        <a:rPr lang="en-US" sz="1800" dirty="0">
                          <a:solidFill>
                            <a:schemeClr val="accent6">
                              <a:lumMod val="60000"/>
                              <a:lumOff val="40000"/>
                            </a:schemeClr>
                          </a:solidFill>
                        </a:rPr>
                        <a:t>RSC</a:t>
                      </a:r>
                    </a:p>
                  </a:txBody>
                  <a:tcPr/>
                </a:tc>
                <a:tc>
                  <a:txBody>
                    <a:bodyPr/>
                    <a:lstStyle/>
                    <a:p>
                      <a:pPr algn="ctr"/>
                      <a:r>
                        <a:rPr lang="en-US" sz="1800" i="1" dirty="0">
                          <a:latin typeface="+mn-lt"/>
                        </a:rPr>
                        <a:t>S </a:t>
                      </a:r>
                      <a:r>
                        <a:rPr lang="en-US" sz="1800" i="1" dirty="0"/>
                        <a:t>  </a:t>
                      </a:r>
                      <a:r>
                        <a:rPr lang="en-US" sz="1800" dirty="0">
                          <a:sym typeface="Symbol"/>
                        </a:rPr>
                        <a:t></a:t>
                      </a:r>
                      <a:r>
                        <a:rPr lang="en-US" sz="1800" i="1" dirty="0">
                          <a:sym typeface="Symbol"/>
                        </a:rPr>
                        <a:t>  </a:t>
                      </a:r>
                      <a:r>
                        <a:rPr lang="en-US" sz="1800" i="1" dirty="0">
                          <a:latin typeface="+mn-lt"/>
                          <a:sym typeface="Symbol"/>
                        </a:rPr>
                        <a:t>Curly </a:t>
                      </a:r>
                      <a:endParaRPr lang="en-US" sz="1800" dirty="0"/>
                    </a:p>
                  </a:txBody>
                  <a:tcPr/>
                </a:tc>
                <a:tc>
                  <a:txBody>
                    <a:bodyPr/>
                    <a:lstStyle/>
                    <a:p>
                      <a:pPr algn="ctr"/>
                      <a:r>
                        <a:rPr lang="en-US" sz="1800" dirty="0"/>
                        <a:t>&lt;RSC;RC&gt; </a:t>
                      </a:r>
                    </a:p>
                  </a:txBody>
                  <a:tcPr/>
                </a:tc>
                <a:extLst>
                  <a:ext uri="{0D108BD9-81ED-4DB2-BD59-A6C34878D82A}">
                    <a16:rowId xmlns:a16="http://schemas.microsoft.com/office/drawing/2014/main" val="3695887530"/>
                  </a:ext>
                </a:extLst>
              </a:tr>
              <a:tr h="370840">
                <a:tc>
                  <a:txBody>
                    <a:bodyPr/>
                    <a:lstStyle/>
                    <a:p>
                      <a:pPr algn="ctr"/>
                      <a:r>
                        <a:rPr lang="en-US" sz="1800" dirty="0">
                          <a:solidFill>
                            <a:schemeClr val="accent6">
                              <a:lumMod val="60000"/>
                              <a:lumOff val="40000"/>
                            </a:schemeClr>
                          </a:solidFill>
                        </a:rPr>
                        <a:t>RSE</a:t>
                      </a:r>
                    </a:p>
                  </a:txBody>
                  <a:tcPr/>
                </a:tc>
                <a:tc>
                  <a:txBody>
                    <a:bodyPr/>
                    <a:lstStyle/>
                    <a:p>
                      <a:pPr algn="ctr"/>
                      <a:r>
                        <a:rPr lang="en-US" sz="1800" i="1" dirty="0">
                          <a:latin typeface="+mn-lt"/>
                        </a:rPr>
                        <a:t>S</a:t>
                      </a:r>
                      <a:r>
                        <a:rPr lang="en-US" sz="1800" i="1" dirty="0"/>
                        <a:t>  </a:t>
                      </a:r>
                      <a:r>
                        <a:rPr lang="en-US" sz="1800" dirty="0">
                          <a:sym typeface="Symbol"/>
                        </a:rPr>
                        <a:t></a:t>
                      </a:r>
                      <a:r>
                        <a:rPr lang="en-US" sz="1800" i="1" dirty="0">
                          <a:sym typeface="Symbol"/>
                        </a:rPr>
                        <a:t> </a:t>
                      </a:r>
                      <a:r>
                        <a:rPr lang="en-US" sz="1800" dirty="0">
                          <a:latin typeface="+mn-lt"/>
                          <a:sym typeface="Symbol"/>
                        </a:rPr>
                        <a:t>   </a:t>
                      </a:r>
                      <a:endParaRPr lang="en-US" sz="1800" dirty="0"/>
                    </a:p>
                  </a:txBody>
                  <a:tcPr/>
                </a:tc>
                <a:tc>
                  <a:txBody>
                    <a:bodyPr/>
                    <a:lstStyle/>
                    <a:p>
                      <a:pPr algn="ctr"/>
                      <a:endParaRPr lang="en-US" sz="1800" dirty="0"/>
                    </a:p>
                  </a:txBody>
                  <a:tcPr/>
                </a:tc>
                <a:extLst>
                  <a:ext uri="{0D108BD9-81ED-4DB2-BD59-A6C34878D82A}">
                    <a16:rowId xmlns:a16="http://schemas.microsoft.com/office/drawing/2014/main" val="3230595773"/>
                  </a:ext>
                </a:extLst>
              </a:tr>
              <a:tr h="370840">
                <a:tc>
                  <a:txBody>
                    <a:bodyPr/>
                    <a:lstStyle/>
                    <a:p>
                      <a:pPr algn="ctr"/>
                      <a:r>
                        <a:rPr lang="en-US" sz="1800" dirty="0">
                          <a:solidFill>
                            <a:schemeClr val="accent6">
                              <a:lumMod val="60000"/>
                              <a:lumOff val="40000"/>
                            </a:schemeClr>
                          </a:solidFill>
                        </a:rPr>
                        <a:t>RB</a:t>
                      </a:r>
                    </a:p>
                  </a:txBody>
                  <a:tcPr/>
                </a:tc>
                <a:tc>
                  <a:txBody>
                    <a:bodyPr/>
                    <a:lstStyle/>
                    <a:p>
                      <a:pPr algn="ctr"/>
                      <a:r>
                        <a:rPr lang="en-US" sz="1800" i="1" dirty="0">
                          <a:latin typeface="+mn-lt"/>
                          <a:sym typeface="Symbol"/>
                        </a:rPr>
                        <a:t>Brace  </a:t>
                      </a:r>
                      <a:r>
                        <a:rPr lang="en-US" sz="1800" dirty="0">
                          <a:latin typeface="+mn-lt"/>
                          <a:sym typeface="Symbol"/>
                        </a:rPr>
                        <a:t></a:t>
                      </a:r>
                      <a:r>
                        <a:rPr lang="en-US" sz="1800" i="1" dirty="0">
                          <a:latin typeface="+mn-lt"/>
                          <a:sym typeface="Symbol"/>
                        </a:rPr>
                        <a:t>   </a:t>
                      </a:r>
                      <a:r>
                        <a:rPr lang="en-US" sz="1800" dirty="0">
                          <a:latin typeface="+mn-lt"/>
                          <a:sym typeface="Symbol"/>
                        </a:rPr>
                        <a:t>“(“ </a:t>
                      </a:r>
                      <a:r>
                        <a:rPr lang="en-US" sz="1800" i="1" dirty="0">
                          <a:latin typeface="+mn-lt"/>
                          <a:sym typeface="Symbol"/>
                        </a:rPr>
                        <a:t>S </a:t>
                      </a:r>
                      <a:r>
                        <a:rPr lang="en-US" sz="1800" dirty="0">
                          <a:latin typeface="+mn-lt"/>
                          <a:sym typeface="Symbol"/>
                        </a:rPr>
                        <a:t>“)” </a:t>
                      </a:r>
                      <a:r>
                        <a:rPr lang="en-US" sz="1800" i="1" dirty="0">
                          <a:latin typeface="+mn-lt"/>
                          <a:sym typeface="Symbol"/>
                        </a:rPr>
                        <a:t>S </a:t>
                      </a:r>
                      <a:endParaRPr lang="en-US" sz="1800" dirty="0"/>
                    </a:p>
                  </a:txBody>
                  <a:tcPr/>
                </a:tc>
                <a:tc>
                  <a:txBody>
                    <a:bodyPr/>
                    <a:lstStyle/>
                    <a:p>
                      <a:pPr algn="ctr"/>
                      <a:r>
                        <a:rPr lang="en-US" sz="1800" dirty="0"/>
                        <a:t>&lt;RB;RSB&gt;, &lt;RB;RSC&gt;, &lt;RB;RSE&gt;</a:t>
                      </a:r>
                    </a:p>
                  </a:txBody>
                  <a:tcPr/>
                </a:tc>
                <a:extLst>
                  <a:ext uri="{0D108BD9-81ED-4DB2-BD59-A6C34878D82A}">
                    <a16:rowId xmlns:a16="http://schemas.microsoft.com/office/drawing/2014/main" val="3451529531"/>
                  </a:ext>
                </a:extLst>
              </a:tr>
              <a:tr h="370840">
                <a:tc>
                  <a:txBody>
                    <a:bodyPr/>
                    <a:lstStyle/>
                    <a:p>
                      <a:pPr algn="ctr"/>
                      <a:r>
                        <a:rPr lang="en-US" sz="1800" dirty="0">
                          <a:solidFill>
                            <a:schemeClr val="accent6">
                              <a:lumMod val="60000"/>
                              <a:lumOff val="40000"/>
                            </a:schemeClr>
                          </a:solidFill>
                        </a:rPr>
                        <a:t>RC</a:t>
                      </a:r>
                    </a:p>
                  </a:txBody>
                  <a:tcPr/>
                </a:tc>
                <a:tc>
                  <a:txBody>
                    <a:bodyPr/>
                    <a:lstStyle/>
                    <a:p>
                      <a:pPr algn="ctr"/>
                      <a:r>
                        <a:rPr lang="en-US" sz="1800" i="1" dirty="0">
                          <a:latin typeface="+mn-lt"/>
                          <a:sym typeface="Symbol"/>
                        </a:rPr>
                        <a:t>Curly   </a:t>
                      </a:r>
                      <a:r>
                        <a:rPr lang="en-US" sz="1800" dirty="0">
                          <a:latin typeface="+mn-lt"/>
                          <a:sym typeface="Symbol"/>
                        </a:rPr>
                        <a:t>  </a:t>
                      </a:r>
                      <a:r>
                        <a:rPr lang="en-US" sz="1800" i="1" dirty="0">
                          <a:latin typeface="+mn-lt"/>
                          <a:sym typeface="Symbol"/>
                        </a:rPr>
                        <a:t> </a:t>
                      </a:r>
                      <a:r>
                        <a:rPr lang="en-US" sz="1800" dirty="0">
                          <a:latin typeface="+mn-lt"/>
                          <a:sym typeface="Symbol"/>
                        </a:rPr>
                        <a:t>“{“</a:t>
                      </a:r>
                      <a:r>
                        <a:rPr lang="en-US" sz="1800" i="1" dirty="0">
                          <a:latin typeface="+mn-lt"/>
                          <a:sym typeface="Symbol"/>
                        </a:rPr>
                        <a:t> S </a:t>
                      </a:r>
                      <a:r>
                        <a:rPr lang="en-US" sz="1800" dirty="0">
                          <a:latin typeface="+mn-lt"/>
                          <a:sym typeface="Symbol"/>
                        </a:rPr>
                        <a:t>“}” </a:t>
                      </a:r>
                      <a:r>
                        <a:rPr lang="en-US" sz="1800" i="1" dirty="0">
                          <a:latin typeface="+mn-lt"/>
                          <a:sym typeface="Symbol"/>
                        </a:rPr>
                        <a:t>S </a:t>
                      </a:r>
                      <a:endParaRPr lang="en-US" sz="1800" dirty="0"/>
                    </a:p>
                  </a:txBody>
                  <a:tcPr/>
                </a:tc>
                <a:tc>
                  <a:txBody>
                    <a:bodyPr/>
                    <a:lstStyle/>
                    <a:p>
                      <a:pPr algn="ctr"/>
                      <a:r>
                        <a:rPr lang="en-US" sz="1800" dirty="0"/>
                        <a:t>&lt;RC;RSB&gt;, &lt;RC;RSC&gt;, &lt;RC,RSE&gt;</a:t>
                      </a:r>
                    </a:p>
                  </a:txBody>
                  <a:tcPr/>
                </a:tc>
                <a:extLst>
                  <a:ext uri="{0D108BD9-81ED-4DB2-BD59-A6C34878D82A}">
                    <a16:rowId xmlns:a16="http://schemas.microsoft.com/office/drawing/2014/main" val="813639932"/>
                  </a:ext>
                </a:extLst>
              </a:tr>
            </a:tbl>
          </a:graphicData>
        </a:graphic>
      </p:graphicFrame>
    </p:spTree>
    <p:extLst>
      <p:ext uri="{BB962C8B-B14F-4D97-AF65-F5344CB8AC3E}">
        <p14:creationId xmlns:p14="http://schemas.microsoft.com/office/powerpoint/2010/main" val="6918910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7FEDD26E-EC1F-5F4C-ABE4-C88FEB182A0A}"/>
              </a:ext>
            </a:extLst>
          </p:cNvPr>
          <p:cNvSpPr/>
          <p:nvPr/>
        </p:nvSpPr>
        <p:spPr>
          <a:xfrm>
            <a:off x="251520" y="1222516"/>
            <a:ext cx="2440887" cy="5161150"/>
          </a:xfrm>
          <a:prstGeom prst="roundRect">
            <a:avLst>
              <a:gd name="adj" fmla="val 10944"/>
            </a:avLst>
          </a:prstGeom>
          <a:solidFill>
            <a:schemeClr val="accent5">
              <a:lumMod val="20000"/>
              <a:lumOff val="80000"/>
              <a:alpha val="31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ounded Rectangle 78">
            <a:extLst>
              <a:ext uri="{FF2B5EF4-FFF2-40B4-BE49-F238E27FC236}">
                <a16:creationId xmlns:a16="http://schemas.microsoft.com/office/drawing/2014/main" id="{6CCF102A-6B21-104E-A8D7-FA8D0796442F}"/>
              </a:ext>
            </a:extLst>
          </p:cNvPr>
          <p:cNvSpPr/>
          <p:nvPr/>
        </p:nvSpPr>
        <p:spPr>
          <a:xfrm>
            <a:off x="2840001" y="1222516"/>
            <a:ext cx="2440887" cy="5161150"/>
          </a:xfrm>
          <a:prstGeom prst="roundRect">
            <a:avLst>
              <a:gd name="adj" fmla="val 10944"/>
            </a:avLst>
          </a:prstGeom>
          <a:solidFill>
            <a:srgbClr val="FFFF00">
              <a:alpha val="31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67F72C-8B9C-7E4F-9699-BF08EF5E1C22}"/>
              </a:ext>
            </a:extLst>
          </p:cNvPr>
          <p:cNvSpPr>
            <a:spLocks noGrp="1"/>
          </p:cNvSpPr>
          <p:nvPr>
            <p:ph type="title"/>
          </p:nvPr>
        </p:nvSpPr>
        <p:spPr>
          <a:xfrm>
            <a:off x="457200" y="274638"/>
            <a:ext cx="8229600" cy="699010"/>
          </a:xfrm>
        </p:spPr>
        <p:txBody>
          <a:bodyPr/>
          <a:lstStyle/>
          <a:p>
            <a:r>
              <a:rPr lang="en-US" dirty="0"/>
              <a:t>Example</a:t>
            </a:r>
          </a:p>
        </p:txBody>
      </p:sp>
      <p:sp>
        <p:nvSpPr>
          <p:cNvPr id="4" name="Slide Number Placeholder 3">
            <a:extLst>
              <a:ext uri="{FF2B5EF4-FFF2-40B4-BE49-F238E27FC236}">
                <a16:creationId xmlns:a16="http://schemas.microsoft.com/office/drawing/2014/main" id="{C572BFA8-BCE6-D046-A729-FA2F8C7141F8}"/>
              </a:ext>
            </a:extLst>
          </p:cNvPr>
          <p:cNvSpPr>
            <a:spLocks noGrp="1"/>
          </p:cNvSpPr>
          <p:nvPr>
            <p:ph type="sldNum" sz="quarter" idx="12"/>
          </p:nvPr>
        </p:nvSpPr>
        <p:spPr/>
        <p:txBody>
          <a:bodyPr/>
          <a:lstStyle/>
          <a:p>
            <a:pPr>
              <a:defRPr/>
            </a:pPr>
            <a:fld id="{A3C2DAE6-0577-446F-B195-407D339173F4}" type="slidenum">
              <a:rPr lang="en-US" smtClean="0"/>
              <a:pPr>
                <a:defRPr/>
              </a:pPr>
              <a:t>31</a:t>
            </a:fld>
            <a:endParaRPr lang="en-US"/>
          </a:p>
        </p:txBody>
      </p:sp>
      <p:graphicFrame>
        <p:nvGraphicFramePr>
          <p:cNvPr id="5" name="Table 4">
            <a:extLst>
              <a:ext uri="{FF2B5EF4-FFF2-40B4-BE49-F238E27FC236}">
                <a16:creationId xmlns:a16="http://schemas.microsoft.com/office/drawing/2014/main" id="{F6314F92-E3D3-B14B-BAF3-EA125B4D7612}"/>
              </a:ext>
            </a:extLst>
          </p:cNvPr>
          <p:cNvGraphicFramePr>
            <a:graphicFrameLocks noGrp="1"/>
          </p:cNvGraphicFramePr>
          <p:nvPr>
            <p:extLst>
              <p:ext uri="{D42A27DB-BD31-4B8C-83A1-F6EECF244321}">
                <p14:modId xmlns:p14="http://schemas.microsoft.com/office/powerpoint/2010/main" val="1863144717"/>
              </p:ext>
            </p:extLst>
          </p:nvPr>
        </p:nvGraphicFramePr>
        <p:xfrm>
          <a:off x="5406844" y="1589416"/>
          <a:ext cx="3557644" cy="3337560"/>
        </p:xfrm>
        <a:graphic>
          <a:graphicData uri="http://schemas.openxmlformats.org/drawingml/2006/table">
            <a:tbl>
              <a:tblPr firstRow="1" bandRow="1">
                <a:tableStyleId>{073A0DAA-6AF3-43AB-8588-CEC1D06C72B9}</a:tableStyleId>
              </a:tblPr>
              <a:tblGrid>
                <a:gridCol w="775449">
                  <a:extLst>
                    <a:ext uri="{9D8B030D-6E8A-4147-A177-3AD203B41FA5}">
                      <a16:colId xmlns:a16="http://schemas.microsoft.com/office/drawing/2014/main" val="1893897979"/>
                    </a:ext>
                  </a:extLst>
                </a:gridCol>
                <a:gridCol w="1253847">
                  <a:extLst>
                    <a:ext uri="{9D8B030D-6E8A-4147-A177-3AD203B41FA5}">
                      <a16:colId xmlns:a16="http://schemas.microsoft.com/office/drawing/2014/main" val="3355934393"/>
                    </a:ext>
                  </a:extLst>
                </a:gridCol>
                <a:gridCol w="1528348">
                  <a:extLst>
                    <a:ext uri="{9D8B030D-6E8A-4147-A177-3AD203B41FA5}">
                      <a16:colId xmlns:a16="http://schemas.microsoft.com/office/drawing/2014/main" val="1808637334"/>
                    </a:ext>
                  </a:extLst>
                </a:gridCol>
              </a:tblGrid>
              <a:tr h="370840">
                <a:tc>
                  <a:txBody>
                    <a:bodyPr/>
                    <a:lstStyle/>
                    <a:p>
                      <a:pPr algn="ctr"/>
                      <a:r>
                        <a:rPr lang="en-US" sz="1600" dirty="0"/>
                        <a:t>Name</a:t>
                      </a:r>
                    </a:p>
                  </a:txBody>
                  <a:tcPr/>
                </a:tc>
                <a:tc>
                  <a:txBody>
                    <a:bodyPr/>
                    <a:lstStyle/>
                    <a:p>
                      <a:pPr algn="ctr"/>
                      <a:r>
                        <a:rPr lang="en-US" sz="1600" dirty="0"/>
                        <a:t>Prod. rule</a:t>
                      </a:r>
                    </a:p>
                  </a:txBody>
                  <a:tcPr/>
                </a:tc>
                <a:tc>
                  <a:txBody>
                    <a:bodyPr/>
                    <a:lstStyle/>
                    <a:p>
                      <a:pPr algn="ctr"/>
                      <a:r>
                        <a:rPr lang="en-US" sz="1600" dirty="0"/>
                        <a:t>Feasible rule-pairs</a:t>
                      </a:r>
                    </a:p>
                  </a:txBody>
                  <a:tcPr/>
                </a:tc>
                <a:extLst>
                  <a:ext uri="{0D108BD9-81ED-4DB2-BD59-A6C34878D82A}">
                    <a16:rowId xmlns:a16="http://schemas.microsoft.com/office/drawing/2014/main" val="2117568335"/>
                  </a:ext>
                </a:extLst>
              </a:tr>
              <a:tr h="370840">
                <a:tc>
                  <a:txBody>
                    <a:bodyPr/>
                    <a:lstStyle/>
                    <a:p>
                      <a:pPr algn="ctr"/>
                      <a:r>
                        <a:rPr lang="en-US" sz="1600" dirty="0"/>
                        <a:t>RSB</a:t>
                      </a:r>
                      <a:endParaRPr lang="en-US" sz="1600" dirty="0">
                        <a:solidFill>
                          <a:schemeClr val="accent6">
                            <a:lumMod val="60000"/>
                            <a:lumOff val="40000"/>
                          </a:schemeClr>
                        </a:solidFill>
                      </a:endParaRPr>
                    </a:p>
                  </a:txBody>
                  <a:tcPr/>
                </a:tc>
                <a:tc>
                  <a:txBody>
                    <a:bodyPr/>
                    <a:lstStyle/>
                    <a:p>
                      <a:pPr algn="ctr"/>
                      <a:r>
                        <a:rPr lang="en-US" sz="1600" dirty="0"/>
                        <a:t>S   </a:t>
                      </a:r>
                      <a:r>
                        <a:rPr lang="en-US" sz="1600" dirty="0">
                          <a:sym typeface="Symbol"/>
                        </a:rPr>
                        <a:t>   Brace </a:t>
                      </a:r>
                      <a:endParaRPr lang="en-US" sz="1600" dirty="0"/>
                    </a:p>
                  </a:txBody>
                  <a:tcPr/>
                </a:tc>
                <a:tc>
                  <a:txBody>
                    <a:bodyPr/>
                    <a:lstStyle/>
                    <a:p>
                      <a:pPr algn="ctr"/>
                      <a:r>
                        <a:rPr lang="en-US" sz="1600" dirty="0">
                          <a:solidFill>
                            <a:schemeClr val="accent6">
                              <a:lumMod val="60000"/>
                              <a:lumOff val="40000"/>
                            </a:schemeClr>
                          </a:solidFill>
                        </a:rPr>
                        <a:t>&lt;RSB;RB&gt;</a:t>
                      </a:r>
                    </a:p>
                  </a:txBody>
                  <a:tcPr/>
                </a:tc>
                <a:extLst>
                  <a:ext uri="{0D108BD9-81ED-4DB2-BD59-A6C34878D82A}">
                    <a16:rowId xmlns:a16="http://schemas.microsoft.com/office/drawing/2014/main" val="152107263"/>
                  </a:ext>
                </a:extLst>
              </a:tr>
              <a:tr h="370840">
                <a:tc>
                  <a:txBody>
                    <a:bodyPr/>
                    <a:lstStyle/>
                    <a:p>
                      <a:pPr algn="ctr"/>
                      <a:r>
                        <a:rPr lang="en-US" sz="1600" dirty="0"/>
                        <a:t>RSC</a:t>
                      </a:r>
                      <a:endParaRPr lang="en-US" sz="1600" dirty="0">
                        <a:solidFill>
                          <a:schemeClr val="accent6">
                            <a:lumMod val="60000"/>
                            <a:lumOff val="40000"/>
                          </a:schemeClr>
                        </a:solidFill>
                      </a:endParaRPr>
                    </a:p>
                  </a:txBody>
                  <a:tcPr/>
                </a:tc>
                <a:tc>
                  <a:txBody>
                    <a:bodyPr/>
                    <a:lstStyle/>
                    <a:p>
                      <a:pPr algn="ctr"/>
                      <a:r>
                        <a:rPr lang="en-US" sz="1600" dirty="0"/>
                        <a:t>S   </a:t>
                      </a:r>
                      <a:r>
                        <a:rPr lang="en-US" sz="1600" dirty="0">
                          <a:sym typeface="Symbol"/>
                        </a:rPr>
                        <a:t>  Curly </a:t>
                      </a:r>
                      <a:endParaRPr lang="en-US" sz="1600" dirty="0"/>
                    </a:p>
                  </a:txBody>
                  <a:tcPr/>
                </a:tc>
                <a:tc>
                  <a:txBody>
                    <a:bodyPr/>
                    <a:lstStyle/>
                    <a:p>
                      <a:pPr algn="ctr"/>
                      <a:r>
                        <a:rPr lang="en-US" sz="1600" dirty="0">
                          <a:solidFill>
                            <a:schemeClr val="accent6">
                              <a:lumMod val="60000"/>
                              <a:lumOff val="40000"/>
                            </a:schemeClr>
                          </a:solidFill>
                        </a:rPr>
                        <a:t>&lt;RSC;RC&gt; </a:t>
                      </a:r>
                    </a:p>
                  </a:txBody>
                  <a:tcPr/>
                </a:tc>
                <a:extLst>
                  <a:ext uri="{0D108BD9-81ED-4DB2-BD59-A6C34878D82A}">
                    <a16:rowId xmlns:a16="http://schemas.microsoft.com/office/drawing/2014/main" val="3695887530"/>
                  </a:ext>
                </a:extLst>
              </a:tr>
              <a:tr h="370840">
                <a:tc>
                  <a:txBody>
                    <a:bodyPr/>
                    <a:lstStyle/>
                    <a:p>
                      <a:pPr algn="ctr"/>
                      <a:r>
                        <a:rPr lang="en-US" sz="1600" dirty="0"/>
                        <a:t>RSE</a:t>
                      </a:r>
                      <a:endParaRPr lang="en-US" sz="1600" dirty="0">
                        <a:solidFill>
                          <a:schemeClr val="accent6">
                            <a:lumMod val="60000"/>
                            <a:lumOff val="40000"/>
                          </a:schemeClr>
                        </a:solidFill>
                      </a:endParaRPr>
                    </a:p>
                  </a:txBody>
                  <a:tcPr/>
                </a:tc>
                <a:tc>
                  <a:txBody>
                    <a:bodyPr/>
                    <a:lstStyle/>
                    <a:p>
                      <a:pPr algn="ctr"/>
                      <a:r>
                        <a:rPr lang="en-US" sz="1600" dirty="0"/>
                        <a:t>S  </a:t>
                      </a:r>
                      <a:r>
                        <a:rPr lang="en-US" sz="1600" dirty="0">
                          <a:sym typeface="Symbol"/>
                        </a:rPr>
                        <a:t>    </a:t>
                      </a:r>
                      <a:endParaRPr lang="en-US" sz="1600" dirty="0"/>
                    </a:p>
                  </a:txBody>
                  <a:tcPr/>
                </a:tc>
                <a:tc>
                  <a:txBody>
                    <a:bodyPr/>
                    <a:lstStyle/>
                    <a:p>
                      <a:pPr algn="ctr"/>
                      <a:endParaRPr lang="en-US" sz="1600" dirty="0"/>
                    </a:p>
                  </a:txBody>
                  <a:tcPr/>
                </a:tc>
                <a:extLst>
                  <a:ext uri="{0D108BD9-81ED-4DB2-BD59-A6C34878D82A}">
                    <a16:rowId xmlns:a16="http://schemas.microsoft.com/office/drawing/2014/main" val="3230595773"/>
                  </a:ext>
                </a:extLst>
              </a:tr>
              <a:tr h="370840">
                <a:tc>
                  <a:txBody>
                    <a:bodyPr/>
                    <a:lstStyle/>
                    <a:p>
                      <a:pPr algn="ctr"/>
                      <a:r>
                        <a:rPr lang="en-US" sz="1600" dirty="0"/>
                        <a:t>RB</a:t>
                      </a:r>
                      <a:endParaRPr lang="en-US" sz="1600" dirty="0">
                        <a:solidFill>
                          <a:schemeClr val="accent6">
                            <a:lumMod val="60000"/>
                            <a:lumOff val="40000"/>
                          </a:schemeClr>
                        </a:solidFill>
                      </a:endParaRPr>
                    </a:p>
                  </a:txBody>
                  <a:tcPr/>
                </a:tc>
                <a:tc>
                  <a:txBody>
                    <a:bodyPr/>
                    <a:lstStyle/>
                    <a:p>
                      <a:pPr algn="ctr"/>
                      <a:r>
                        <a:rPr lang="en-US" sz="1600" dirty="0">
                          <a:sym typeface="Symbol"/>
                        </a:rPr>
                        <a:t>Brace     “(“ S “)” S </a:t>
                      </a:r>
                      <a:endParaRPr lang="en-US" sz="1600" dirty="0"/>
                    </a:p>
                  </a:txBody>
                  <a:tcPr/>
                </a:tc>
                <a:tc>
                  <a:txBody>
                    <a:bodyPr/>
                    <a:lstStyle/>
                    <a:p>
                      <a:pPr algn="ctr"/>
                      <a:r>
                        <a:rPr lang="en-US" sz="1600" dirty="0">
                          <a:solidFill>
                            <a:schemeClr val="tx1"/>
                          </a:solidFill>
                          <a:highlight>
                            <a:srgbClr val="00FFFF"/>
                          </a:highlight>
                        </a:rPr>
                        <a:t>&lt;RB;RSB&gt;</a:t>
                      </a:r>
                      <a:r>
                        <a:rPr lang="en-US" sz="1600" dirty="0">
                          <a:solidFill>
                            <a:srgbClr val="C00000"/>
                          </a:solidFill>
                        </a:rPr>
                        <a:t>, </a:t>
                      </a:r>
                      <a:r>
                        <a:rPr lang="en-US" sz="1600" dirty="0">
                          <a:solidFill>
                            <a:schemeClr val="accent6">
                              <a:lumMod val="60000"/>
                              <a:lumOff val="40000"/>
                            </a:schemeClr>
                          </a:solidFill>
                        </a:rPr>
                        <a:t>&lt;RB;RSC&gt;, &lt;RB;RSE&gt;</a:t>
                      </a:r>
                    </a:p>
                  </a:txBody>
                  <a:tcPr/>
                </a:tc>
                <a:extLst>
                  <a:ext uri="{0D108BD9-81ED-4DB2-BD59-A6C34878D82A}">
                    <a16:rowId xmlns:a16="http://schemas.microsoft.com/office/drawing/2014/main" val="3451529531"/>
                  </a:ext>
                </a:extLst>
              </a:tr>
              <a:tr h="370840">
                <a:tc>
                  <a:txBody>
                    <a:bodyPr/>
                    <a:lstStyle/>
                    <a:p>
                      <a:pPr algn="ctr"/>
                      <a:r>
                        <a:rPr lang="en-US" sz="1600" dirty="0"/>
                        <a:t>RC</a:t>
                      </a:r>
                      <a:endParaRPr lang="en-US" sz="1600" dirty="0">
                        <a:solidFill>
                          <a:schemeClr val="accent6">
                            <a:lumMod val="60000"/>
                            <a:lumOff val="40000"/>
                          </a:schemeClr>
                        </a:solidFill>
                      </a:endParaRPr>
                    </a:p>
                  </a:txBody>
                  <a:tcPr/>
                </a:tc>
                <a:tc>
                  <a:txBody>
                    <a:bodyPr/>
                    <a:lstStyle/>
                    <a:p>
                      <a:pPr algn="ctr"/>
                      <a:r>
                        <a:rPr lang="en-US" sz="1600" dirty="0">
                          <a:sym typeface="Symbol"/>
                        </a:rPr>
                        <a:t>Curly      “{“ S “}” S </a:t>
                      </a:r>
                      <a:endParaRPr lang="en-US" sz="1600" dirty="0"/>
                    </a:p>
                  </a:txBody>
                  <a:tcPr/>
                </a:tc>
                <a:tc>
                  <a:txBody>
                    <a:bodyPr/>
                    <a:lstStyle/>
                    <a:p>
                      <a:pPr algn="ctr"/>
                      <a:r>
                        <a:rPr lang="en-US" sz="1600" dirty="0">
                          <a:solidFill>
                            <a:srgbClr val="FF0000"/>
                          </a:solidFill>
                        </a:rPr>
                        <a:t>&lt;RC;RSB&gt;, &lt;RC;RSC&gt;, </a:t>
                      </a:r>
                      <a:r>
                        <a:rPr lang="en-US" sz="1600" dirty="0">
                          <a:solidFill>
                            <a:schemeClr val="accent6">
                              <a:lumMod val="60000"/>
                              <a:lumOff val="40000"/>
                            </a:schemeClr>
                          </a:solidFill>
                        </a:rPr>
                        <a:t>&lt;RC,RSE&gt;</a:t>
                      </a:r>
                    </a:p>
                  </a:txBody>
                  <a:tcPr/>
                </a:tc>
                <a:extLst>
                  <a:ext uri="{0D108BD9-81ED-4DB2-BD59-A6C34878D82A}">
                    <a16:rowId xmlns:a16="http://schemas.microsoft.com/office/drawing/2014/main" val="813639932"/>
                  </a:ext>
                </a:extLst>
              </a:tr>
            </a:tbl>
          </a:graphicData>
        </a:graphic>
      </p:graphicFrame>
      <p:sp>
        <p:nvSpPr>
          <p:cNvPr id="7" name="Rectangle 6">
            <a:extLst>
              <a:ext uri="{FF2B5EF4-FFF2-40B4-BE49-F238E27FC236}">
                <a16:creationId xmlns:a16="http://schemas.microsoft.com/office/drawing/2014/main" id="{093143E7-2983-AB46-8DDB-53304AC2B580}"/>
              </a:ext>
            </a:extLst>
          </p:cNvPr>
          <p:cNvSpPr/>
          <p:nvPr/>
        </p:nvSpPr>
        <p:spPr>
          <a:xfrm>
            <a:off x="675447" y="3098493"/>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8" name="Rectangle 7">
            <a:extLst>
              <a:ext uri="{FF2B5EF4-FFF2-40B4-BE49-F238E27FC236}">
                <a16:creationId xmlns:a16="http://schemas.microsoft.com/office/drawing/2014/main" id="{84A08288-0E6F-F747-8720-CBFEAA75B1C6}"/>
              </a:ext>
            </a:extLst>
          </p:cNvPr>
          <p:cNvSpPr/>
          <p:nvPr/>
        </p:nvSpPr>
        <p:spPr>
          <a:xfrm>
            <a:off x="1566397" y="3110481"/>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9" name="Rectangle 8">
            <a:extLst>
              <a:ext uri="{FF2B5EF4-FFF2-40B4-BE49-F238E27FC236}">
                <a16:creationId xmlns:a16="http://schemas.microsoft.com/office/drawing/2014/main" id="{05967016-F03F-7A44-B2BA-C3D6D451F85E}"/>
              </a:ext>
            </a:extLst>
          </p:cNvPr>
          <p:cNvSpPr/>
          <p:nvPr/>
        </p:nvSpPr>
        <p:spPr>
          <a:xfrm>
            <a:off x="429607" y="4843949"/>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10" name="Rectangle 9">
            <a:extLst>
              <a:ext uri="{FF2B5EF4-FFF2-40B4-BE49-F238E27FC236}">
                <a16:creationId xmlns:a16="http://schemas.microsoft.com/office/drawing/2014/main" id="{EEBFD140-ED11-E047-8617-9703560C8BF8}"/>
              </a:ext>
            </a:extLst>
          </p:cNvPr>
          <p:cNvSpPr/>
          <p:nvPr/>
        </p:nvSpPr>
        <p:spPr>
          <a:xfrm>
            <a:off x="1355119" y="4883477"/>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11" name="TextBox 10">
            <a:extLst>
              <a:ext uri="{FF2B5EF4-FFF2-40B4-BE49-F238E27FC236}">
                <a16:creationId xmlns:a16="http://schemas.microsoft.com/office/drawing/2014/main" id="{4B2E79B2-3B79-6848-A7DA-59CAB45D50DF}"/>
              </a:ext>
            </a:extLst>
          </p:cNvPr>
          <p:cNvSpPr txBox="1"/>
          <p:nvPr/>
        </p:nvSpPr>
        <p:spPr>
          <a:xfrm>
            <a:off x="1355120" y="1395029"/>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12" name="TextBox 11">
            <a:extLst>
              <a:ext uri="{FF2B5EF4-FFF2-40B4-BE49-F238E27FC236}">
                <a16:creationId xmlns:a16="http://schemas.microsoft.com/office/drawing/2014/main" id="{A74FEDD8-A1DF-5141-8CA4-FF30440A5100}"/>
              </a:ext>
            </a:extLst>
          </p:cNvPr>
          <p:cNvSpPr txBox="1"/>
          <p:nvPr/>
        </p:nvSpPr>
        <p:spPr>
          <a:xfrm>
            <a:off x="1072319" y="2265960"/>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13" name="Straight Arrow Connector 12">
            <a:extLst>
              <a:ext uri="{FF2B5EF4-FFF2-40B4-BE49-F238E27FC236}">
                <a16:creationId xmlns:a16="http://schemas.microsoft.com/office/drawing/2014/main" id="{CFE88FD9-C29E-9141-9ADC-9A873092B68C}"/>
              </a:ext>
            </a:extLst>
          </p:cNvPr>
          <p:cNvCxnSpPr>
            <a:stCxn id="11" idx="2"/>
            <a:endCxn id="12" idx="0"/>
          </p:cNvCxnSpPr>
          <p:nvPr/>
        </p:nvCxnSpPr>
        <p:spPr>
          <a:xfrm>
            <a:off x="1517184" y="1856694"/>
            <a:ext cx="1" cy="40926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6976339-443F-6D4A-92A4-8A6ACE40217E}"/>
              </a:ext>
            </a:extLst>
          </p:cNvPr>
          <p:cNvSpPr txBox="1"/>
          <p:nvPr/>
        </p:nvSpPr>
        <p:spPr>
          <a:xfrm>
            <a:off x="675447" y="3113685"/>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15" name="Straight Arrow Connector 14">
            <a:extLst>
              <a:ext uri="{FF2B5EF4-FFF2-40B4-BE49-F238E27FC236}">
                <a16:creationId xmlns:a16="http://schemas.microsoft.com/office/drawing/2014/main" id="{AF8DF45E-B19D-E644-8BBF-6D07499B77FB}"/>
              </a:ext>
            </a:extLst>
          </p:cNvPr>
          <p:cNvCxnSpPr>
            <a:stCxn id="12" idx="2"/>
            <a:endCxn id="14" idx="0"/>
          </p:cNvCxnSpPr>
          <p:nvPr/>
        </p:nvCxnSpPr>
        <p:spPr>
          <a:xfrm flipH="1">
            <a:off x="1517184" y="2727625"/>
            <a:ext cx="1" cy="38606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EC11398-BB5B-4140-A6C1-4AE7AE86D0F9}"/>
              </a:ext>
            </a:extLst>
          </p:cNvPr>
          <p:cNvSpPr txBox="1"/>
          <p:nvPr/>
        </p:nvSpPr>
        <p:spPr>
          <a:xfrm>
            <a:off x="842574" y="5750562"/>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17" name="Straight Arrow Connector 16">
            <a:extLst>
              <a:ext uri="{FF2B5EF4-FFF2-40B4-BE49-F238E27FC236}">
                <a16:creationId xmlns:a16="http://schemas.microsoft.com/office/drawing/2014/main" id="{FBC6B8FF-C142-064A-B7D9-692B96F070CA}"/>
              </a:ext>
            </a:extLst>
          </p:cNvPr>
          <p:cNvCxnSpPr>
            <a:endCxn id="16" idx="0"/>
          </p:cNvCxnSpPr>
          <p:nvPr/>
        </p:nvCxnSpPr>
        <p:spPr>
          <a:xfrm rot="16200000" flipH="1">
            <a:off x="779868" y="5527518"/>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19DDDA9-F34C-FF42-B966-DD50945F933A}"/>
              </a:ext>
            </a:extLst>
          </p:cNvPr>
          <p:cNvSpPr txBox="1"/>
          <p:nvPr/>
        </p:nvSpPr>
        <p:spPr>
          <a:xfrm>
            <a:off x="839396" y="3954791"/>
            <a:ext cx="817853" cy="461665"/>
          </a:xfrm>
          <a:prstGeom prst="rect">
            <a:avLst/>
          </a:prstGeom>
          <a:noFill/>
          <a:ln>
            <a:solidFill>
              <a:schemeClr val="tx1"/>
            </a:solidFill>
          </a:ln>
        </p:spPr>
        <p:txBody>
          <a:bodyPr wrap="none">
            <a:spAutoFit/>
          </a:bodyPr>
          <a:lstStyle/>
          <a:p>
            <a:pPr>
              <a:defRPr/>
            </a:pPr>
            <a:r>
              <a:rPr lang="en-US" sz="2400" i="1" dirty="0">
                <a:latin typeface="+mn-lt"/>
              </a:rPr>
              <a:t>Curly</a:t>
            </a:r>
          </a:p>
        </p:txBody>
      </p:sp>
      <p:sp>
        <p:nvSpPr>
          <p:cNvPr id="19" name="TextBox 18">
            <a:extLst>
              <a:ext uri="{FF2B5EF4-FFF2-40B4-BE49-F238E27FC236}">
                <a16:creationId xmlns:a16="http://schemas.microsoft.com/office/drawing/2014/main" id="{45842C0D-BCC2-0E4C-B087-D1D65DC81D54}"/>
              </a:ext>
            </a:extLst>
          </p:cNvPr>
          <p:cNvSpPr txBox="1"/>
          <p:nvPr/>
        </p:nvSpPr>
        <p:spPr>
          <a:xfrm>
            <a:off x="415101" y="4860271"/>
            <a:ext cx="1689886"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20" name="Straight Arrow Connector 19">
            <a:extLst>
              <a:ext uri="{FF2B5EF4-FFF2-40B4-BE49-F238E27FC236}">
                <a16:creationId xmlns:a16="http://schemas.microsoft.com/office/drawing/2014/main" id="{4881284B-8C6C-A640-8158-FB5BC9F1CCF6}"/>
              </a:ext>
            </a:extLst>
          </p:cNvPr>
          <p:cNvCxnSpPr>
            <a:stCxn id="18" idx="2"/>
            <a:endCxn id="19" idx="0"/>
          </p:cNvCxnSpPr>
          <p:nvPr/>
        </p:nvCxnSpPr>
        <p:spPr>
          <a:xfrm>
            <a:off x="1248323" y="4416456"/>
            <a:ext cx="11721" cy="44381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ACF4820-D068-9647-93D2-235F2FB156A9}"/>
              </a:ext>
            </a:extLst>
          </p:cNvPr>
          <p:cNvCxnSpPr>
            <a:endCxn id="18" idx="0"/>
          </p:cNvCxnSpPr>
          <p:nvPr/>
        </p:nvCxnSpPr>
        <p:spPr>
          <a:xfrm>
            <a:off x="1248323" y="3590542"/>
            <a:ext cx="0"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205A8B9E-6F95-9040-B4A8-758EA70BF100}"/>
              </a:ext>
            </a:extLst>
          </p:cNvPr>
          <p:cNvSpPr txBox="1"/>
          <p:nvPr/>
        </p:nvSpPr>
        <p:spPr>
          <a:xfrm>
            <a:off x="1751011" y="5723197"/>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3" name="Straight Arrow Connector 22">
            <a:extLst>
              <a:ext uri="{FF2B5EF4-FFF2-40B4-BE49-F238E27FC236}">
                <a16:creationId xmlns:a16="http://schemas.microsoft.com/office/drawing/2014/main" id="{EE09760E-D0D6-2345-B603-4DD6605F28A8}"/>
              </a:ext>
            </a:extLst>
          </p:cNvPr>
          <p:cNvCxnSpPr>
            <a:endCxn id="22" idx="0"/>
          </p:cNvCxnSpPr>
          <p:nvPr/>
        </p:nvCxnSpPr>
        <p:spPr>
          <a:xfrm rot="16200000" flipH="1">
            <a:off x="1688304" y="5500154"/>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7D25496-A30D-4F4A-8077-CAF328B6A84D}"/>
              </a:ext>
            </a:extLst>
          </p:cNvPr>
          <p:cNvSpPr txBox="1"/>
          <p:nvPr/>
        </p:nvSpPr>
        <p:spPr>
          <a:xfrm>
            <a:off x="2039833" y="3969683"/>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5" name="Straight Arrow Connector 24">
            <a:extLst>
              <a:ext uri="{FF2B5EF4-FFF2-40B4-BE49-F238E27FC236}">
                <a16:creationId xmlns:a16="http://schemas.microsoft.com/office/drawing/2014/main" id="{DA35854C-CCD0-094E-8BF3-2D38CFEB226B}"/>
              </a:ext>
            </a:extLst>
          </p:cNvPr>
          <p:cNvCxnSpPr/>
          <p:nvPr/>
        </p:nvCxnSpPr>
        <p:spPr>
          <a:xfrm rot="16200000" flipH="1">
            <a:off x="1974628" y="3763934"/>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DD052810-3CB4-A144-B82D-946338DC4952}"/>
              </a:ext>
            </a:extLst>
          </p:cNvPr>
          <p:cNvSpPr txBox="1"/>
          <p:nvPr/>
        </p:nvSpPr>
        <p:spPr>
          <a:xfrm>
            <a:off x="2177332" y="3607753"/>
            <a:ext cx="554960" cy="307777"/>
          </a:xfrm>
          <a:prstGeom prst="rect">
            <a:avLst/>
          </a:prstGeom>
          <a:noFill/>
        </p:spPr>
        <p:txBody>
          <a:bodyPr wrap="none" rtlCol="0">
            <a:spAutoFit/>
          </a:bodyPr>
          <a:lstStyle/>
          <a:p>
            <a:r>
              <a:rPr lang="en-US" sz="1400" i="1" dirty="0">
                <a:solidFill>
                  <a:srgbClr val="0070C0"/>
                </a:solidFill>
              </a:rPr>
              <a:t>RSE</a:t>
            </a:r>
          </a:p>
        </p:txBody>
      </p:sp>
      <p:sp>
        <p:nvSpPr>
          <p:cNvPr id="27" name="TextBox 26">
            <a:extLst>
              <a:ext uri="{FF2B5EF4-FFF2-40B4-BE49-F238E27FC236}">
                <a16:creationId xmlns:a16="http://schemas.microsoft.com/office/drawing/2014/main" id="{25A95EF0-FE7C-6149-87A7-FFA53B68A7D8}"/>
              </a:ext>
            </a:extLst>
          </p:cNvPr>
          <p:cNvSpPr txBox="1"/>
          <p:nvPr/>
        </p:nvSpPr>
        <p:spPr>
          <a:xfrm>
            <a:off x="1872058" y="5332766"/>
            <a:ext cx="554960" cy="307777"/>
          </a:xfrm>
          <a:prstGeom prst="rect">
            <a:avLst/>
          </a:prstGeom>
          <a:noFill/>
        </p:spPr>
        <p:txBody>
          <a:bodyPr wrap="none" rtlCol="0">
            <a:spAutoFit/>
          </a:bodyPr>
          <a:lstStyle/>
          <a:p>
            <a:r>
              <a:rPr lang="en-US" sz="1400" i="1" dirty="0">
                <a:solidFill>
                  <a:srgbClr val="0070C0"/>
                </a:solidFill>
              </a:rPr>
              <a:t>RSE</a:t>
            </a:r>
          </a:p>
        </p:txBody>
      </p:sp>
      <p:sp>
        <p:nvSpPr>
          <p:cNvPr id="28" name="TextBox 27">
            <a:extLst>
              <a:ext uri="{FF2B5EF4-FFF2-40B4-BE49-F238E27FC236}">
                <a16:creationId xmlns:a16="http://schemas.microsoft.com/office/drawing/2014/main" id="{798FBD70-3124-6C4B-90A1-22C07A170D4C}"/>
              </a:ext>
            </a:extLst>
          </p:cNvPr>
          <p:cNvSpPr txBox="1"/>
          <p:nvPr/>
        </p:nvSpPr>
        <p:spPr>
          <a:xfrm>
            <a:off x="456601" y="5354996"/>
            <a:ext cx="554960" cy="307777"/>
          </a:xfrm>
          <a:prstGeom prst="rect">
            <a:avLst/>
          </a:prstGeom>
          <a:noFill/>
        </p:spPr>
        <p:txBody>
          <a:bodyPr wrap="none" rtlCol="0">
            <a:spAutoFit/>
          </a:bodyPr>
          <a:lstStyle/>
          <a:p>
            <a:r>
              <a:rPr lang="en-US" sz="1400" i="1" dirty="0">
                <a:solidFill>
                  <a:srgbClr val="0070C0"/>
                </a:solidFill>
              </a:rPr>
              <a:t>RSE</a:t>
            </a:r>
          </a:p>
        </p:txBody>
      </p:sp>
      <p:sp>
        <p:nvSpPr>
          <p:cNvPr id="29" name="TextBox 28">
            <a:extLst>
              <a:ext uri="{FF2B5EF4-FFF2-40B4-BE49-F238E27FC236}">
                <a16:creationId xmlns:a16="http://schemas.microsoft.com/office/drawing/2014/main" id="{1645F937-D6E7-CB42-A072-52D2DE87311F}"/>
              </a:ext>
            </a:extLst>
          </p:cNvPr>
          <p:cNvSpPr txBox="1"/>
          <p:nvPr/>
        </p:nvSpPr>
        <p:spPr>
          <a:xfrm>
            <a:off x="1506183" y="2739172"/>
            <a:ext cx="380232" cy="307777"/>
          </a:xfrm>
          <a:prstGeom prst="rect">
            <a:avLst/>
          </a:prstGeom>
          <a:noFill/>
          <a:ln>
            <a:noFill/>
          </a:ln>
        </p:spPr>
        <p:txBody>
          <a:bodyPr wrap="none">
            <a:spAutoFit/>
          </a:bodyPr>
          <a:lstStyle/>
          <a:p>
            <a:pPr>
              <a:defRPr/>
            </a:pPr>
            <a:r>
              <a:rPr lang="en-US" sz="1400" i="1" dirty="0">
                <a:solidFill>
                  <a:srgbClr val="0070C0"/>
                </a:solidFill>
                <a:latin typeface="+mn-lt"/>
              </a:rPr>
              <a:t>RB</a:t>
            </a:r>
          </a:p>
        </p:txBody>
      </p:sp>
      <p:sp>
        <p:nvSpPr>
          <p:cNvPr id="30" name="TextBox 29">
            <a:extLst>
              <a:ext uri="{FF2B5EF4-FFF2-40B4-BE49-F238E27FC236}">
                <a16:creationId xmlns:a16="http://schemas.microsoft.com/office/drawing/2014/main" id="{9499522D-93B9-7947-89F3-DBDCF1606223}"/>
              </a:ext>
            </a:extLst>
          </p:cNvPr>
          <p:cNvSpPr txBox="1"/>
          <p:nvPr/>
        </p:nvSpPr>
        <p:spPr>
          <a:xfrm>
            <a:off x="635531" y="4466510"/>
            <a:ext cx="375424" cy="307777"/>
          </a:xfrm>
          <a:prstGeom prst="rect">
            <a:avLst/>
          </a:prstGeom>
          <a:noFill/>
          <a:ln>
            <a:noFill/>
          </a:ln>
        </p:spPr>
        <p:txBody>
          <a:bodyPr wrap="none">
            <a:spAutoFit/>
          </a:bodyPr>
          <a:lstStyle/>
          <a:p>
            <a:pPr>
              <a:defRPr/>
            </a:pPr>
            <a:r>
              <a:rPr lang="en-US" sz="1400" i="1" dirty="0">
                <a:solidFill>
                  <a:srgbClr val="0070C0"/>
                </a:solidFill>
                <a:latin typeface="+mn-lt"/>
              </a:rPr>
              <a:t>RC</a:t>
            </a:r>
          </a:p>
        </p:txBody>
      </p:sp>
      <p:sp>
        <p:nvSpPr>
          <p:cNvPr id="31" name="TextBox 30">
            <a:extLst>
              <a:ext uri="{FF2B5EF4-FFF2-40B4-BE49-F238E27FC236}">
                <a16:creationId xmlns:a16="http://schemas.microsoft.com/office/drawing/2014/main" id="{37840142-BCA1-0A43-BE0B-4D2077CB180A}"/>
              </a:ext>
            </a:extLst>
          </p:cNvPr>
          <p:cNvSpPr txBox="1"/>
          <p:nvPr/>
        </p:nvSpPr>
        <p:spPr>
          <a:xfrm>
            <a:off x="1525555" y="1891447"/>
            <a:ext cx="554960" cy="307777"/>
          </a:xfrm>
          <a:prstGeom prst="rect">
            <a:avLst/>
          </a:prstGeom>
          <a:noFill/>
        </p:spPr>
        <p:txBody>
          <a:bodyPr wrap="none" rtlCol="0">
            <a:spAutoFit/>
          </a:bodyPr>
          <a:lstStyle/>
          <a:p>
            <a:r>
              <a:rPr lang="en-US" sz="1400" i="1" dirty="0">
                <a:solidFill>
                  <a:srgbClr val="0070C0"/>
                </a:solidFill>
              </a:rPr>
              <a:t>RSB</a:t>
            </a:r>
          </a:p>
        </p:txBody>
      </p:sp>
      <p:sp>
        <p:nvSpPr>
          <p:cNvPr id="32" name="TextBox 31">
            <a:extLst>
              <a:ext uri="{FF2B5EF4-FFF2-40B4-BE49-F238E27FC236}">
                <a16:creationId xmlns:a16="http://schemas.microsoft.com/office/drawing/2014/main" id="{84AA90CF-834A-9642-A734-99380403FC13}"/>
              </a:ext>
            </a:extLst>
          </p:cNvPr>
          <p:cNvSpPr txBox="1"/>
          <p:nvPr/>
        </p:nvSpPr>
        <p:spPr>
          <a:xfrm>
            <a:off x="663189" y="3618776"/>
            <a:ext cx="564578" cy="307777"/>
          </a:xfrm>
          <a:prstGeom prst="rect">
            <a:avLst/>
          </a:prstGeom>
          <a:noFill/>
        </p:spPr>
        <p:txBody>
          <a:bodyPr wrap="none" rtlCol="0">
            <a:spAutoFit/>
          </a:bodyPr>
          <a:lstStyle/>
          <a:p>
            <a:r>
              <a:rPr lang="en-US" sz="1400" i="1" dirty="0">
                <a:solidFill>
                  <a:srgbClr val="0070C0"/>
                </a:solidFill>
              </a:rPr>
              <a:t>RSC</a:t>
            </a:r>
          </a:p>
        </p:txBody>
      </p:sp>
      <p:sp>
        <p:nvSpPr>
          <p:cNvPr id="50" name="Rectangle 49">
            <a:extLst>
              <a:ext uri="{FF2B5EF4-FFF2-40B4-BE49-F238E27FC236}">
                <a16:creationId xmlns:a16="http://schemas.microsoft.com/office/drawing/2014/main" id="{F2B0A8B2-FC7C-8748-A8C9-8059C03A61D5}"/>
              </a:ext>
            </a:extLst>
          </p:cNvPr>
          <p:cNvSpPr/>
          <p:nvPr/>
        </p:nvSpPr>
        <p:spPr>
          <a:xfrm>
            <a:off x="3200855" y="3139943"/>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1" name="Rectangle 50">
            <a:extLst>
              <a:ext uri="{FF2B5EF4-FFF2-40B4-BE49-F238E27FC236}">
                <a16:creationId xmlns:a16="http://schemas.microsoft.com/office/drawing/2014/main" id="{1D4E29A4-5373-2C49-8CB0-9E128D1EFB36}"/>
              </a:ext>
            </a:extLst>
          </p:cNvPr>
          <p:cNvSpPr/>
          <p:nvPr/>
        </p:nvSpPr>
        <p:spPr>
          <a:xfrm>
            <a:off x="4091805" y="3151931"/>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2" name="Rectangle 51">
            <a:extLst>
              <a:ext uri="{FF2B5EF4-FFF2-40B4-BE49-F238E27FC236}">
                <a16:creationId xmlns:a16="http://schemas.microsoft.com/office/drawing/2014/main" id="{BB38DF50-A039-4E46-A7D0-684C71A835CC}"/>
              </a:ext>
            </a:extLst>
          </p:cNvPr>
          <p:cNvSpPr/>
          <p:nvPr/>
        </p:nvSpPr>
        <p:spPr>
          <a:xfrm>
            <a:off x="2955015" y="4885399"/>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3" name="Rectangle 52">
            <a:extLst>
              <a:ext uri="{FF2B5EF4-FFF2-40B4-BE49-F238E27FC236}">
                <a16:creationId xmlns:a16="http://schemas.microsoft.com/office/drawing/2014/main" id="{9D9829DF-9898-174A-A5CB-A511CCD7B61B}"/>
              </a:ext>
            </a:extLst>
          </p:cNvPr>
          <p:cNvSpPr/>
          <p:nvPr/>
        </p:nvSpPr>
        <p:spPr>
          <a:xfrm>
            <a:off x="3880527" y="4924927"/>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4" name="TextBox 53">
            <a:extLst>
              <a:ext uri="{FF2B5EF4-FFF2-40B4-BE49-F238E27FC236}">
                <a16:creationId xmlns:a16="http://schemas.microsoft.com/office/drawing/2014/main" id="{4D662495-3F61-6043-B3AA-3F5A6CF4DE9D}"/>
              </a:ext>
            </a:extLst>
          </p:cNvPr>
          <p:cNvSpPr txBox="1"/>
          <p:nvPr/>
        </p:nvSpPr>
        <p:spPr>
          <a:xfrm>
            <a:off x="3880528" y="1436479"/>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55" name="TextBox 54">
            <a:extLst>
              <a:ext uri="{FF2B5EF4-FFF2-40B4-BE49-F238E27FC236}">
                <a16:creationId xmlns:a16="http://schemas.microsoft.com/office/drawing/2014/main" id="{C5E2F676-4196-B740-B3AB-D3C726E00BF1}"/>
              </a:ext>
            </a:extLst>
          </p:cNvPr>
          <p:cNvSpPr txBox="1"/>
          <p:nvPr/>
        </p:nvSpPr>
        <p:spPr>
          <a:xfrm>
            <a:off x="3633665" y="2321105"/>
            <a:ext cx="889667"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56" name="Straight Arrow Connector 55">
            <a:extLst>
              <a:ext uri="{FF2B5EF4-FFF2-40B4-BE49-F238E27FC236}">
                <a16:creationId xmlns:a16="http://schemas.microsoft.com/office/drawing/2014/main" id="{7EEDB0A2-F0F3-D04F-9663-899A47C00DE8}"/>
              </a:ext>
            </a:extLst>
          </p:cNvPr>
          <p:cNvCxnSpPr>
            <a:stCxn id="54" idx="2"/>
            <a:endCxn id="55" idx="0"/>
          </p:cNvCxnSpPr>
          <p:nvPr/>
        </p:nvCxnSpPr>
        <p:spPr>
          <a:xfrm>
            <a:off x="4042592" y="1898144"/>
            <a:ext cx="35907" cy="422961"/>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39280946-E89F-ED48-B86E-3AC7977E8DD3}"/>
              </a:ext>
            </a:extLst>
          </p:cNvPr>
          <p:cNvSpPr txBox="1"/>
          <p:nvPr/>
        </p:nvSpPr>
        <p:spPr>
          <a:xfrm>
            <a:off x="3200855" y="3155135"/>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58" name="Straight Arrow Connector 57">
            <a:extLst>
              <a:ext uri="{FF2B5EF4-FFF2-40B4-BE49-F238E27FC236}">
                <a16:creationId xmlns:a16="http://schemas.microsoft.com/office/drawing/2014/main" id="{931ACB3E-E9D0-074B-AAD1-1997727A731C}"/>
              </a:ext>
            </a:extLst>
          </p:cNvPr>
          <p:cNvCxnSpPr>
            <a:stCxn id="55" idx="2"/>
            <a:endCxn id="57" idx="0"/>
          </p:cNvCxnSpPr>
          <p:nvPr/>
        </p:nvCxnSpPr>
        <p:spPr>
          <a:xfrm flipH="1">
            <a:off x="4042592" y="2782770"/>
            <a:ext cx="35907" cy="37236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EE214DED-90F2-E743-B805-9DC70CAC547D}"/>
              </a:ext>
            </a:extLst>
          </p:cNvPr>
          <p:cNvSpPr txBox="1"/>
          <p:nvPr/>
        </p:nvSpPr>
        <p:spPr>
          <a:xfrm>
            <a:off x="3367982" y="5792012"/>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60" name="Straight Arrow Connector 59">
            <a:extLst>
              <a:ext uri="{FF2B5EF4-FFF2-40B4-BE49-F238E27FC236}">
                <a16:creationId xmlns:a16="http://schemas.microsoft.com/office/drawing/2014/main" id="{D46CDB9D-BA47-0140-A571-71259D99E221}"/>
              </a:ext>
            </a:extLst>
          </p:cNvPr>
          <p:cNvCxnSpPr>
            <a:endCxn id="59" idx="0"/>
          </p:cNvCxnSpPr>
          <p:nvPr/>
        </p:nvCxnSpPr>
        <p:spPr>
          <a:xfrm rot="16200000" flipH="1">
            <a:off x="3305276" y="5568968"/>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CEBD912B-751E-7E40-B104-CBF9AD253C6E}"/>
              </a:ext>
            </a:extLst>
          </p:cNvPr>
          <p:cNvSpPr txBox="1"/>
          <p:nvPr/>
        </p:nvSpPr>
        <p:spPr>
          <a:xfrm>
            <a:off x="3327642" y="4021639"/>
            <a:ext cx="889667" cy="461665"/>
          </a:xfrm>
          <a:prstGeom prst="rect">
            <a:avLst/>
          </a:prstGeom>
          <a:noFill/>
          <a:ln>
            <a:solidFill>
              <a:schemeClr val="tx1"/>
            </a:solidFill>
          </a:ln>
        </p:spPr>
        <p:txBody>
          <a:bodyPr wrap="none">
            <a:spAutoFit/>
          </a:bodyPr>
          <a:lstStyle/>
          <a:p>
            <a:pPr>
              <a:defRPr/>
            </a:pPr>
            <a:r>
              <a:rPr lang="en-US" sz="2400" i="1" dirty="0">
                <a:latin typeface="+mn-lt"/>
              </a:rPr>
              <a:t>Brace</a:t>
            </a:r>
          </a:p>
        </p:txBody>
      </p:sp>
      <p:sp>
        <p:nvSpPr>
          <p:cNvPr id="62" name="TextBox 61">
            <a:extLst>
              <a:ext uri="{FF2B5EF4-FFF2-40B4-BE49-F238E27FC236}">
                <a16:creationId xmlns:a16="http://schemas.microsoft.com/office/drawing/2014/main" id="{79692C6C-6908-5E47-9F8B-05C0941A2720}"/>
              </a:ext>
            </a:extLst>
          </p:cNvPr>
          <p:cNvSpPr txBox="1"/>
          <p:nvPr/>
        </p:nvSpPr>
        <p:spPr>
          <a:xfrm>
            <a:off x="2940509" y="4901721"/>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63" name="Straight Arrow Connector 62">
            <a:extLst>
              <a:ext uri="{FF2B5EF4-FFF2-40B4-BE49-F238E27FC236}">
                <a16:creationId xmlns:a16="http://schemas.microsoft.com/office/drawing/2014/main" id="{E407D2F3-0AF5-164E-AA51-55AA048CE6D4}"/>
              </a:ext>
            </a:extLst>
          </p:cNvPr>
          <p:cNvCxnSpPr>
            <a:stCxn id="61" idx="2"/>
            <a:endCxn id="62" idx="0"/>
          </p:cNvCxnSpPr>
          <p:nvPr/>
        </p:nvCxnSpPr>
        <p:spPr>
          <a:xfrm>
            <a:off x="3772476" y="4483304"/>
            <a:ext cx="9770" cy="418417"/>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0FEB464-136D-3F4E-AD03-35498086756B}"/>
              </a:ext>
            </a:extLst>
          </p:cNvPr>
          <p:cNvCxnSpPr>
            <a:endCxn id="61" idx="0"/>
          </p:cNvCxnSpPr>
          <p:nvPr/>
        </p:nvCxnSpPr>
        <p:spPr>
          <a:xfrm>
            <a:off x="3736571" y="3657390"/>
            <a:ext cx="35905"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733DA34C-70AC-344F-B929-8C640EAE472F}"/>
              </a:ext>
            </a:extLst>
          </p:cNvPr>
          <p:cNvSpPr txBox="1"/>
          <p:nvPr/>
        </p:nvSpPr>
        <p:spPr>
          <a:xfrm>
            <a:off x="4276419" y="5764647"/>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66" name="Straight Arrow Connector 65">
            <a:extLst>
              <a:ext uri="{FF2B5EF4-FFF2-40B4-BE49-F238E27FC236}">
                <a16:creationId xmlns:a16="http://schemas.microsoft.com/office/drawing/2014/main" id="{CB3CA9A7-EC6D-C648-A3FC-B8DF989FDA89}"/>
              </a:ext>
            </a:extLst>
          </p:cNvPr>
          <p:cNvCxnSpPr>
            <a:endCxn id="65" idx="0"/>
          </p:cNvCxnSpPr>
          <p:nvPr/>
        </p:nvCxnSpPr>
        <p:spPr>
          <a:xfrm rot="16200000" flipH="1">
            <a:off x="4213712" y="5541604"/>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15F60F04-70D9-D94C-9140-C5BACA7D6312}"/>
              </a:ext>
            </a:extLst>
          </p:cNvPr>
          <p:cNvSpPr txBox="1"/>
          <p:nvPr/>
        </p:nvSpPr>
        <p:spPr>
          <a:xfrm>
            <a:off x="4565241" y="4011133"/>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68" name="Straight Arrow Connector 67">
            <a:extLst>
              <a:ext uri="{FF2B5EF4-FFF2-40B4-BE49-F238E27FC236}">
                <a16:creationId xmlns:a16="http://schemas.microsoft.com/office/drawing/2014/main" id="{0A9A0E14-C881-B145-93C4-DC87EA22204D}"/>
              </a:ext>
            </a:extLst>
          </p:cNvPr>
          <p:cNvCxnSpPr/>
          <p:nvPr/>
        </p:nvCxnSpPr>
        <p:spPr>
          <a:xfrm rot="16200000" flipH="1">
            <a:off x="4500036" y="3805384"/>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F7B3DB6A-DC0A-D849-A014-12DDEC98F1A1}"/>
              </a:ext>
            </a:extLst>
          </p:cNvPr>
          <p:cNvSpPr txBox="1"/>
          <p:nvPr/>
        </p:nvSpPr>
        <p:spPr>
          <a:xfrm>
            <a:off x="4702740" y="3649203"/>
            <a:ext cx="554960" cy="307777"/>
          </a:xfrm>
          <a:prstGeom prst="rect">
            <a:avLst/>
          </a:prstGeom>
          <a:noFill/>
        </p:spPr>
        <p:txBody>
          <a:bodyPr wrap="none" rtlCol="0">
            <a:spAutoFit/>
          </a:bodyPr>
          <a:lstStyle/>
          <a:p>
            <a:r>
              <a:rPr lang="en-US" sz="1400" i="1" dirty="0">
                <a:solidFill>
                  <a:srgbClr val="0070C0"/>
                </a:solidFill>
              </a:rPr>
              <a:t>RSE</a:t>
            </a:r>
          </a:p>
        </p:txBody>
      </p:sp>
      <p:sp>
        <p:nvSpPr>
          <p:cNvPr id="70" name="TextBox 69">
            <a:extLst>
              <a:ext uri="{FF2B5EF4-FFF2-40B4-BE49-F238E27FC236}">
                <a16:creationId xmlns:a16="http://schemas.microsoft.com/office/drawing/2014/main" id="{1C2B05D0-878A-3D4F-9270-9FF8AC8DA9A0}"/>
              </a:ext>
            </a:extLst>
          </p:cNvPr>
          <p:cNvSpPr txBox="1"/>
          <p:nvPr/>
        </p:nvSpPr>
        <p:spPr>
          <a:xfrm>
            <a:off x="4397466" y="5374216"/>
            <a:ext cx="554960" cy="307777"/>
          </a:xfrm>
          <a:prstGeom prst="rect">
            <a:avLst/>
          </a:prstGeom>
          <a:noFill/>
        </p:spPr>
        <p:txBody>
          <a:bodyPr wrap="none" rtlCol="0">
            <a:spAutoFit/>
          </a:bodyPr>
          <a:lstStyle/>
          <a:p>
            <a:r>
              <a:rPr lang="en-US" sz="1400" i="1" dirty="0">
                <a:solidFill>
                  <a:srgbClr val="0070C0"/>
                </a:solidFill>
              </a:rPr>
              <a:t>RSE</a:t>
            </a:r>
          </a:p>
        </p:txBody>
      </p:sp>
      <p:sp>
        <p:nvSpPr>
          <p:cNvPr id="71" name="TextBox 70">
            <a:extLst>
              <a:ext uri="{FF2B5EF4-FFF2-40B4-BE49-F238E27FC236}">
                <a16:creationId xmlns:a16="http://schemas.microsoft.com/office/drawing/2014/main" id="{7C5135A9-D360-D54D-A3EC-F0EE102DF34E}"/>
              </a:ext>
            </a:extLst>
          </p:cNvPr>
          <p:cNvSpPr txBox="1"/>
          <p:nvPr/>
        </p:nvSpPr>
        <p:spPr>
          <a:xfrm>
            <a:off x="2982009" y="5396446"/>
            <a:ext cx="554960" cy="307777"/>
          </a:xfrm>
          <a:prstGeom prst="rect">
            <a:avLst/>
          </a:prstGeom>
          <a:noFill/>
        </p:spPr>
        <p:txBody>
          <a:bodyPr wrap="none" rtlCol="0">
            <a:spAutoFit/>
          </a:bodyPr>
          <a:lstStyle/>
          <a:p>
            <a:r>
              <a:rPr lang="en-US" sz="1400" i="1" dirty="0"/>
              <a:t>RSE</a:t>
            </a:r>
          </a:p>
        </p:txBody>
      </p:sp>
      <p:sp>
        <p:nvSpPr>
          <p:cNvPr id="72" name="TextBox 71">
            <a:extLst>
              <a:ext uri="{FF2B5EF4-FFF2-40B4-BE49-F238E27FC236}">
                <a16:creationId xmlns:a16="http://schemas.microsoft.com/office/drawing/2014/main" id="{BF5345DC-0A1F-0C44-B7E0-9381A876B1CC}"/>
              </a:ext>
            </a:extLst>
          </p:cNvPr>
          <p:cNvSpPr txBox="1"/>
          <p:nvPr/>
        </p:nvSpPr>
        <p:spPr>
          <a:xfrm>
            <a:off x="4031591" y="2780622"/>
            <a:ext cx="380232" cy="307777"/>
          </a:xfrm>
          <a:prstGeom prst="rect">
            <a:avLst/>
          </a:prstGeom>
          <a:noFill/>
          <a:ln>
            <a:noFill/>
          </a:ln>
        </p:spPr>
        <p:txBody>
          <a:bodyPr wrap="none">
            <a:spAutoFit/>
          </a:bodyPr>
          <a:lstStyle/>
          <a:p>
            <a:pPr>
              <a:defRPr/>
            </a:pPr>
            <a:r>
              <a:rPr lang="en-US" sz="1400" i="1" dirty="0">
                <a:highlight>
                  <a:srgbClr val="00FFFF"/>
                </a:highlight>
                <a:latin typeface="+mn-lt"/>
              </a:rPr>
              <a:t>RB</a:t>
            </a:r>
          </a:p>
        </p:txBody>
      </p:sp>
      <p:sp>
        <p:nvSpPr>
          <p:cNvPr id="73" name="TextBox 72">
            <a:extLst>
              <a:ext uri="{FF2B5EF4-FFF2-40B4-BE49-F238E27FC236}">
                <a16:creationId xmlns:a16="http://schemas.microsoft.com/office/drawing/2014/main" id="{3B9B05AC-7EBE-8A46-BE2E-1D27AA926FB1}"/>
              </a:ext>
            </a:extLst>
          </p:cNvPr>
          <p:cNvSpPr txBox="1"/>
          <p:nvPr/>
        </p:nvSpPr>
        <p:spPr>
          <a:xfrm>
            <a:off x="3296550" y="4521207"/>
            <a:ext cx="380232" cy="307777"/>
          </a:xfrm>
          <a:prstGeom prst="rect">
            <a:avLst/>
          </a:prstGeom>
          <a:noFill/>
          <a:ln>
            <a:noFill/>
          </a:ln>
        </p:spPr>
        <p:txBody>
          <a:bodyPr wrap="none">
            <a:spAutoFit/>
          </a:bodyPr>
          <a:lstStyle/>
          <a:p>
            <a:pPr>
              <a:defRPr/>
            </a:pPr>
            <a:r>
              <a:rPr lang="en-US" sz="1400" i="1" dirty="0">
                <a:latin typeface="+mn-lt"/>
              </a:rPr>
              <a:t>RB</a:t>
            </a:r>
          </a:p>
        </p:txBody>
      </p:sp>
      <p:sp>
        <p:nvSpPr>
          <p:cNvPr id="74" name="TextBox 73">
            <a:extLst>
              <a:ext uri="{FF2B5EF4-FFF2-40B4-BE49-F238E27FC236}">
                <a16:creationId xmlns:a16="http://schemas.microsoft.com/office/drawing/2014/main" id="{0D16FBCC-DAB9-7B48-AC9B-415046B7868C}"/>
              </a:ext>
            </a:extLst>
          </p:cNvPr>
          <p:cNvSpPr txBox="1"/>
          <p:nvPr/>
        </p:nvSpPr>
        <p:spPr>
          <a:xfrm>
            <a:off x="4050963" y="1932897"/>
            <a:ext cx="554960" cy="307777"/>
          </a:xfrm>
          <a:prstGeom prst="rect">
            <a:avLst/>
          </a:prstGeom>
          <a:noFill/>
        </p:spPr>
        <p:txBody>
          <a:bodyPr wrap="none" rtlCol="0">
            <a:spAutoFit/>
          </a:bodyPr>
          <a:lstStyle/>
          <a:p>
            <a:r>
              <a:rPr lang="en-US" sz="1400" i="1" dirty="0">
                <a:solidFill>
                  <a:srgbClr val="0070C0"/>
                </a:solidFill>
              </a:rPr>
              <a:t>RSB</a:t>
            </a:r>
          </a:p>
        </p:txBody>
      </p:sp>
      <p:sp>
        <p:nvSpPr>
          <p:cNvPr id="75" name="TextBox 74">
            <a:extLst>
              <a:ext uri="{FF2B5EF4-FFF2-40B4-BE49-F238E27FC236}">
                <a16:creationId xmlns:a16="http://schemas.microsoft.com/office/drawing/2014/main" id="{19C18D06-A0F4-5A48-83AF-5C810418267A}"/>
              </a:ext>
            </a:extLst>
          </p:cNvPr>
          <p:cNvSpPr txBox="1"/>
          <p:nvPr/>
        </p:nvSpPr>
        <p:spPr>
          <a:xfrm>
            <a:off x="3188597" y="3660226"/>
            <a:ext cx="554960" cy="307777"/>
          </a:xfrm>
          <a:prstGeom prst="rect">
            <a:avLst/>
          </a:prstGeom>
          <a:noFill/>
        </p:spPr>
        <p:txBody>
          <a:bodyPr wrap="none" rtlCol="0">
            <a:spAutoFit/>
          </a:bodyPr>
          <a:lstStyle/>
          <a:p>
            <a:r>
              <a:rPr lang="en-US" sz="1400" i="1" dirty="0">
                <a:highlight>
                  <a:srgbClr val="00FFFF"/>
                </a:highlight>
              </a:rPr>
              <a:t>RSB</a:t>
            </a:r>
          </a:p>
        </p:txBody>
      </p:sp>
      <p:sp>
        <p:nvSpPr>
          <p:cNvPr id="80" name="TextBox 79">
            <a:extLst>
              <a:ext uri="{FF2B5EF4-FFF2-40B4-BE49-F238E27FC236}">
                <a16:creationId xmlns:a16="http://schemas.microsoft.com/office/drawing/2014/main" id="{CB54EC60-CA82-AF47-AA75-C3DEBE93B29D}"/>
              </a:ext>
            </a:extLst>
          </p:cNvPr>
          <p:cNvSpPr txBox="1"/>
          <p:nvPr/>
        </p:nvSpPr>
        <p:spPr>
          <a:xfrm>
            <a:off x="5356673" y="4984533"/>
            <a:ext cx="3645408" cy="1323439"/>
          </a:xfrm>
          <a:prstGeom prst="rect">
            <a:avLst/>
          </a:prstGeom>
          <a:noFill/>
        </p:spPr>
        <p:txBody>
          <a:bodyPr wrap="square" rtlCol="0">
            <a:spAutoFit/>
          </a:bodyPr>
          <a:lstStyle/>
          <a:p>
            <a:r>
              <a:rPr lang="en-US" sz="1600" dirty="0"/>
              <a:t>These two derivations cover all rule-pairs, except &lt;RC;RSB&gt; and &lt;RC;RSC&gt;. Exercise: add few more derivations to get full pair-wise rule coverage. </a:t>
            </a:r>
          </a:p>
        </p:txBody>
      </p:sp>
    </p:spTree>
    <p:extLst>
      <p:ext uri="{BB962C8B-B14F-4D97-AF65-F5344CB8AC3E}">
        <p14:creationId xmlns:p14="http://schemas.microsoft.com/office/powerpoint/2010/main" val="2139608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CD261-5AAA-4147-BA43-C375EE26490B}"/>
              </a:ext>
            </a:extLst>
          </p:cNvPr>
          <p:cNvSpPr>
            <a:spLocks noGrp="1"/>
          </p:cNvSpPr>
          <p:nvPr>
            <p:ph type="title"/>
          </p:nvPr>
        </p:nvSpPr>
        <p:spPr/>
        <p:txBody>
          <a:bodyPr/>
          <a:lstStyle/>
          <a:p>
            <a:r>
              <a:rPr lang="en-US" dirty="0"/>
              <a:t>Position dependent expansion</a:t>
            </a:r>
          </a:p>
        </p:txBody>
      </p:sp>
      <p:sp>
        <p:nvSpPr>
          <p:cNvPr id="3" name="Content Placeholder 2">
            <a:extLst>
              <a:ext uri="{FF2B5EF4-FFF2-40B4-BE49-F238E27FC236}">
                <a16:creationId xmlns:a16="http://schemas.microsoft.com/office/drawing/2014/main" id="{60328118-753E-764F-BCCF-D496AA6627AE}"/>
              </a:ext>
            </a:extLst>
          </p:cNvPr>
          <p:cNvSpPr>
            <a:spLocks noGrp="1"/>
          </p:cNvSpPr>
          <p:nvPr>
            <p:ph idx="1"/>
          </p:nvPr>
        </p:nvSpPr>
        <p:spPr>
          <a:xfrm>
            <a:off x="457200" y="4125638"/>
            <a:ext cx="8229600" cy="1977083"/>
          </a:xfrm>
        </p:spPr>
        <p:txBody>
          <a:bodyPr/>
          <a:lstStyle/>
          <a:p>
            <a:r>
              <a:rPr lang="en-US" sz="2400" dirty="0"/>
              <a:t>Note that there are two non-terminals in the rule RB (two S’) which can be expanded in different ways, e.g. the first S can be expanded with RSB while the second with RSC.</a:t>
            </a:r>
          </a:p>
          <a:p>
            <a:r>
              <a:rPr lang="en-US" sz="2400" dirty="0"/>
              <a:t>Pair-wise rule coverage cannot differentiate in which position the second component of the pair is applied.</a:t>
            </a:r>
          </a:p>
        </p:txBody>
      </p:sp>
      <p:sp>
        <p:nvSpPr>
          <p:cNvPr id="4" name="Slide Number Placeholder 3">
            <a:extLst>
              <a:ext uri="{FF2B5EF4-FFF2-40B4-BE49-F238E27FC236}">
                <a16:creationId xmlns:a16="http://schemas.microsoft.com/office/drawing/2014/main" id="{E2896BC9-B0F1-1F44-848E-6C42544C27E9}"/>
              </a:ext>
            </a:extLst>
          </p:cNvPr>
          <p:cNvSpPr>
            <a:spLocks noGrp="1"/>
          </p:cNvSpPr>
          <p:nvPr>
            <p:ph type="sldNum" sz="quarter" idx="12"/>
          </p:nvPr>
        </p:nvSpPr>
        <p:spPr/>
        <p:txBody>
          <a:bodyPr/>
          <a:lstStyle/>
          <a:p>
            <a:pPr>
              <a:defRPr/>
            </a:pPr>
            <a:fld id="{A3C2DAE6-0577-446F-B195-407D339173F4}" type="slidenum">
              <a:rPr lang="en-US" smtClean="0"/>
              <a:pPr>
                <a:defRPr/>
              </a:pPr>
              <a:t>32</a:t>
            </a:fld>
            <a:endParaRPr lang="en-US" dirty="0"/>
          </a:p>
        </p:txBody>
      </p:sp>
      <p:graphicFrame>
        <p:nvGraphicFramePr>
          <p:cNvPr id="5" name="Table 4">
            <a:extLst>
              <a:ext uri="{FF2B5EF4-FFF2-40B4-BE49-F238E27FC236}">
                <a16:creationId xmlns:a16="http://schemas.microsoft.com/office/drawing/2014/main" id="{73D29AD1-C7F3-BD4E-BB9D-A0A64E8D6839}"/>
              </a:ext>
            </a:extLst>
          </p:cNvPr>
          <p:cNvGraphicFramePr>
            <a:graphicFrameLocks noGrp="1"/>
          </p:cNvGraphicFramePr>
          <p:nvPr>
            <p:extLst>
              <p:ext uri="{D42A27DB-BD31-4B8C-83A1-F6EECF244321}">
                <p14:modId xmlns:p14="http://schemas.microsoft.com/office/powerpoint/2010/main" val="2788077529"/>
              </p:ext>
            </p:extLst>
          </p:nvPr>
        </p:nvGraphicFramePr>
        <p:xfrm>
          <a:off x="457200" y="1592923"/>
          <a:ext cx="8229598" cy="2225040"/>
        </p:xfrm>
        <a:graphic>
          <a:graphicData uri="http://schemas.openxmlformats.org/drawingml/2006/table">
            <a:tbl>
              <a:tblPr firstRow="1" bandRow="1">
                <a:tableStyleId>{5C22544A-7EE6-4342-B048-85BDC9FD1C3A}</a:tableStyleId>
              </a:tblPr>
              <a:tblGrid>
                <a:gridCol w="1328589">
                  <a:extLst>
                    <a:ext uri="{9D8B030D-6E8A-4147-A177-3AD203B41FA5}">
                      <a16:colId xmlns:a16="http://schemas.microsoft.com/office/drawing/2014/main" val="1893897979"/>
                    </a:ext>
                  </a:extLst>
                </a:gridCol>
                <a:gridCol w="3794323">
                  <a:extLst>
                    <a:ext uri="{9D8B030D-6E8A-4147-A177-3AD203B41FA5}">
                      <a16:colId xmlns:a16="http://schemas.microsoft.com/office/drawing/2014/main" val="3355934393"/>
                    </a:ext>
                  </a:extLst>
                </a:gridCol>
                <a:gridCol w="3106686">
                  <a:extLst>
                    <a:ext uri="{9D8B030D-6E8A-4147-A177-3AD203B41FA5}">
                      <a16:colId xmlns:a16="http://schemas.microsoft.com/office/drawing/2014/main" val="1808637334"/>
                    </a:ext>
                  </a:extLst>
                </a:gridCol>
              </a:tblGrid>
              <a:tr h="370840">
                <a:tc>
                  <a:txBody>
                    <a:bodyPr/>
                    <a:lstStyle/>
                    <a:p>
                      <a:pPr algn="ctr"/>
                      <a:r>
                        <a:rPr lang="en-US" sz="2000" dirty="0"/>
                        <a:t>Name</a:t>
                      </a:r>
                    </a:p>
                  </a:txBody>
                  <a:tcPr/>
                </a:tc>
                <a:tc>
                  <a:txBody>
                    <a:bodyPr/>
                    <a:lstStyle/>
                    <a:p>
                      <a:pPr algn="ctr"/>
                      <a:r>
                        <a:rPr lang="en-US" sz="2000" dirty="0"/>
                        <a:t>Prod. rule</a:t>
                      </a:r>
                    </a:p>
                  </a:txBody>
                  <a:tcPr/>
                </a:tc>
                <a:tc>
                  <a:txBody>
                    <a:bodyPr/>
                    <a:lstStyle/>
                    <a:p>
                      <a:pPr algn="ctr"/>
                      <a:r>
                        <a:rPr lang="en-US" sz="2000" dirty="0"/>
                        <a:t>Feasible rule-pairs</a:t>
                      </a:r>
                    </a:p>
                  </a:txBody>
                  <a:tcPr/>
                </a:tc>
                <a:extLst>
                  <a:ext uri="{0D108BD9-81ED-4DB2-BD59-A6C34878D82A}">
                    <a16:rowId xmlns:a16="http://schemas.microsoft.com/office/drawing/2014/main" val="2117568335"/>
                  </a:ext>
                </a:extLst>
              </a:tr>
              <a:tr h="370840">
                <a:tc>
                  <a:txBody>
                    <a:bodyPr/>
                    <a:lstStyle/>
                    <a:p>
                      <a:pPr algn="ctr"/>
                      <a:r>
                        <a:rPr lang="en-US" sz="2000" dirty="0">
                          <a:solidFill>
                            <a:schemeClr val="accent6">
                              <a:lumMod val="60000"/>
                              <a:lumOff val="40000"/>
                            </a:schemeClr>
                          </a:solidFill>
                        </a:rPr>
                        <a:t>RB</a:t>
                      </a:r>
                    </a:p>
                  </a:txBody>
                  <a:tcPr/>
                </a:tc>
                <a:tc>
                  <a:txBody>
                    <a:bodyPr/>
                    <a:lstStyle/>
                    <a:p>
                      <a:pPr algn="ctr"/>
                      <a:r>
                        <a:rPr lang="en-US" sz="2400" i="1" dirty="0">
                          <a:latin typeface="+mn-lt"/>
                          <a:sym typeface="Symbol"/>
                        </a:rPr>
                        <a:t>Brace  </a:t>
                      </a:r>
                      <a:r>
                        <a:rPr lang="en-US" sz="2400" dirty="0">
                          <a:latin typeface="+mn-lt"/>
                          <a:sym typeface="Symbol"/>
                        </a:rPr>
                        <a:t></a:t>
                      </a:r>
                      <a:r>
                        <a:rPr lang="en-US" sz="2400" i="1" dirty="0">
                          <a:latin typeface="+mn-lt"/>
                          <a:sym typeface="Symbol"/>
                        </a:rPr>
                        <a:t>   </a:t>
                      </a:r>
                      <a:r>
                        <a:rPr lang="en-US" sz="2400" dirty="0">
                          <a:latin typeface="+mn-lt"/>
                          <a:sym typeface="Symbol"/>
                        </a:rPr>
                        <a:t>“(“ </a:t>
                      </a:r>
                      <a:r>
                        <a:rPr lang="en-US" sz="2400" i="1" dirty="0">
                          <a:latin typeface="+mn-lt"/>
                          <a:sym typeface="Symbol"/>
                        </a:rPr>
                        <a:t>S </a:t>
                      </a:r>
                      <a:r>
                        <a:rPr lang="en-US" sz="2400" dirty="0">
                          <a:latin typeface="+mn-lt"/>
                          <a:sym typeface="Symbol"/>
                        </a:rPr>
                        <a:t>“)” </a:t>
                      </a:r>
                      <a:r>
                        <a:rPr lang="en-US" sz="2400" i="1" dirty="0">
                          <a:latin typeface="+mn-lt"/>
                          <a:sym typeface="Symbol"/>
                        </a:rPr>
                        <a:t>S </a:t>
                      </a:r>
                      <a:endParaRPr lang="en-US" sz="2400" dirty="0"/>
                    </a:p>
                  </a:txBody>
                  <a:tcPr/>
                </a:tc>
                <a:tc>
                  <a:txBody>
                    <a:bodyPr/>
                    <a:lstStyle/>
                    <a:p>
                      <a:pPr algn="ctr"/>
                      <a:r>
                        <a:rPr lang="en-US" sz="1800" dirty="0"/>
                        <a:t>&lt;RB;RSB&gt;, &lt;RB;RSC&gt;, &lt;RB;RSE&gt;</a:t>
                      </a:r>
                    </a:p>
                  </a:txBody>
                  <a:tcPr/>
                </a:tc>
                <a:extLst>
                  <a:ext uri="{0D108BD9-81ED-4DB2-BD59-A6C34878D82A}">
                    <a16:rowId xmlns:a16="http://schemas.microsoft.com/office/drawing/2014/main" val="2014095272"/>
                  </a:ext>
                </a:extLst>
              </a:tr>
              <a:tr h="370840">
                <a:tc>
                  <a:txBody>
                    <a:bodyPr/>
                    <a:lstStyle/>
                    <a:p>
                      <a:pPr algn="ctr"/>
                      <a:r>
                        <a:rPr lang="en-US" sz="2000" dirty="0">
                          <a:solidFill>
                            <a:schemeClr val="accent6">
                              <a:lumMod val="60000"/>
                              <a:lumOff val="40000"/>
                            </a:schemeClr>
                          </a:solidFill>
                        </a:rPr>
                        <a:t>RSB</a:t>
                      </a:r>
                    </a:p>
                  </a:txBody>
                  <a:tcPr/>
                </a:tc>
                <a:tc>
                  <a:txBody>
                    <a:bodyPr/>
                    <a:lstStyle/>
                    <a:p>
                      <a:pPr algn="ctr"/>
                      <a:r>
                        <a:rPr lang="en-US" sz="2400" i="1" dirty="0">
                          <a:latin typeface="+mn-lt"/>
                        </a:rPr>
                        <a:t>S   </a:t>
                      </a:r>
                      <a:r>
                        <a:rPr lang="en-US" sz="2400" dirty="0">
                          <a:latin typeface="+mn-lt"/>
                          <a:sym typeface="Symbol"/>
                        </a:rPr>
                        <a:t></a:t>
                      </a:r>
                      <a:r>
                        <a:rPr lang="en-US" sz="2400" i="1" dirty="0">
                          <a:latin typeface="+mn-lt"/>
                          <a:sym typeface="Symbol"/>
                        </a:rPr>
                        <a:t>   Brace </a:t>
                      </a:r>
                      <a:endParaRPr lang="en-US" sz="2400" dirty="0"/>
                    </a:p>
                  </a:txBody>
                  <a:tcPr/>
                </a:tc>
                <a:tc>
                  <a:txBody>
                    <a:bodyPr/>
                    <a:lstStyle/>
                    <a:p>
                      <a:pPr algn="ctr"/>
                      <a:r>
                        <a:rPr lang="en-US" sz="1800" dirty="0"/>
                        <a:t>&lt;RSB;RB&gt;</a:t>
                      </a:r>
                    </a:p>
                  </a:txBody>
                  <a:tcPr/>
                </a:tc>
                <a:extLst>
                  <a:ext uri="{0D108BD9-81ED-4DB2-BD59-A6C34878D82A}">
                    <a16:rowId xmlns:a16="http://schemas.microsoft.com/office/drawing/2014/main" val="152107263"/>
                  </a:ext>
                </a:extLst>
              </a:tr>
              <a:tr h="370840">
                <a:tc>
                  <a:txBody>
                    <a:bodyPr/>
                    <a:lstStyle/>
                    <a:p>
                      <a:pPr algn="ctr"/>
                      <a:r>
                        <a:rPr lang="en-US" sz="2000" dirty="0">
                          <a:solidFill>
                            <a:schemeClr val="accent6">
                              <a:lumMod val="60000"/>
                              <a:lumOff val="40000"/>
                            </a:schemeClr>
                          </a:solidFill>
                        </a:rPr>
                        <a:t>RSC</a:t>
                      </a:r>
                    </a:p>
                  </a:txBody>
                  <a:tcPr/>
                </a:tc>
                <a:tc>
                  <a:txBody>
                    <a:bodyPr/>
                    <a:lstStyle/>
                    <a:p>
                      <a:pPr algn="ctr"/>
                      <a:r>
                        <a:rPr lang="en-US" sz="2400" i="1" dirty="0">
                          <a:latin typeface="+mn-lt"/>
                        </a:rPr>
                        <a:t>S </a:t>
                      </a:r>
                      <a:r>
                        <a:rPr lang="en-US" sz="2400" i="1" dirty="0"/>
                        <a:t>  </a:t>
                      </a:r>
                      <a:r>
                        <a:rPr lang="en-US" sz="2400" dirty="0">
                          <a:sym typeface="Symbol"/>
                        </a:rPr>
                        <a:t></a:t>
                      </a:r>
                      <a:r>
                        <a:rPr lang="en-US" sz="2400" i="1" dirty="0">
                          <a:sym typeface="Symbol"/>
                        </a:rPr>
                        <a:t>  </a:t>
                      </a:r>
                      <a:r>
                        <a:rPr lang="en-US" sz="2400" i="1" dirty="0">
                          <a:latin typeface="+mn-lt"/>
                          <a:sym typeface="Symbol"/>
                        </a:rPr>
                        <a:t>Curly </a:t>
                      </a:r>
                      <a:endParaRPr lang="en-US" sz="2400" dirty="0"/>
                    </a:p>
                  </a:txBody>
                  <a:tcPr/>
                </a:tc>
                <a:tc>
                  <a:txBody>
                    <a:bodyPr/>
                    <a:lstStyle/>
                    <a:p>
                      <a:pPr algn="ctr"/>
                      <a:r>
                        <a:rPr lang="en-US" sz="1800" dirty="0"/>
                        <a:t>&lt;RSC;RC&gt; </a:t>
                      </a:r>
                    </a:p>
                  </a:txBody>
                  <a:tcPr/>
                </a:tc>
                <a:extLst>
                  <a:ext uri="{0D108BD9-81ED-4DB2-BD59-A6C34878D82A}">
                    <a16:rowId xmlns:a16="http://schemas.microsoft.com/office/drawing/2014/main" val="3695887530"/>
                  </a:ext>
                </a:extLst>
              </a:tr>
              <a:tr h="370840">
                <a:tc>
                  <a:txBody>
                    <a:bodyPr/>
                    <a:lstStyle/>
                    <a:p>
                      <a:pPr algn="ctr"/>
                      <a:r>
                        <a:rPr lang="en-US" sz="2000" dirty="0">
                          <a:solidFill>
                            <a:schemeClr val="accent6">
                              <a:lumMod val="60000"/>
                              <a:lumOff val="40000"/>
                            </a:schemeClr>
                          </a:solidFill>
                        </a:rPr>
                        <a:t>RSE</a:t>
                      </a:r>
                    </a:p>
                  </a:txBody>
                  <a:tcPr/>
                </a:tc>
                <a:tc>
                  <a:txBody>
                    <a:bodyPr/>
                    <a:lstStyle/>
                    <a:p>
                      <a:pPr algn="ctr"/>
                      <a:r>
                        <a:rPr lang="en-US" sz="2400" i="1" dirty="0">
                          <a:latin typeface="+mn-lt"/>
                        </a:rPr>
                        <a:t>S</a:t>
                      </a:r>
                      <a:r>
                        <a:rPr lang="en-US" sz="2400" i="1" dirty="0"/>
                        <a:t>  </a:t>
                      </a:r>
                      <a:r>
                        <a:rPr lang="en-US" sz="2400" dirty="0">
                          <a:sym typeface="Symbol"/>
                        </a:rPr>
                        <a:t></a:t>
                      </a:r>
                      <a:r>
                        <a:rPr lang="en-US" sz="2400" i="1" dirty="0">
                          <a:sym typeface="Symbol"/>
                        </a:rPr>
                        <a:t> </a:t>
                      </a:r>
                      <a:r>
                        <a:rPr lang="en-US" sz="2400" dirty="0">
                          <a:latin typeface="+mn-lt"/>
                          <a:sym typeface="Symbol"/>
                        </a:rPr>
                        <a:t>   </a:t>
                      </a:r>
                      <a:endParaRPr lang="en-US" sz="2400" dirty="0"/>
                    </a:p>
                  </a:txBody>
                  <a:tcPr/>
                </a:tc>
                <a:tc>
                  <a:txBody>
                    <a:bodyPr/>
                    <a:lstStyle/>
                    <a:p>
                      <a:pPr algn="ctr"/>
                      <a:endParaRPr lang="en-US" sz="1800" dirty="0"/>
                    </a:p>
                  </a:txBody>
                  <a:tcPr/>
                </a:tc>
                <a:extLst>
                  <a:ext uri="{0D108BD9-81ED-4DB2-BD59-A6C34878D82A}">
                    <a16:rowId xmlns:a16="http://schemas.microsoft.com/office/drawing/2014/main" val="3230595773"/>
                  </a:ext>
                </a:extLst>
              </a:tr>
            </a:tbl>
          </a:graphicData>
        </a:graphic>
      </p:graphicFrame>
    </p:spTree>
    <p:extLst>
      <p:ext uri="{BB962C8B-B14F-4D97-AF65-F5344CB8AC3E}">
        <p14:creationId xmlns:p14="http://schemas.microsoft.com/office/powerpoint/2010/main" val="20969892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4638"/>
            <a:ext cx="8229600" cy="850900"/>
          </a:xfrm>
        </p:spPr>
        <p:txBody>
          <a:bodyPr/>
          <a:lstStyle/>
          <a:p>
            <a:r>
              <a:rPr lang="en-US" dirty="0"/>
              <a:t>Rule-position-rule combination</a:t>
            </a:r>
          </a:p>
        </p:txBody>
      </p:sp>
      <p:sp>
        <p:nvSpPr>
          <p:cNvPr id="3" name="Content Placeholder 2"/>
          <p:cNvSpPr>
            <a:spLocks noGrp="1"/>
          </p:cNvSpPr>
          <p:nvPr>
            <p:ph idx="1"/>
          </p:nvPr>
        </p:nvSpPr>
        <p:spPr>
          <a:xfrm>
            <a:off x="491434" y="1500694"/>
            <a:ext cx="8229600" cy="2073463"/>
          </a:xfrm>
        </p:spPr>
        <p:txBody>
          <a:bodyPr/>
          <a:lstStyle/>
          <a:p>
            <a:pPr>
              <a:defRPr/>
            </a:pPr>
            <a:r>
              <a:rPr lang="en-US" sz="2400" dirty="0"/>
              <a:t>Let N be a non-terminal. Define:</a:t>
            </a:r>
            <a:r>
              <a:rPr lang="en-US" sz="2400" i="1" dirty="0"/>
              <a:t> </a:t>
            </a:r>
            <a:r>
              <a:rPr lang="en-US" sz="2400" b="1" i="1" dirty="0">
                <a:solidFill>
                  <a:srgbClr val="FF0000"/>
                </a:solidFill>
              </a:rPr>
              <a:t>alts</a:t>
            </a:r>
            <a:r>
              <a:rPr lang="en-US" sz="2400" b="1" dirty="0">
                <a:solidFill>
                  <a:srgbClr val="FF0000"/>
                </a:solidFill>
              </a:rPr>
              <a:t>(</a:t>
            </a:r>
            <a:r>
              <a:rPr lang="en-US" sz="2400" b="1" i="1" dirty="0">
                <a:solidFill>
                  <a:srgbClr val="FF0000"/>
                </a:solidFill>
              </a:rPr>
              <a:t>N</a:t>
            </a:r>
            <a:r>
              <a:rPr lang="en-US" sz="2400" b="1" dirty="0">
                <a:solidFill>
                  <a:srgbClr val="FF0000"/>
                </a:solidFill>
              </a:rPr>
              <a:t>) </a:t>
            </a:r>
            <a:r>
              <a:rPr lang="en-US" sz="2400" dirty="0"/>
              <a:t>= the set of N’s production rules</a:t>
            </a:r>
            <a:r>
              <a:rPr lang="en-US" sz="2400" i="1" dirty="0"/>
              <a:t>. </a:t>
            </a:r>
            <a:r>
              <a:rPr lang="en-US" sz="2400" dirty="0"/>
              <a:t>E.g. alts(S) = { RSB, RSC, RSE }. alts(Brace) = { RB }.</a:t>
            </a:r>
          </a:p>
          <a:p>
            <a:pPr>
              <a:defRPr/>
            </a:pPr>
            <a:r>
              <a:rPr lang="en-US" sz="2400" dirty="0"/>
              <a:t>Let R</a:t>
            </a:r>
            <a:r>
              <a:rPr lang="en-US" sz="2400" baseline="-25000" dirty="0"/>
              <a:t>1</a:t>
            </a:r>
            <a:r>
              <a:rPr lang="en-US" sz="2400" dirty="0"/>
              <a:t> and R</a:t>
            </a:r>
            <a:r>
              <a:rPr lang="en-US" sz="2400" baseline="-25000" dirty="0"/>
              <a:t>2</a:t>
            </a:r>
            <a:r>
              <a:rPr lang="en-US" sz="2400" dirty="0"/>
              <a:t> be production rules of a grammar G, R</a:t>
            </a:r>
            <a:r>
              <a:rPr lang="en-US" sz="2400" baseline="-25000" dirty="0"/>
              <a:t>1</a:t>
            </a:r>
            <a:r>
              <a:rPr lang="en-US" sz="2400" dirty="0"/>
              <a:t> = A ➝ </a:t>
            </a:r>
            <a:r>
              <a:rPr lang="en-US" sz="2400" i="1" dirty="0"/>
              <a:t>z</a:t>
            </a:r>
            <a:r>
              <a:rPr lang="en-US" sz="2400" dirty="0"/>
              <a:t> and and N is the k</a:t>
            </a:r>
            <a:r>
              <a:rPr lang="en-US" sz="2400" baseline="30000" dirty="0"/>
              <a:t>th</a:t>
            </a:r>
            <a:r>
              <a:rPr lang="en-US" sz="2400" dirty="0"/>
              <a:t> symbol in </a:t>
            </a:r>
            <a:r>
              <a:rPr lang="en-US" sz="2400" i="1" dirty="0"/>
              <a:t>z</a:t>
            </a:r>
            <a:r>
              <a:rPr lang="en-US" sz="2400" dirty="0"/>
              <a:t>. The tuple </a:t>
            </a:r>
            <a:r>
              <a:rPr lang="en-US" sz="2400" b="1" dirty="0">
                <a:solidFill>
                  <a:schemeClr val="accent6">
                    <a:lumMod val="60000"/>
                    <a:lumOff val="40000"/>
                  </a:schemeClr>
                </a:solidFill>
              </a:rPr>
              <a:t>&lt;R</a:t>
            </a:r>
            <a:r>
              <a:rPr lang="en-US" sz="2400" b="1" baseline="-25000" dirty="0">
                <a:solidFill>
                  <a:schemeClr val="accent6">
                    <a:lumMod val="60000"/>
                    <a:lumOff val="40000"/>
                  </a:schemeClr>
                </a:solidFill>
              </a:rPr>
              <a:t>1</a:t>
            </a:r>
            <a:r>
              <a:rPr lang="en-US" sz="2400" b="1" dirty="0">
                <a:solidFill>
                  <a:schemeClr val="accent6">
                    <a:lumMod val="60000"/>
                    <a:lumOff val="40000"/>
                  </a:schemeClr>
                </a:solidFill>
              </a:rPr>
              <a:t>;k;R</a:t>
            </a:r>
            <a:r>
              <a:rPr lang="en-US" sz="2400" b="1" baseline="-25000" dirty="0">
                <a:solidFill>
                  <a:schemeClr val="accent6">
                    <a:lumMod val="60000"/>
                    <a:lumOff val="40000"/>
                  </a:schemeClr>
                </a:solidFill>
              </a:rPr>
              <a:t>2</a:t>
            </a:r>
            <a:r>
              <a:rPr lang="en-US" sz="2400" b="1" dirty="0">
                <a:solidFill>
                  <a:schemeClr val="accent6">
                    <a:lumMod val="60000"/>
                    <a:lumOff val="40000"/>
                  </a:schemeClr>
                </a:solidFill>
              </a:rPr>
              <a:t>&gt; </a:t>
            </a:r>
            <a:r>
              <a:rPr lang="en-US" sz="2400" dirty="0"/>
              <a:t>is a </a:t>
            </a:r>
            <a:r>
              <a:rPr lang="en-US" sz="2400" b="1" dirty="0">
                <a:solidFill>
                  <a:schemeClr val="accent1">
                    <a:lumMod val="75000"/>
                  </a:schemeClr>
                </a:solidFill>
              </a:rPr>
              <a:t>Rule-position-rule combination</a:t>
            </a:r>
            <a:r>
              <a:rPr lang="en-US" sz="2400" b="1" dirty="0"/>
              <a:t> of G </a:t>
            </a:r>
            <a:r>
              <a:rPr lang="en-US" sz="2400" dirty="0"/>
              <a:t>if R</a:t>
            </a:r>
            <a:r>
              <a:rPr lang="en-US" sz="2400" baseline="-25000" dirty="0"/>
              <a:t>2</a:t>
            </a:r>
            <a:r>
              <a:rPr lang="en-US" sz="2400" dirty="0"/>
              <a:t> ∊ alts(N).</a:t>
            </a:r>
          </a:p>
        </p:txBody>
      </p:sp>
      <p:sp>
        <p:nvSpPr>
          <p:cNvPr id="4" name="Slide Number Placeholder 3"/>
          <p:cNvSpPr>
            <a:spLocks noGrp="1"/>
          </p:cNvSpPr>
          <p:nvPr>
            <p:ph type="sldNum" sz="quarter" idx="12"/>
          </p:nvPr>
        </p:nvSpPr>
        <p:spPr/>
        <p:txBody>
          <a:bodyPr/>
          <a:lstStyle/>
          <a:p>
            <a:pPr>
              <a:defRPr/>
            </a:pPr>
            <a:fld id="{A8062395-93F7-40F7-9002-7E0004E67C75}" type="slidenum">
              <a:rPr lang="en-US" smtClean="0"/>
              <a:pPr>
                <a:defRPr/>
              </a:pPr>
              <a:t>33</a:t>
            </a:fld>
            <a:endParaRPr lang="en-US"/>
          </a:p>
        </p:txBody>
      </p:sp>
      <p:graphicFrame>
        <p:nvGraphicFramePr>
          <p:cNvPr id="7" name="Table 6">
            <a:extLst>
              <a:ext uri="{FF2B5EF4-FFF2-40B4-BE49-F238E27FC236}">
                <a16:creationId xmlns:a16="http://schemas.microsoft.com/office/drawing/2014/main" id="{EF10FF4F-EFE9-1B43-BED5-AA87E84061F7}"/>
              </a:ext>
            </a:extLst>
          </p:cNvPr>
          <p:cNvGraphicFramePr>
            <a:graphicFrameLocks noGrp="1"/>
          </p:cNvGraphicFramePr>
          <p:nvPr>
            <p:extLst>
              <p:ext uri="{D42A27DB-BD31-4B8C-83A1-F6EECF244321}">
                <p14:modId xmlns:p14="http://schemas.microsoft.com/office/powerpoint/2010/main" val="1817417782"/>
              </p:ext>
            </p:extLst>
          </p:nvPr>
        </p:nvGraphicFramePr>
        <p:xfrm>
          <a:off x="508551" y="4070032"/>
          <a:ext cx="8195366" cy="2468880"/>
        </p:xfrm>
        <a:graphic>
          <a:graphicData uri="http://schemas.openxmlformats.org/drawingml/2006/table">
            <a:tbl>
              <a:tblPr firstRow="1" bandRow="1">
                <a:tableStyleId>{5C22544A-7EE6-4342-B048-85BDC9FD1C3A}</a:tableStyleId>
              </a:tblPr>
              <a:tblGrid>
                <a:gridCol w="1221036">
                  <a:extLst>
                    <a:ext uri="{9D8B030D-6E8A-4147-A177-3AD203B41FA5}">
                      <a16:colId xmlns:a16="http://schemas.microsoft.com/office/drawing/2014/main" val="1893897979"/>
                    </a:ext>
                  </a:extLst>
                </a:gridCol>
                <a:gridCol w="3003546">
                  <a:extLst>
                    <a:ext uri="{9D8B030D-6E8A-4147-A177-3AD203B41FA5}">
                      <a16:colId xmlns:a16="http://schemas.microsoft.com/office/drawing/2014/main" val="3355934393"/>
                    </a:ext>
                  </a:extLst>
                </a:gridCol>
                <a:gridCol w="3970784">
                  <a:extLst>
                    <a:ext uri="{9D8B030D-6E8A-4147-A177-3AD203B41FA5}">
                      <a16:colId xmlns:a16="http://schemas.microsoft.com/office/drawing/2014/main" val="4287461136"/>
                    </a:ext>
                  </a:extLst>
                </a:gridCol>
              </a:tblGrid>
              <a:tr h="0">
                <a:tc>
                  <a:txBody>
                    <a:bodyPr/>
                    <a:lstStyle/>
                    <a:p>
                      <a:pPr algn="ctr"/>
                      <a:r>
                        <a:rPr lang="en-US" sz="2000" dirty="0"/>
                        <a:t>Name</a:t>
                      </a:r>
                    </a:p>
                  </a:txBody>
                  <a:tcPr/>
                </a:tc>
                <a:tc>
                  <a:txBody>
                    <a:bodyPr/>
                    <a:lstStyle/>
                    <a:p>
                      <a:pPr algn="ctr"/>
                      <a:r>
                        <a:rPr lang="en-US" sz="2000" dirty="0"/>
                        <a:t>Prod. rule</a:t>
                      </a:r>
                    </a:p>
                  </a:txBody>
                  <a:tcPr/>
                </a:tc>
                <a:tc>
                  <a:txBody>
                    <a:bodyPr/>
                    <a:lstStyle/>
                    <a:p>
                      <a:pPr algn="ctr"/>
                      <a:r>
                        <a:rPr lang="en-US" sz="2000" dirty="0"/>
                        <a:t>rule-</a:t>
                      </a:r>
                      <a:r>
                        <a:rPr lang="en-US" sz="2000" dirty="0" err="1"/>
                        <a:t>pos</a:t>
                      </a:r>
                      <a:r>
                        <a:rPr lang="en-US" sz="2000" dirty="0"/>
                        <a:t>-rule combs.</a:t>
                      </a:r>
                    </a:p>
                  </a:txBody>
                  <a:tcPr/>
                </a:tc>
                <a:extLst>
                  <a:ext uri="{0D108BD9-81ED-4DB2-BD59-A6C34878D82A}">
                    <a16:rowId xmlns:a16="http://schemas.microsoft.com/office/drawing/2014/main" val="2117568335"/>
                  </a:ext>
                </a:extLst>
              </a:tr>
              <a:tr h="370840">
                <a:tc>
                  <a:txBody>
                    <a:bodyPr/>
                    <a:lstStyle/>
                    <a:p>
                      <a:pPr algn="ctr"/>
                      <a:r>
                        <a:rPr lang="en-US" sz="2000" dirty="0">
                          <a:solidFill>
                            <a:schemeClr val="accent6">
                              <a:lumMod val="60000"/>
                              <a:lumOff val="40000"/>
                            </a:schemeClr>
                          </a:solidFill>
                        </a:rPr>
                        <a:t>RB</a:t>
                      </a:r>
                    </a:p>
                  </a:txBody>
                  <a:tcPr/>
                </a:tc>
                <a:tc>
                  <a:txBody>
                    <a:bodyPr/>
                    <a:lstStyle/>
                    <a:p>
                      <a:pPr algn="ctr"/>
                      <a:r>
                        <a:rPr lang="en-US" sz="2400" i="1" dirty="0">
                          <a:latin typeface="+mn-lt"/>
                          <a:sym typeface="Symbol"/>
                        </a:rPr>
                        <a:t>Brace  </a:t>
                      </a:r>
                      <a:r>
                        <a:rPr lang="en-US" sz="2400" dirty="0">
                          <a:latin typeface="+mn-lt"/>
                          <a:sym typeface="Symbol"/>
                        </a:rPr>
                        <a:t></a:t>
                      </a:r>
                      <a:r>
                        <a:rPr lang="en-US" sz="2400" i="1" dirty="0">
                          <a:latin typeface="+mn-lt"/>
                          <a:sym typeface="Symbol"/>
                        </a:rPr>
                        <a:t>   </a:t>
                      </a:r>
                      <a:r>
                        <a:rPr lang="en-US" sz="2400" dirty="0">
                          <a:latin typeface="+mn-lt"/>
                          <a:sym typeface="Symbol"/>
                        </a:rPr>
                        <a:t>“(“ </a:t>
                      </a:r>
                      <a:r>
                        <a:rPr lang="en-US" sz="2400" i="1" dirty="0">
                          <a:latin typeface="+mn-lt"/>
                          <a:sym typeface="Symbol"/>
                        </a:rPr>
                        <a:t>S </a:t>
                      </a:r>
                      <a:r>
                        <a:rPr lang="en-US" sz="2400" dirty="0">
                          <a:latin typeface="+mn-lt"/>
                          <a:sym typeface="Symbol"/>
                        </a:rPr>
                        <a:t>“)” </a:t>
                      </a:r>
                      <a:r>
                        <a:rPr lang="en-US" sz="2400" i="1" dirty="0">
                          <a:latin typeface="+mn-lt"/>
                          <a:sym typeface="Symbol"/>
                        </a:rPr>
                        <a:t>S </a:t>
                      </a:r>
                      <a:endParaRPr 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&lt;RB;</a:t>
                      </a:r>
                      <a:r>
                        <a:rPr lang="en-US" sz="2000" b="1" dirty="0">
                          <a:solidFill>
                            <a:schemeClr val="accent1">
                              <a:lumMod val="75000"/>
                            </a:schemeClr>
                          </a:solidFill>
                        </a:rPr>
                        <a:t>1</a:t>
                      </a:r>
                      <a:r>
                        <a:rPr lang="en-US" sz="2000" dirty="0"/>
                        <a:t>;RSB&gt; &lt;RB;</a:t>
                      </a:r>
                      <a:r>
                        <a:rPr lang="en-US" sz="2000" b="1" dirty="0">
                          <a:solidFill>
                            <a:schemeClr val="accent1">
                              <a:lumMod val="75000"/>
                            </a:schemeClr>
                          </a:solidFill>
                        </a:rPr>
                        <a:t>1</a:t>
                      </a:r>
                      <a:r>
                        <a:rPr lang="en-US" sz="2000" dirty="0"/>
                        <a:t>;RSC&gt;  &lt;RB;</a:t>
                      </a:r>
                      <a:r>
                        <a:rPr lang="en-US" sz="2000" b="1" dirty="0">
                          <a:solidFill>
                            <a:schemeClr val="accent1">
                              <a:lumMod val="75000"/>
                            </a:schemeClr>
                          </a:solidFill>
                        </a:rPr>
                        <a:t>1</a:t>
                      </a:r>
                      <a:r>
                        <a:rPr lang="en-US" sz="2000" dirty="0"/>
                        <a:t>;RSE&gt;</a:t>
                      </a:r>
                      <a:br>
                        <a:rPr lang="en-US" sz="2000" dirty="0"/>
                      </a:br>
                      <a:r>
                        <a:rPr lang="en-US" sz="2000" dirty="0"/>
                        <a:t>&lt;RB;</a:t>
                      </a:r>
                      <a:r>
                        <a:rPr lang="en-US" sz="2000" b="1" dirty="0">
                          <a:solidFill>
                            <a:schemeClr val="accent6">
                              <a:lumMod val="60000"/>
                              <a:lumOff val="40000"/>
                            </a:schemeClr>
                          </a:solidFill>
                        </a:rPr>
                        <a:t>3</a:t>
                      </a:r>
                      <a:r>
                        <a:rPr lang="en-US" sz="2000" dirty="0"/>
                        <a:t>;RSB&gt; &lt;RB;</a:t>
                      </a:r>
                      <a:r>
                        <a:rPr lang="en-US" sz="2000" b="1" dirty="0">
                          <a:solidFill>
                            <a:schemeClr val="accent6">
                              <a:lumMod val="60000"/>
                              <a:lumOff val="40000"/>
                            </a:schemeClr>
                          </a:solidFill>
                        </a:rPr>
                        <a:t>3</a:t>
                      </a:r>
                      <a:r>
                        <a:rPr lang="en-US" sz="2000" dirty="0"/>
                        <a:t>;RSC&gt;  &lt;RB;</a:t>
                      </a:r>
                      <a:r>
                        <a:rPr lang="en-US" sz="2000" b="1" dirty="0">
                          <a:solidFill>
                            <a:schemeClr val="accent6">
                              <a:lumMod val="60000"/>
                              <a:lumOff val="40000"/>
                            </a:schemeClr>
                          </a:solidFill>
                        </a:rPr>
                        <a:t>3</a:t>
                      </a:r>
                      <a:r>
                        <a:rPr lang="en-US" sz="2000" dirty="0"/>
                        <a:t>;RSE&gt;</a:t>
                      </a:r>
                    </a:p>
                  </a:txBody>
                  <a:tcPr/>
                </a:tc>
                <a:extLst>
                  <a:ext uri="{0D108BD9-81ED-4DB2-BD59-A6C34878D82A}">
                    <a16:rowId xmlns:a16="http://schemas.microsoft.com/office/drawing/2014/main" val="2014095272"/>
                  </a:ext>
                </a:extLst>
              </a:tr>
              <a:tr h="370840">
                <a:tc>
                  <a:txBody>
                    <a:bodyPr/>
                    <a:lstStyle/>
                    <a:p>
                      <a:pPr algn="ctr"/>
                      <a:r>
                        <a:rPr lang="en-US" sz="2000" dirty="0">
                          <a:solidFill>
                            <a:schemeClr val="accent6">
                              <a:lumMod val="60000"/>
                              <a:lumOff val="40000"/>
                            </a:schemeClr>
                          </a:solidFill>
                        </a:rPr>
                        <a:t>RSB</a:t>
                      </a:r>
                    </a:p>
                  </a:txBody>
                  <a:tcPr/>
                </a:tc>
                <a:tc>
                  <a:txBody>
                    <a:bodyPr/>
                    <a:lstStyle/>
                    <a:p>
                      <a:pPr algn="ctr"/>
                      <a:r>
                        <a:rPr lang="en-US" sz="2400" i="1" dirty="0">
                          <a:latin typeface="+mn-lt"/>
                        </a:rPr>
                        <a:t>S   </a:t>
                      </a:r>
                      <a:r>
                        <a:rPr lang="en-US" sz="2400" dirty="0">
                          <a:latin typeface="+mn-lt"/>
                          <a:sym typeface="Symbol"/>
                        </a:rPr>
                        <a:t></a:t>
                      </a:r>
                      <a:r>
                        <a:rPr lang="en-US" sz="2400" i="1" dirty="0">
                          <a:latin typeface="+mn-lt"/>
                          <a:sym typeface="Symbol"/>
                        </a:rPr>
                        <a:t>   Brace </a:t>
                      </a:r>
                      <a:endParaRPr lang="en-US" sz="2400" dirty="0"/>
                    </a:p>
                  </a:txBody>
                  <a:tcPr/>
                </a:tc>
                <a:tc>
                  <a:txBody>
                    <a:bodyPr/>
                    <a:lstStyle/>
                    <a:p>
                      <a:pPr algn="ctr"/>
                      <a:r>
                        <a:rPr lang="en-US" sz="2000" dirty="0"/>
                        <a:t>&lt;RSB;0;RB&gt;</a:t>
                      </a:r>
                    </a:p>
                  </a:txBody>
                  <a:tcPr/>
                </a:tc>
                <a:extLst>
                  <a:ext uri="{0D108BD9-81ED-4DB2-BD59-A6C34878D82A}">
                    <a16:rowId xmlns:a16="http://schemas.microsoft.com/office/drawing/2014/main" val="152107263"/>
                  </a:ext>
                </a:extLst>
              </a:tr>
              <a:tr h="370840">
                <a:tc>
                  <a:txBody>
                    <a:bodyPr/>
                    <a:lstStyle/>
                    <a:p>
                      <a:pPr algn="ctr"/>
                      <a:r>
                        <a:rPr lang="en-US" sz="2000" dirty="0">
                          <a:solidFill>
                            <a:schemeClr val="accent6">
                              <a:lumMod val="60000"/>
                              <a:lumOff val="40000"/>
                            </a:schemeClr>
                          </a:solidFill>
                        </a:rPr>
                        <a:t>RSC</a:t>
                      </a:r>
                    </a:p>
                  </a:txBody>
                  <a:tcPr/>
                </a:tc>
                <a:tc>
                  <a:txBody>
                    <a:bodyPr/>
                    <a:lstStyle/>
                    <a:p>
                      <a:pPr algn="ctr"/>
                      <a:r>
                        <a:rPr lang="en-US" sz="2400" i="1" dirty="0">
                          <a:latin typeface="+mn-lt"/>
                        </a:rPr>
                        <a:t>S </a:t>
                      </a:r>
                      <a:r>
                        <a:rPr lang="en-US" sz="2400" i="1" dirty="0"/>
                        <a:t>  </a:t>
                      </a:r>
                      <a:r>
                        <a:rPr lang="en-US" sz="2400" dirty="0">
                          <a:sym typeface="Symbol"/>
                        </a:rPr>
                        <a:t></a:t>
                      </a:r>
                      <a:r>
                        <a:rPr lang="en-US" sz="2400" i="1" dirty="0">
                          <a:sym typeface="Symbol"/>
                        </a:rPr>
                        <a:t>  </a:t>
                      </a:r>
                      <a:r>
                        <a:rPr lang="en-US" sz="2400" i="1" dirty="0">
                          <a:latin typeface="+mn-lt"/>
                          <a:sym typeface="Symbol"/>
                        </a:rPr>
                        <a:t>Curly </a:t>
                      </a:r>
                      <a:endParaRPr lang="en-US" sz="2400" dirty="0"/>
                    </a:p>
                  </a:txBody>
                  <a:tcPr/>
                </a:tc>
                <a:tc>
                  <a:txBody>
                    <a:bodyPr/>
                    <a:lstStyle/>
                    <a:p>
                      <a:pPr algn="ctr"/>
                      <a:r>
                        <a:rPr lang="en-US" sz="2000" dirty="0"/>
                        <a:t> &lt;RSC;0;RC&gt;</a:t>
                      </a:r>
                    </a:p>
                  </a:txBody>
                  <a:tcPr/>
                </a:tc>
                <a:extLst>
                  <a:ext uri="{0D108BD9-81ED-4DB2-BD59-A6C34878D82A}">
                    <a16:rowId xmlns:a16="http://schemas.microsoft.com/office/drawing/2014/main" val="3695887530"/>
                  </a:ext>
                </a:extLst>
              </a:tr>
              <a:tr h="370840">
                <a:tc>
                  <a:txBody>
                    <a:bodyPr/>
                    <a:lstStyle/>
                    <a:p>
                      <a:pPr algn="ctr"/>
                      <a:r>
                        <a:rPr lang="en-US" sz="2000" dirty="0">
                          <a:solidFill>
                            <a:schemeClr val="accent6">
                              <a:lumMod val="60000"/>
                              <a:lumOff val="40000"/>
                            </a:schemeClr>
                          </a:solidFill>
                        </a:rPr>
                        <a:t>RSE</a:t>
                      </a:r>
                    </a:p>
                  </a:txBody>
                  <a:tcPr/>
                </a:tc>
                <a:tc>
                  <a:txBody>
                    <a:bodyPr/>
                    <a:lstStyle/>
                    <a:p>
                      <a:pPr algn="ctr"/>
                      <a:r>
                        <a:rPr lang="en-US" sz="2400" i="1" dirty="0">
                          <a:latin typeface="+mn-lt"/>
                        </a:rPr>
                        <a:t>S</a:t>
                      </a:r>
                      <a:r>
                        <a:rPr lang="en-US" sz="2400" i="1" dirty="0"/>
                        <a:t>  </a:t>
                      </a:r>
                      <a:r>
                        <a:rPr lang="en-US" sz="2400" dirty="0">
                          <a:sym typeface="Symbol"/>
                        </a:rPr>
                        <a:t></a:t>
                      </a:r>
                      <a:r>
                        <a:rPr lang="en-US" sz="2400" i="1" dirty="0">
                          <a:sym typeface="Symbol"/>
                        </a:rPr>
                        <a:t> </a:t>
                      </a:r>
                      <a:r>
                        <a:rPr lang="en-US" sz="2400" dirty="0">
                          <a:latin typeface="+mn-lt"/>
                          <a:sym typeface="Symbol"/>
                        </a:rPr>
                        <a:t>   </a:t>
                      </a:r>
                      <a:endParaRPr lang="en-US" sz="2400" dirty="0"/>
                    </a:p>
                  </a:txBody>
                  <a:tcPr/>
                </a:tc>
                <a:tc>
                  <a:txBody>
                    <a:bodyPr/>
                    <a:lstStyle/>
                    <a:p>
                      <a:pPr algn="ctr"/>
                      <a:r>
                        <a:rPr lang="en-US" sz="2400" dirty="0"/>
                        <a:t>-</a:t>
                      </a:r>
                    </a:p>
                  </a:txBody>
                  <a:tcPr/>
                </a:tc>
                <a:extLst>
                  <a:ext uri="{0D108BD9-81ED-4DB2-BD59-A6C34878D82A}">
                    <a16:rowId xmlns:a16="http://schemas.microsoft.com/office/drawing/2014/main" val="3230595773"/>
                  </a:ext>
                </a:extLst>
              </a:tr>
            </a:tbl>
          </a:graphicData>
        </a:graphic>
      </p:graphicFrame>
    </p:spTree>
    <p:extLst>
      <p:ext uri="{BB962C8B-B14F-4D97-AF65-F5344CB8AC3E}">
        <p14:creationId xmlns:p14="http://schemas.microsoft.com/office/powerpoint/2010/main" val="2936098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BFDD8-4E68-9240-965A-BDFDAC4C49C3}"/>
              </a:ext>
            </a:extLst>
          </p:cNvPr>
          <p:cNvSpPr>
            <a:spLocks noGrp="1"/>
          </p:cNvSpPr>
          <p:nvPr>
            <p:ph type="title"/>
          </p:nvPr>
        </p:nvSpPr>
        <p:spPr/>
        <p:txBody>
          <a:bodyPr/>
          <a:lstStyle/>
          <a:p>
            <a:r>
              <a:rPr lang="en-US" dirty="0"/>
              <a:t>Covering RPR</a:t>
            </a:r>
          </a:p>
        </p:txBody>
      </p:sp>
      <p:sp>
        <p:nvSpPr>
          <p:cNvPr id="4" name="Slide Number Placeholder 3">
            <a:extLst>
              <a:ext uri="{FF2B5EF4-FFF2-40B4-BE49-F238E27FC236}">
                <a16:creationId xmlns:a16="http://schemas.microsoft.com/office/drawing/2014/main" id="{1B8E6BC9-1541-BF47-92F1-B20E42F970AD}"/>
              </a:ext>
            </a:extLst>
          </p:cNvPr>
          <p:cNvSpPr>
            <a:spLocks noGrp="1"/>
          </p:cNvSpPr>
          <p:nvPr>
            <p:ph type="sldNum" sz="quarter" idx="12"/>
          </p:nvPr>
        </p:nvSpPr>
        <p:spPr/>
        <p:txBody>
          <a:bodyPr/>
          <a:lstStyle/>
          <a:p>
            <a:pPr>
              <a:defRPr/>
            </a:pPr>
            <a:fld id="{A3C2DAE6-0577-446F-B195-407D339173F4}" type="slidenum">
              <a:rPr lang="en-US" smtClean="0"/>
              <a:pPr>
                <a:defRPr/>
              </a:pPr>
              <a:t>34</a:t>
            </a:fld>
            <a:endParaRPr lang="en-US"/>
          </a:p>
        </p:txBody>
      </p:sp>
      <p:sp>
        <p:nvSpPr>
          <p:cNvPr id="6" name="Rounded Rectangle 5">
            <a:extLst>
              <a:ext uri="{FF2B5EF4-FFF2-40B4-BE49-F238E27FC236}">
                <a16:creationId xmlns:a16="http://schemas.microsoft.com/office/drawing/2014/main" id="{3AB45380-112D-764B-855E-6DDF7584CE41}"/>
              </a:ext>
            </a:extLst>
          </p:cNvPr>
          <p:cNvSpPr/>
          <p:nvPr/>
        </p:nvSpPr>
        <p:spPr>
          <a:xfrm>
            <a:off x="457200" y="1560325"/>
            <a:ext cx="2440887" cy="5161150"/>
          </a:xfrm>
          <a:prstGeom prst="roundRect">
            <a:avLst>
              <a:gd name="adj" fmla="val 10944"/>
            </a:avLst>
          </a:prstGeom>
          <a:solidFill>
            <a:schemeClr val="accent5">
              <a:lumMod val="20000"/>
              <a:lumOff val="80000"/>
              <a:alpha val="31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EB4365F-31ED-EC4B-A3EA-0DF0E33BD6F5}"/>
              </a:ext>
            </a:extLst>
          </p:cNvPr>
          <p:cNvSpPr/>
          <p:nvPr/>
        </p:nvSpPr>
        <p:spPr>
          <a:xfrm>
            <a:off x="881127" y="3436302"/>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8" name="Rectangle 7">
            <a:extLst>
              <a:ext uri="{FF2B5EF4-FFF2-40B4-BE49-F238E27FC236}">
                <a16:creationId xmlns:a16="http://schemas.microsoft.com/office/drawing/2014/main" id="{F8456FF2-DEF0-C44C-893A-408B549FAA99}"/>
              </a:ext>
            </a:extLst>
          </p:cNvPr>
          <p:cNvSpPr/>
          <p:nvPr/>
        </p:nvSpPr>
        <p:spPr>
          <a:xfrm>
            <a:off x="1772077" y="3448290"/>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9" name="Rectangle 8">
            <a:extLst>
              <a:ext uri="{FF2B5EF4-FFF2-40B4-BE49-F238E27FC236}">
                <a16:creationId xmlns:a16="http://schemas.microsoft.com/office/drawing/2014/main" id="{F7FCC10E-36C1-8648-9B0F-EEE00883A31E}"/>
              </a:ext>
            </a:extLst>
          </p:cNvPr>
          <p:cNvSpPr/>
          <p:nvPr/>
        </p:nvSpPr>
        <p:spPr>
          <a:xfrm>
            <a:off x="635287" y="5181758"/>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10" name="Rectangle 9">
            <a:extLst>
              <a:ext uri="{FF2B5EF4-FFF2-40B4-BE49-F238E27FC236}">
                <a16:creationId xmlns:a16="http://schemas.microsoft.com/office/drawing/2014/main" id="{A977D5BA-F37B-DB4F-955C-C53382B5F398}"/>
              </a:ext>
            </a:extLst>
          </p:cNvPr>
          <p:cNvSpPr/>
          <p:nvPr/>
        </p:nvSpPr>
        <p:spPr>
          <a:xfrm>
            <a:off x="1560799" y="5221286"/>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11" name="TextBox 10">
            <a:extLst>
              <a:ext uri="{FF2B5EF4-FFF2-40B4-BE49-F238E27FC236}">
                <a16:creationId xmlns:a16="http://schemas.microsoft.com/office/drawing/2014/main" id="{16A20CDB-C3AE-DB45-BEBF-E0951A94A01C}"/>
              </a:ext>
            </a:extLst>
          </p:cNvPr>
          <p:cNvSpPr txBox="1"/>
          <p:nvPr/>
        </p:nvSpPr>
        <p:spPr>
          <a:xfrm>
            <a:off x="1560800" y="1732838"/>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12" name="TextBox 11">
            <a:extLst>
              <a:ext uri="{FF2B5EF4-FFF2-40B4-BE49-F238E27FC236}">
                <a16:creationId xmlns:a16="http://schemas.microsoft.com/office/drawing/2014/main" id="{951E49AB-4EDA-E144-B07C-FBF1C4E6B353}"/>
              </a:ext>
            </a:extLst>
          </p:cNvPr>
          <p:cNvSpPr txBox="1"/>
          <p:nvPr/>
        </p:nvSpPr>
        <p:spPr>
          <a:xfrm>
            <a:off x="1277999" y="2603769"/>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13" name="Straight Arrow Connector 12">
            <a:extLst>
              <a:ext uri="{FF2B5EF4-FFF2-40B4-BE49-F238E27FC236}">
                <a16:creationId xmlns:a16="http://schemas.microsoft.com/office/drawing/2014/main" id="{08D70E56-EDE6-F24B-AA76-F174944E304C}"/>
              </a:ext>
            </a:extLst>
          </p:cNvPr>
          <p:cNvCxnSpPr>
            <a:stCxn id="11" idx="2"/>
            <a:endCxn id="12" idx="0"/>
          </p:cNvCxnSpPr>
          <p:nvPr/>
        </p:nvCxnSpPr>
        <p:spPr>
          <a:xfrm>
            <a:off x="1722864" y="2194503"/>
            <a:ext cx="1" cy="40926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165AA8F-F757-0B46-AB80-F1A07087DC11}"/>
              </a:ext>
            </a:extLst>
          </p:cNvPr>
          <p:cNvSpPr txBox="1"/>
          <p:nvPr/>
        </p:nvSpPr>
        <p:spPr>
          <a:xfrm>
            <a:off x="881127" y="3451494"/>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15" name="Straight Arrow Connector 14">
            <a:extLst>
              <a:ext uri="{FF2B5EF4-FFF2-40B4-BE49-F238E27FC236}">
                <a16:creationId xmlns:a16="http://schemas.microsoft.com/office/drawing/2014/main" id="{ACFDD57A-43A5-0340-B1ED-6EE6CC04E801}"/>
              </a:ext>
            </a:extLst>
          </p:cNvPr>
          <p:cNvCxnSpPr>
            <a:stCxn id="12" idx="2"/>
            <a:endCxn id="14" idx="0"/>
          </p:cNvCxnSpPr>
          <p:nvPr/>
        </p:nvCxnSpPr>
        <p:spPr>
          <a:xfrm flipH="1">
            <a:off x="1722864" y="3065434"/>
            <a:ext cx="1" cy="38606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C21A5630-C5A1-0A4F-BE37-A1F2B826AD2E}"/>
              </a:ext>
            </a:extLst>
          </p:cNvPr>
          <p:cNvSpPr txBox="1"/>
          <p:nvPr/>
        </p:nvSpPr>
        <p:spPr>
          <a:xfrm>
            <a:off x="1048254" y="6088371"/>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17" name="Straight Arrow Connector 16">
            <a:extLst>
              <a:ext uri="{FF2B5EF4-FFF2-40B4-BE49-F238E27FC236}">
                <a16:creationId xmlns:a16="http://schemas.microsoft.com/office/drawing/2014/main" id="{4877F268-3D91-4849-9A4B-FBDD039829CA}"/>
              </a:ext>
            </a:extLst>
          </p:cNvPr>
          <p:cNvCxnSpPr>
            <a:endCxn id="16" idx="0"/>
          </p:cNvCxnSpPr>
          <p:nvPr/>
        </p:nvCxnSpPr>
        <p:spPr>
          <a:xfrm rot="16200000" flipH="1">
            <a:off x="985548" y="5865327"/>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A5B94E53-C293-9E41-BABB-FE965171EFA9}"/>
              </a:ext>
            </a:extLst>
          </p:cNvPr>
          <p:cNvSpPr txBox="1"/>
          <p:nvPr/>
        </p:nvSpPr>
        <p:spPr>
          <a:xfrm>
            <a:off x="1045076" y="4292600"/>
            <a:ext cx="817853" cy="461665"/>
          </a:xfrm>
          <a:prstGeom prst="rect">
            <a:avLst/>
          </a:prstGeom>
          <a:noFill/>
          <a:ln>
            <a:solidFill>
              <a:schemeClr val="tx1"/>
            </a:solidFill>
          </a:ln>
        </p:spPr>
        <p:txBody>
          <a:bodyPr wrap="none">
            <a:spAutoFit/>
          </a:bodyPr>
          <a:lstStyle/>
          <a:p>
            <a:pPr>
              <a:defRPr/>
            </a:pPr>
            <a:r>
              <a:rPr lang="en-US" sz="2400" i="1" dirty="0">
                <a:latin typeface="+mn-lt"/>
              </a:rPr>
              <a:t>Curly</a:t>
            </a:r>
          </a:p>
        </p:txBody>
      </p:sp>
      <p:sp>
        <p:nvSpPr>
          <p:cNvPr id="19" name="TextBox 18">
            <a:extLst>
              <a:ext uri="{FF2B5EF4-FFF2-40B4-BE49-F238E27FC236}">
                <a16:creationId xmlns:a16="http://schemas.microsoft.com/office/drawing/2014/main" id="{6760284B-1B22-AB40-9F09-69139D64B055}"/>
              </a:ext>
            </a:extLst>
          </p:cNvPr>
          <p:cNvSpPr txBox="1"/>
          <p:nvPr/>
        </p:nvSpPr>
        <p:spPr>
          <a:xfrm>
            <a:off x="620781" y="5198080"/>
            <a:ext cx="1689886"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20" name="Straight Arrow Connector 19">
            <a:extLst>
              <a:ext uri="{FF2B5EF4-FFF2-40B4-BE49-F238E27FC236}">
                <a16:creationId xmlns:a16="http://schemas.microsoft.com/office/drawing/2014/main" id="{5D5F3888-BC0E-DE4D-B94B-0DFF1880C50E}"/>
              </a:ext>
            </a:extLst>
          </p:cNvPr>
          <p:cNvCxnSpPr>
            <a:stCxn id="18" idx="2"/>
            <a:endCxn id="19" idx="0"/>
          </p:cNvCxnSpPr>
          <p:nvPr/>
        </p:nvCxnSpPr>
        <p:spPr>
          <a:xfrm>
            <a:off x="1454003" y="4754265"/>
            <a:ext cx="11721" cy="44381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60F5F53-AC18-6046-81C6-61C7A5818E16}"/>
              </a:ext>
            </a:extLst>
          </p:cNvPr>
          <p:cNvCxnSpPr>
            <a:endCxn id="18" idx="0"/>
          </p:cNvCxnSpPr>
          <p:nvPr/>
        </p:nvCxnSpPr>
        <p:spPr>
          <a:xfrm>
            <a:off x="1454003" y="3928351"/>
            <a:ext cx="0"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512E74C1-561F-AD4D-9E5E-602950A5AB22}"/>
              </a:ext>
            </a:extLst>
          </p:cNvPr>
          <p:cNvSpPr txBox="1"/>
          <p:nvPr/>
        </p:nvSpPr>
        <p:spPr>
          <a:xfrm>
            <a:off x="1956691" y="6061006"/>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3" name="Straight Arrow Connector 22">
            <a:extLst>
              <a:ext uri="{FF2B5EF4-FFF2-40B4-BE49-F238E27FC236}">
                <a16:creationId xmlns:a16="http://schemas.microsoft.com/office/drawing/2014/main" id="{215D0813-204B-B04C-83B8-114D80932CB3}"/>
              </a:ext>
            </a:extLst>
          </p:cNvPr>
          <p:cNvCxnSpPr>
            <a:endCxn id="22" idx="0"/>
          </p:cNvCxnSpPr>
          <p:nvPr/>
        </p:nvCxnSpPr>
        <p:spPr>
          <a:xfrm rot="16200000" flipH="1">
            <a:off x="1893984" y="5837963"/>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4702E7BD-6BF1-BB4F-ACAA-E79EA5485B33}"/>
              </a:ext>
            </a:extLst>
          </p:cNvPr>
          <p:cNvSpPr txBox="1"/>
          <p:nvPr/>
        </p:nvSpPr>
        <p:spPr>
          <a:xfrm>
            <a:off x="2245513" y="4307492"/>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5" name="Straight Arrow Connector 24">
            <a:extLst>
              <a:ext uri="{FF2B5EF4-FFF2-40B4-BE49-F238E27FC236}">
                <a16:creationId xmlns:a16="http://schemas.microsoft.com/office/drawing/2014/main" id="{3B63A133-71AA-0541-BA45-C29F1A5E1EE1}"/>
              </a:ext>
            </a:extLst>
          </p:cNvPr>
          <p:cNvCxnSpPr/>
          <p:nvPr/>
        </p:nvCxnSpPr>
        <p:spPr>
          <a:xfrm rot="16200000" flipH="1">
            <a:off x="2180308" y="4101743"/>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957362A-1393-8E4F-BDFA-7326BDDB8866}"/>
              </a:ext>
            </a:extLst>
          </p:cNvPr>
          <p:cNvSpPr txBox="1"/>
          <p:nvPr/>
        </p:nvSpPr>
        <p:spPr>
          <a:xfrm>
            <a:off x="2383012" y="3945562"/>
            <a:ext cx="554960" cy="307777"/>
          </a:xfrm>
          <a:prstGeom prst="rect">
            <a:avLst/>
          </a:prstGeom>
          <a:noFill/>
        </p:spPr>
        <p:txBody>
          <a:bodyPr wrap="none" rtlCol="0">
            <a:spAutoFit/>
          </a:bodyPr>
          <a:lstStyle/>
          <a:p>
            <a:r>
              <a:rPr lang="en-US" sz="1400" i="1" dirty="0">
                <a:solidFill>
                  <a:srgbClr val="0070C0"/>
                </a:solidFill>
              </a:rPr>
              <a:t>RSE</a:t>
            </a:r>
          </a:p>
        </p:txBody>
      </p:sp>
      <p:sp>
        <p:nvSpPr>
          <p:cNvPr id="27" name="TextBox 26">
            <a:extLst>
              <a:ext uri="{FF2B5EF4-FFF2-40B4-BE49-F238E27FC236}">
                <a16:creationId xmlns:a16="http://schemas.microsoft.com/office/drawing/2014/main" id="{DA5A3196-5A19-E041-B24A-EFC5E5AEE321}"/>
              </a:ext>
            </a:extLst>
          </p:cNvPr>
          <p:cNvSpPr txBox="1"/>
          <p:nvPr/>
        </p:nvSpPr>
        <p:spPr>
          <a:xfrm>
            <a:off x="2077738" y="5670575"/>
            <a:ext cx="554960" cy="307777"/>
          </a:xfrm>
          <a:prstGeom prst="rect">
            <a:avLst/>
          </a:prstGeom>
          <a:noFill/>
        </p:spPr>
        <p:txBody>
          <a:bodyPr wrap="none" rtlCol="0">
            <a:spAutoFit/>
          </a:bodyPr>
          <a:lstStyle/>
          <a:p>
            <a:r>
              <a:rPr lang="en-US" sz="1400" i="1" dirty="0">
                <a:solidFill>
                  <a:srgbClr val="0070C0"/>
                </a:solidFill>
              </a:rPr>
              <a:t>RSE</a:t>
            </a:r>
          </a:p>
        </p:txBody>
      </p:sp>
      <p:sp>
        <p:nvSpPr>
          <p:cNvPr id="28" name="TextBox 27">
            <a:extLst>
              <a:ext uri="{FF2B5EF4-FFF2-40B4-BE49-F238E27FC236}">
                <a16:creationId xmlns:a16="http://schemas.microsoft.com/office/drawing/2014/main" id="{4F39DA4E-F6A2-354F-AE45-21A0E9D544C1}"/>
              </a:ext>
            </a:extLst>
          </p:cNvPr>
          <p:cNvSpPr txBox="1"/>
          <p:nvPr/>
        </p:nvSpPr>
        <p:spPr>
          <a:xfrm>
            <a:off x="662281" y="5692805"/>
            <a:ext cx="554960" cy="307777"/>
          </a:xfrm>
          <a:prstGeom prst="rect">
            <a:avLst/>
          </a:prstGeom>
          <a:noFill/>
        </p:spPr>
        <p:txBody>
          <a:bodyPr wrap="none" rtlCol="0">
            <a:spAutoFit/>
          </a:bodyPr>
          <a:lstStyle/>
          <a:p>
            <a:r>
              <a:rPr lang="en-US" sz="1400" i="1" dirty="0">
                <a:solidFill>
                  <a:srgbClr val="0070C0"/>
                </a:solidFill>
              </a:rPr>
              <a:t>RSE</a:t>
            </a:r>
          </a:p>
        </p:txBody>
      </p:sp>
      <p:sp>
        <p:nvSpPr>
          <p:cNvPr id="29" name="TextBox 28">
            <a:extLst>
              <a:ext uri="{FF2B5EF4-FFF2-40B4-BE49-F238E27FC236}">
                <a16:creationId xmlns:a16="http://schemas.microsoft.com/office/drawing/2014/main" id="{EC7D1D15-1093-864B-89C0-DA39FFECE04B}"/>
              </a:ext>
            </a:extLst>
          </p:cNvPr>
          <p:cNvSpPr txBox="1"/>
          <p:nvPr/>
        </p:nvSpPr>
        <p:spPr>
          <a:xfrm>
            <a:off x="1711863" y="3076981"/>
            <a:ext cx="380232" cy="307777"/>
          </a:xfrm>
          <a:prstGeom prst="rect">
            <a:avLst/>
          </a:prstGeom>
          <a:noFill/>
          <a:ln>
            <a:noFill/>
          </a:ln>
        </p:spPr>
        <p:txBody>
          <a:bodyPr wrap="none">
            <a:spAutoFit/>
          </a:bodyPr>
          <a:lstStyle/>
          <a:p>
            <a:pPr>
              <a:defRPr/>
            </a:pPr>
            <a:r>
              <a:rPr lang="en-US" sz="1400" i="1" dirty="0">
                <a:solidFill>
                  <a:srgbClr val="0070C0"/>
                </a:solidFill>
                <a:latin typeface="+mn-lt"/>
              </a:rPr>
              <a:t>RB</a:t>
            </a:r>
          </a:p>
        </p:txBody>
      </p:sp>
      <p:sp>
        <p:nvSpPr>
          <p:cNvPr id="30" name="TextBox 29">
            <a:extLst>
              <a:ext uri="{FF2B5EF4-FFF2-40B4-BE49-F238E27FC236}">
                <a16:creationId xmlns:a16="http://schemas.microsoft.com/office/drawing/2014/main" id="{C36C9B6D-A968-3141-912A-94ED48E24648}"/>
              </a:ext>
            </a:extLst>
          </p:cNvPr>
          <p:cNvSpPr txBox="1"/>
          <p:nvPr/>
        </p:nvSpPr>
        <p:spPr>
          <a:xfrm>
            <a:off x="841211" y="4804319"/>
            <a:ext cx="375424" cy="307777"/>
          </a:xfrm>
          <a:prstGeom prst="rect">
            <a:avLst/>
          </a:prstGeom>
          <a:noFill/>
          <a:ln>
            <a:noFill/>
          </a:ln>
        </p:spPr>
        <p:txBody>
          <a:bodyPr wrap="none">
            <a:spAutoFit/>
          </a:bodyPr>
          <a:lstStyle/>
          <a:p>
            <a:pPr>
              <a:defRPr/>
            </a:pPr>
            <a:r>
              <a:rPr lang="en-US" sz="1400" i="1" dirty="0">
                <a:solidFill>
                  <a:srgbClr val="0070C0"/>
                </a:solidFill>
                <a:latin typeface="+mn-lt"/>
              </a:rPr>
              <a:t>RC</a:t>
            </a:r>
          </a:p>
        </p:txBody>
      </p:sp>
      <p:sp>
        <p:nvSpPr>
          <p:cNvPr id="31" name="TextBox 30">
            <a:extLst>
              <a:ext uri="{FF2B5EF4-FFF2-40B4-BE49-F238E27FC236}">
                <a16:creationId xmlns:a16="http://schemas.microsoft.com/office/drawing/2014/main" id="{20234BF0-1646-DD42-8252-3C33CB6743B4}"/>
              </a:ext>
            </a:extLst>
          </p:cNvPr>
          <p:cNvSpPr txBox="1"/>
          <p:nvPr/>
        </p:nvSpPr>
        <p:spPr>
          <a:xfrm>
            <a:off x="1731235" y="2229256"/>
            <a:ext cx="554960" cy="307777"/>
          </a:xfrm>
          <a:prstGeom prst="rect">
            <a:avLst/>
          </a:prstGeom>
          <a:noFill/>
        </p:spPr>
        <p:txBody>
          <a:bodyPr wrap="none" rtlCol="0">
            <a:spAutoFit/>
          </a:bodyPr>
          <a:lstStyle/>
          <a:p>
            <a:r>
              <a:rPr lang="en-US" sz="1400" i="1" dirty="0">
                <a:solidFill>
                  <a:srgbClr val="0070C0"/>
                </a:solidFill>
              </a:rPr>
              <a:t>RSB</a:t>
            </a:r>
          </a:p>
        </p:txBody>
      </p:sp>
      <p:sp>
        <p:nvSpPr>
          <p:cNvPr id="32" name="TextBox 31">
            <a:extLst>
              <a:ext uri="{FF2B5EF4-FFF2-40B4-BE49-F238E27FC236}">
                <a16:creationId xmlns:a16="http://schemas.microsoft.com/office/drawing/2014/main" id="{5F79CD42-6747-2840-BD51-4D138385DEDD}"/>
              </a:ext>
            </a:extLst>
          </p:cNvPr>
          <p:cNvSpPr txBox="1"/>
          <p:nvPr/>
        </p:nvSpPr>
        <p:spPr>
          <a:xfrm>
            <a:off x="868869" y="3956585"/>
            <a:ext cx="564578" cy="307777"/>
          </a:xfrm>
          <a:prstGeom prst="rect">
            <a:avLst/>
          </a:prstGeom>
          <a:noFill/>
        </p:spPr>
        <p:txBody>
          <a:bodyPr wrap="none" rtlCol="0">
            <a:spAutoFit/>
          </a:bodyPr>
          <a:lstStyle/>
          <a:p>
            <a:r>
              <a:rPr lang="en-US" sz="1400" i="1" dirty="0">
                <a:solidFill>
                  <a:srgbClr val="0070C0"/>
                </a:solidFill>
              </a:rPr>
              <a:t>RSC</a:t>
            </a:r>
          </a:p>
        </p:txBody>
      </p:sp>
      <p:graphicFrame>
        <p:nvGraphicFramePr>
          <p:cNvPr id="34" name="Table 33">
            <a:extLst>
              <a:ext uri="{FF2B5EF4-FFF2-40B4-BE49-F238E27FC236}">
                <a16:creationId xmlns:a16="http://schemas.microsoft.com/office/drawing/2014/main" id="{D5ACF61D-4C43-7844-A4F8-3B27A7BCF6E4}"/>
              </a:ext>
            </a:extLst>
          </p:cNvPr>
          <p:cNvGraphicFramePr>
            <a:graphicFrameLocks noGrp="1"/>
          </p:cNvGraphicFramePr>
          <p:nvPr>
            <p:extLst>
              <p:ext uri="{D42A27DB-BD31-4B8C-83A1-F6EECF244321}">
                <p14:modId xmlns:p14="http://schemas.microsoft.com/office/powerpoint/2010/main" val="385853879"/>
              </p:ext>
            </p:extLst>
          </p:nvPr>
        </p:nvGraphicFramePr>
        <p:xfrm>
          <a:off x="3231384" y="1637982"/>
          <a:ext cx="5455415" cy="2804160"/>
        </p:xfrm>
        <a:graphic>
          <a:graphicData uri="http://schemas.openxmlformats.org/drawingml/2006/table">
            <a:tbl>
              <a:tblPr firstRow="1" bandRow="1">
                <a:tableStyleId>{5C22544A-7EE6-4342-B048-85BDC9FD1C3A}</a:tableStyleId>
              </a:tblPr>
              <a:tblGrid>
                <a:gridCol w="974387">
                  <a:extLst>
                    <a:ext uri="{9D8B030D-6E8A-4147-A177-3AD203B41FA5}">
                      <a16:colId xmlns:a16="http://schemas.microsoft.com/office/drawing/2014/main" val="1893897979"/>
                    </a:ext>
                  </a:extLst>
                </a:gridCol>
                <a:gridCol w="1518357">
                  <a:extLst>
                    <a:ext uri="{9D8B030D-6E8A-4147-A177-3AD203B41FA5}">
                      <a16:colId xmlns:a16="http://schemas.microsoft.com/office/drawing/2014/main" val="3355934393"/>
                    </a:ext>
                  </a:extLst>
                </a:gridCol>
                <a:gridCol w="2962671">
                  <a:extLst>
                    <a:ext uri="{9D8B030D-6E8A-4147-A177-3AD203B41FA5}">
                      <a16:colId xmlns:a16="http://schemas.microsoft.com/office/drawing/2014/main" val="4287461136"/>
                    </a:ext>
                  </a:extLst>
                </a:gridCol>
              </a:tblGrid>
              <a:tr h="0">
                <a:tc>
                  <a:txBody>
                    <a:bodyPr/>
                    <a:lstStyle/>
                    <a:p>
                      <a:pPr algn="ctr"/>
                      <a:r>
                        <a:rPr lang="en-US" sz="1800" dirty="0"/>
                        <a:t>Name</a:t>
                      </a:r>
                    </a:p>
                  </a:txBody>
                  <a:tcPr/>
                </a:tc>
                <a:tc>
                  <a:txBody>
                    <a:bodyPr/>
                    <a:lstStyle/>
                    <a:p>
                      <a:pPr algn="ctr"/>
                      <a:r>
                        <a:rPr lang="en-US" sz="1800" dirty="0"/>
                        <a:t>Prod. rule</a:t>
                      </a:r>
                    </a:p>
                  </a:txBody>
                  <a:tcPr/>
                </a:tc>
                <a:tc>
                  <a:txBody>
                    <a:bodyPr/>
                    <a:lstStyle/>
                    <a:p>
                      <a:pPr algn="ctr"/>
                      <a:r>
                        <a:rPr lang="en-US" sz="1800" dirty="0"/>
                        <a:t>RPRs</a:t>
                      </a:r>
                    </a:p>
                  </a:txBody>
                  <a:tcPr/>
                </a:tc>
                <a:extLst>
                  <a:ext uri="{0D108BD9-81ED-4DB2-BD59-A6C34878D82A}">
                    <a16:rowId xmlns:a16="http://schemas.microsoft.com/office/drawing/2014/main" val="2117568335"/>
                  </a:ext>
                </a:extLst>
              </a:tr>
              <a:tr h="370840">
                <a:tc>
                  <a:txBody>
                    <a:bodyPr/>
                    <a:lstStyle/>
                    <a:p>
                      <a:pPr algn="ctr"/>
                      <a:r>
                        <a:rPr lang="en-US" sz="1800" dirty="0">
                          <a:solidFill>
                            <a:schemeClr val="accent6">
                              <a:lumMod val="60000"/>
                              <a:lumOff val="40000"/>
                            </a:schemeClr>
                          </a:solidFill>
                        </a:rPr>
                        <a:t>RB</a:t>
                      </a:r>
                    </a:p>
                  </a:txBody>
                  <a:tcPr/>
                </a:tc>
                <a:tc>
                  <a:txBody>
                    <a:bodyPr/>
                    <a:lstStyle/>
                    <a:p>
                      <a:pPr algn="ctr"/>
                      <a:r>
                        <a:rPr lang="en-US" sz="2000" i="1" dirty="0">
                          <a:latin typeface="+mn-lt"/>
                          <a:sym typeface="Symbol"/>
                        </a:rPr>
                        <a:t>Brace  </a:t>
                      </a:r>
                      <a:br>
                        <a:rPr lang="en-US" sz="2000" i="1" dirty="0">
                          <a:latin typeface="+mn-lt"/>
                          <a:sym typeface="Symbol"/>
                        </a:rPr>
                      </a:br>
                      <a:r>
                        <a:rPr lang="en-US" sz="2000" dirty="0">
                          <a:latin typeface="+mn-lt"/>
                          <a:sym typeface="Symbol"/>
                        </a:rPr>
                        <a:t></a:t>
                      </a:r>
                      <a:r>
                        <a:rPr lang="en-US" sz="2000" i="1" dirty="0">
                          <a:latin typeface="+mn-lt"/>
                          <a:sym typeface="Symbol"/>
                        </a:rPr>
                        <a:t>   </a:t>
                      </a:r>
                      <a:br>
                        <a:rPr lang="en-US" sz="2000" i="1" dirty="0">
                          <a:latin typeface="+mn-lt"/>
                          <a:sym typeface="Symbol"/>
                        </a:rPr>
                      </a:br>
                      <a:r>
                        <a:rPr lang="en-US" sz="2000" dirty="0">
                          <a:latin typeface="+mn-lt"/>
                          <a:sym typeface="Symbol"/>
                        </a:rPr>
                        <a:t>“(“ </a:t>
                      </a:r>
                      <a:r>
                        <a:rPr lang="en-US" sz="2000" i="1" dirty="0">
                          <a:latin typeface="+mn-lt"/>
                          <a:sym typeface="Symbol"/>
                        </a:rPr>
                        <a:t>S </a:t>
                      </a:r>
                      <a:r>
                        <a:rPr lang="en-US" sz="2000" dirty="0">
                          <a:latin typeface="+mn-lt"/>
                          <a:sym typeface="Symbol"/>
                        </a:rPr>
                        <a:t>“)” </a:t>
                      </a:r>
                      <a:r>
                        <a:rPr lang="en-US" sz="2000" i="1" dirty="0">
                          <a:latin typeface="+mn-lt"/>
                          <a:sym typeface="Symbol"/>
                        </a:rPr>
                        <a:t>S </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&lt;RB;</a:t>
                      </a:r>
                      <a:r>
                        <a:rPr lang="en-US" sz="1800" b="1" dirty="0">
                          <a:solidFill>
                            <a:schemeClr val="tx1"/>
                          </a:solidFill>
                        </a:rPr>
                        <a:t>1</a:t>
                      </a:r>
                      <a:r>
                        <a:rPr lang="en-US" sz="1800" dirty="0">
                          <a:solidFill>
                            <a:schemeClr val="tx1"/>
                          </a:solidFill>
                        </a:rPr>
                        <a:t>;RSB&gt; </a:t>
                      </a:r>
                      <a:r>
                        <a:rPr lang="en-US" sz="1800" dirty="0">
                          <a:solidFill>
                            <a:schemeClr val="accent6">
                              <a:lumMod val="60000"/>
                              <a:lumOff val="40000"/>
                            </a:schemeClr>
                          </a:solidFill>
                        </a:rPr>
                        <a:t>&lt;RB;</a:t>
                      </a:r>
                      <a:r>
                        <a:rPr lang="en-US" sz="1800" b="1" dirty="0">
                          <a:solidFill>
                            <a:schemeClr val="accent6">
                              <a:lumMod val="60000"/>
                              <a:lumOff val="40000"/>
                            </a:schemeClr>
                          </a:solidFill>
                        </a:rPr>
                        <a:t>1</a:t>
                      </a:r>
                      <a:r>
                        <a:rPr lang="en-US" sz="1800" dirty="0">
                          <a:solidFill>
                            <a:schemeClr val="accent6">
                              <a:lumMod val="60000"/>
                              <a:lumOff val="40000"/>
                            </a:schemeClr>
                          </a:solidFill>
                        </a:rPr>
                        <a:t>;RSC&gt;  </a:t>
                      </a:r>
                      <a:r>
                        <a:rPr lang="en-US" sz="1800" dirty="0">
                          <a:solidFill>
                            <a:schemeClr val="tx1"/>
                          </a:solidFill>
                        </a:rPr>
                        <a:t>&lt;RB;</a:t>
                      </a:r>
                      <a:r>
                        <a:rPr lang="en-US" sz="1800" b="1" dirty="0">
                          <a:solidFill>
                            <a:schemeClr val="tx1"/>
                          </a:solidFill>
                        </a:rPr>
                        <a:t>1</a:t>
                      </a:r>
                      <a:r>
                        <a:rPr lang="en-US" sz="1800" dirty="0">
                          <a:solidFill>
                            <a:schemeClr val="tx1"/>
                          </a:solidFill>
                        </a:rPr>
                        <a:t>;RSE&gt;</a:t>
                      </a:r>
                      <a:br>
                        <a:rPr lang="en-US" sz="1800" dirty="0">
                          <a:solidFill>
                            <a:schemeClr val="tx1"/>
                          </a:solidFill>
                        </a:rPr>
                      </a:br>
                      <a:r>
                        <a:rPr lang="en-US" sz="1800" dirty="0">
                          <a:solidFill>
                            <a:schemeClr val="tx1"/>
                          </a:solidFill>
                        </a:rPr>
                        <a:t>&lt;RB;</a:t>
                      </a:r>
                      <a:r>
                        <a:rPr lang="en-US" sz="1800" b="1" dirty="0">
                          <a:solidFill>
                            <a:schemeClr val="tx1"/>
                          </a:solidFill>
                        </a:rPr>
                        <a:t>3</a:t>
                      </a:r>
                      <a:r>
                        <a:rPr lang="en-US" sz="1800" dirty="0">
                          <a:solidFill>
                            <a:schemeClr val="tx1"/>
                          </a:solidFill>
                        </a:rPr>
                        <a:t>;RSB&gt; &lt;RB;</a:t>
                      </a:r>
                      <a:r>
                        <a:rPr lang="en-US" sz="1800" b="1" dirty="0">
                          <a:solidFill>
                            <a:schemeClr val="tx1"/>
                          </a:solidFill>
                        </a:rPr>
                        <a:t>3</a:t>
                      </a:r>
                      <a:r>
                        <a:rPr lang="en-US" sz="1800" dirty="0">
                          <a:solidFill>
                            <a:schemeClr val="tx1"/>
                          </a:solidFill>
                        </a:rPr>
                        <a:t>;RSC&gt;  </a:t>
                      </a:r>
                      <a:r>
                        <a:rPr lang="en-US" sz="1800" dirty="0">
                          <a:solidFill>
                            <a:schemeClr val="accent6">
                              <a:lumMod val="60000"/>
                              <a:lumOff val="40000"/>
                            </a:schemeClr>
                          </a:solidFill>
                        </a:rPr>
                        <a:t>&lt;RB;</a:t>
                      </a:r>
                      <a:r>
                        <a:rPr lang="en-US" sz="1800" b="1" dirty="0">
                          <a:solidFill>
                            <a:schemeClr val="accent6">
                              <a:lumMod val="60000"/>
                              <a:lumOff val="40000"/>
                            </a:schemeClr>
                          </a:solidFill>
                        </a:rPr>
                        <a:t>3</a:t>
                      </a:r>
                      <a:r>
                        <a:rPr lang="en-US" sz="1800" dirty="0">
                          <a:solidFill>
                            <a:schemeClr val="accent6">
                              <a:lumMod val="60000"/>
                              <a:lumOff val="40000"/>
                            </a:schemeClr>
                          </a:solidFill>
                        </a:rPr>
                        <a:t>;RSE&gt;</a:t>
                      </a:r>
                    </a:p>
                  </a:txBody>
                  <a:tcPr/>
                </a:tc>
                <a:extLst>
                  <a:ext uri="{0D108BD9-81ED-4DB2-BD59-A6C34878D82A}">
                    <a16:rowId xmlns:a16="http://schemas.microsoft.com/office/drawing/2014/main" val="2014095272"/>
                  </a:ext>
                </a:extLst>
              </a:tr>
              <a:tr h="370840">
                <a:tc>
                  <a:txBody>
                    <a:bodyPr/>
                    <a:lstStyle/>
                    <a:p>
                      <a:pPr algn="ctr"/>
                      <a:r>
                        <a:rPr lang="en-US" sz="1800" dirty="0">
                          <a:solidFill>
                            <a:schemeClr val="accent6">
                              <a:lumMod val="60000"/>
                              <a:lumOff val="40000"/>
                            </a:schemeClr>
                          </a:solidFill>
                        </a:rPr>
                        <a:t>RSB</a:t>
                      </a:r>
                    </a:p>
                  </a:txBody>
                  <a:tcPr/>
                </a:tc>
                <a:tc>
                  <a:txBody>
                    <a:bodyPr/>
                    <a:lstStyle/>
                    <a:p>
                      <a:pPr algn="ctr"/>
                      <a:r>
                        <a:rPr lang="en-US" sz="2000" i="1" dirty="0">
                          <a:latin typeface="+mn-lt"/>
                        </a:rPr>
                        <a:t>S   </a:t>
                      </a:r>
                      <a:r>
                        <a:rPr lang="en-US" sz="2000" dirty="0">
                          <a:latin typeface="+mn-lt"/>
                          <a:sym typeface="Symbol"/>
                        </a:rPr>
                        <a:t></a:t>
                      </a:r>
                      <a:r>
                        <a:rPr lang="en-US" sz="2000" i="1" dirty="0">
                          <a:latin typeface="+mn-lt"/>
                          <a:sym typeface="Symbol"/>
                        </a:rPr>
                        <a:t>   Brace </a:t>
                      </a:r>
                      <a:endParaRPr lang="en-US" sz="2000" dirty="0"/>
                    </a:p>
                  </a:txBody>
                  <a:tcPr/>
                </a:tc>
                <a:tc>
                  <a:txBody>
                    <a:bodyPr/>
                    <a:lstStyle/>
                    <a:p>
                      <a:pPr algn="ctr"/>
                      <a:r>
                        <a:rPr lang="en-US" sz="1800" dirty="0">
                          <a:solidFill>
                            <a:schemeClr val="accent6">
                              <a:lumMod val="60000"/>
                              <a:lumOff val="40000"/>
                            </a:schemeClr>
                          </a:solidFill>
                        </a:rPr>
                        <a:t>&lt;RSB;0;RB&gt;</a:t>
                      </a:r>
                    </a:p>
                  </a:txBody>
                  <a:tcPr/>
                </a:tc>
                <a:extLst>
                  <a:ext uri="{0D108BD9-81ED-4DB2-BD59-A6C34878D82A}">
                    <a16:rowId xmlns:a16="http://schemas.microsoft.com/office/drawing/2014/main" val="152107263"/>
                  </a:ext>
                </a:extLst>
              </a:tr>
              <a:tr h="370840">
                <a:tc>
                  <a:txBody>
                    <a:bodyPr/>
                    <a:lstStyle/>
                    <a:p>
                      <a:pPr algn="ctr"/>
                      <a:r>
                        <a:rPr lang="en-US" sz="1800" dirty="0">
                          <a:solidFill>
                            <a:schemeClr val="accent6">
                              <a:lumMod val="60000"/>
                              <a:lumOff val="40000"/>
                            </a:schemeClr>
                          </a:solidFill>
                        </a:rPr>
                        <a:t>RSC</a:t>
                      </a:r>
                    </a:p>
                  </a:txBody>
                  <a:tcPr/>
                </a:tc>
                <a:tc>
                  <a:txBody>
                    <a:bodyPr/>
                    <a:lstStyle/>
                    <a:p>
                      <a:pPr algn="ctr"/>
                      <a:r>
                        <a:rPr lang="en-US" sz="2000" i="1" dirty="0">
                          <a:latin typeface="+mn-lt"/>
                        </a:rPr>
                        <a:t>S </a:t>
                      </a:r>
                      <a:r>
                        <a:rPr lang="en-US" sz="2000" i="1" dirty="0"/>
                        <a:t>  </a:t>
                      </a:r>
                      <a:r>
                        <a:rPr lang="en-US" sz="2000" dirty="0">
                          <a:sym typeface="Symbol"/>
                        </a:rPr>
                        <a:t></a:t>
                      </a:r>
                      <a:r>
                        <a:rPr lang="en-US" sz="2000" i="1" dirty="0">
                          <a:sym typeface="Symbol"/>
                        </a:rPr>
                        <a:t>  </a:t>
                      </a:r>
                      <a:r>
                        <a:rPr lang="en-US" sz="2000" i="1" dirty="0">
                          <a:latin typeface="+mn-lt"/>
                          <a:sym typeface="Symbol"/>
                        </a:rPr>
                        <a:t>Curly </a:t>
                      </a:r>
                      <a:endParaRPr lang="en-US" sz="2000" dirty="0"/>
                    </a:p>
                  </a:txBody>
                  <a:tcPr/>
                </a:tc>
                <a:tc>
                  <a:txBody>
                    <a:bodyPr/>
                    <a:lstStyle/>
                    <a:p>
                      <a:pPr algn="ctr"/>
                      <a:r>
                        <a:rPr lang="en-US" sz="1800" dirty="0">
                          <a:solidFill>
                            <a:schemeClr val="accent6">
                              <a:lumMod val="60000"/>
                              <a:lumOff val="40000"/>
                            </a:schemeClr>
                          </a:solidFill>
                        </a:rPr>
                        <a:t> &lt;RSC;0;RC&gt;</a:t>
                      </a:r>
                    </a:p>
                  </a:txBody>
                  <a:tcPr/>
                </a:tc>
                <a:extLst>
                  <a:ext uri="{0D108BD9-81ED-4DB2-BD59-A6C34878D82A}">
                    <a16:rowId xmlns:a16="http://schemas.microsoft.com/office/drawing/2014/main" val="3695887530"/>
                  </a:ext>
                </a:extLst>
              </a:tr>
              <a:tr h="370840">
                <a:tc>
                  <a:txBody>
                    <a:bodyPr/>
                    <a:lstStyle/>
                    <a:p>
                      <a:pPr algn="ctr"/>
                      <a:r>
                        <a:rPr lang="en-US" sz="1800" dirty="0">
                          <a:solidFill>
                            <a:schemeClr val="accent6">
                              <a:lumMod val="60000"/>
                              <a:lumOff val="40000"/>
                            </a:schemeClr>
                          </a:solidFill>
                        </a:rPr>
                        <a:t>RSE</a:t>
                      </a:r>
                    </a:p>
                  </a:txBody>
                  <a:tcPr/>
                </a:tc>
                <a:tc>
                  <a:txBody>
                    <a:bodyPr/>
                    <a:lstStyle/>
                    <a:p>
                      <a:pPr algn="ctr"/>
                      <a:r>
                        <a:rPr lang="en-US" sz="2000" i="1" dirty="0">
                          <a:latin typeface="+mn-lt"/>
                        </a:rPr>
                        <a:t>S</a:t>
                      </a:r>
                      <a:r>
                        <a:rPr lang="en-US" sz="2000" i="1" dirty="0"/>
                        <a:t>  </a:t>
                      </a:r>
                      <a:r>
                        <a:rPr lang="en-US" sz="2000" dirty="0">
                          <a:sym typeface="Symbol"/>
                        </a:rPr>
                        <a:t></a:t>
                      </a:r>
                      <a:r>
                        <a:rPr lang="en-US" sz="2000" i="1" dirty="0">
                          <a:sym typeface="Symbol"/>
                        </a:rPr>
                        <a:t> </a:t>
                      </a:r>
                      <a:r>
                        <a:rPr lang="en-US" sz="2000" dirty="0">
                          <a:latin typeface="+mn-lt"/>
                          <a:sym typeface="Symbol"/>
                        </a:rPr>
                        <a:t>   </a:t>
                      </a:r>
                      <a:endParaRPr lang="en-US" sz="2000" dirty="0"/>
                    </a:p>
                  </a:txBody>
                  <a:tcPr/>
                </a:tc>
                <a:tc>
                  <a:txBody>
                    <a:bodyPr/>
                    <a:lstStyle/>
                    <a:p>
                      <a:pPr algn="ctr"/>
                      <a:r>
                        <a:rPr lang="en-US" sz="2400" dirty="0"/>
                        <a:t>- </a:t>
                      </a:r>
                    </a:p>
                  </a:txBody>
                  <a:tcPr/>
                </a:tc>
                <a:extLst>
                  <a:ext uri="{0D108BD9-81ED-4DB2-BD59-A6C34878D82A}">
                    <a16:rowId xmlns:a16="http://schemas.microsoft.com/office/drawing/2014/main" val="3230595773"/>
                  </a:ext>
                </a:extLst>
              </a:tr>
            </a:tbl>
          </a:graphicData>
        </a:graphic>
      </p:graphicFrame>
      <p:sp>
        <p:nvSpPr>
          <p:cNvPr id="35" name="TextBox 34">
            <a:extLst>
              <a:ext uri="{FF2B5EF4-FFF2-40B4-BE49-F238E27FC236}">
                <a16:creationId xmlns:a16="http://schemas.microsoft.com/office/drawing/2014/main" id="{05577B71-CDCF-7842-A96F-9221390B54F2}"/>
              </a:ext>
            </a:extLst>
          </p:cNvPr>
          <p:cNvSpPr txBox="1"/>
          <p:nvPr/>
        </p:nvSpPr>
        <p:spPr>
          <a:xfrm>
            <a:off x="3166750" y="4514211"/>
            <a:ext cx="5797738" cy="2031325"/>
          </a:xfrm>
          <a:prstGeom prst="rect">
            <a:avLst/>
          </a:prstGeom>
          <a:noFill/>
        </p:spPr>
        <p:txBody>
          <a:bodyPr wrap="square" rtlCol="0">
            <a:spAutoFit/>
          </a:bodyPr>
          <a:lstStyle/>
          <a:p>
            <a:r>
              <a:rPr lang="en-US" dirty="0"/>
              <a:t>A derivation tree </a:t>
            </a:r>
            <a:r>
              <a:rPr lang="en-US" i="1" dirty="0"/>
              <a:t>t</a:t>
            </a:r>
            <a:r>
              <a:rPr lang="en-US" dirty="0"/>
              <a:t> covers an RPR </a:t>
            </a:r>
            <a:r>
              <a:rPr lang="en-US" dirty="0">
                <a:solidFill>
                  <a:schemeClr val="accent6">
                    <a:lumMod val="60000"/>
                    <a:lumOff val="40000"/>
                  </a:schemeClr>
                </a:solidFill>
              </a:rPr>
              <a:t>&lt;</a:t>
            </a:r>
            <a:r>
              <a:rPr lang="en-US" i="1" dirty="0">
                <a:solidFill>
                  <a:schemeClr val="accent5"/>
                </a:solidFill>
              </a:rPr>
              <a:t>R</a:t>
            </a:r>
            <a:r>
              <a:rPr lang="en-US" i="1" baseline="-25000" dirty="0">
                <a:solidFill>
                  <a:schemeClr val="accent5"/>
                </a:solidFill>
              </a:rPr>
              <a:t>1 </a:t>
            </a:r>
            <a:r>
              <a:rPr lang="en-US" i="1" dirty="0">
                <a:solidFill>
                  <a:schemeClr val="accent5"/>
                </a:solidFill>
              </a:rPr>
              <a:t>; k ; R</a:t>
            </a:r>
            <a:r>
              <a:rPr lang="en-US" i="1" baseline="-25000" dirty="0">
                <a:solidFill>
                  <a:schemeClr val="accent5"/>
                </a:solidFill>
              </a:rPr>
              <a:t>2</a:t>
            </a:r>
            <a:r>
              <a:rPr lang="en-US" i="1" dirty="0">
                <a:solidFill>
                  <a:schemeClr val="accent5"/>
                </a:solidFill>
              </a:rPr>
              <a:t>&gt;</a:t>
            </a:r>
            <a:r>
              <a:rPr lang="en-US" dirty="0">
                <a:solidFill>
                  <a:schemeClr val="accent5"/>
                </a:solidFill>
              </a:rPr>
              <a:t> </a:t>
            </a:r>
            <a:r>
              <a:rPr lang="en-US" dirty="0"/>
              <a:t>if (1) an arrow labelled by R</a:t>
            </a:r>
            <a:r>
              <a:rPr lang="en-US" baseline="-25000" dirty="0"/>
              <a:t>1</a:t>
            </a:r>
            <a:r>
              <a:rPr lang="en-US" dirty="0"/>
              <a:t> appears in t, and (2): let V be the target node of this arrow; </a:t>
            </a:r>
            <a:r>
              <a:rPr lang="en-US" i="1" dirty="0">
                <a:sym typeface="Wingdings" pitchFamily="2" charset="2"/>
              </a:rPr>
              <a:t>R</a:t>
            </a:r>
            <a:r>
              <a:rPr lang="en-US" i="1" baseline="-25000" dirty="0">
                <a:sym typeface="Wingdings" pitchFamily="2" charset="2"/>
              </a:rPr>
              <a:t>2</a:t>
            </a:r>
            <a:r>
              <a:rPr lang="en-US" dirty="0">
                <a:sym typeface="Wingdings" pitchFamily="2" charset="2"/>
              </a:rPr>
              <a:t> appears as the outgoing arrow of the k-</a:t>
            </a:r>
            <a:r>
              <a:rPr lang="en-US" dirty="0" err="1">
                <a:sym typeface="Wingdings" pitchFamily="2" charset="2"/>
              </a:rPr>
              <a:t>th</a:t>
            </a:r>
            <a:r>
              <a:rPr lang="en-US" dirty="0">
                <a:sym typeface="Wingdings" pitchFamily="2" charset="2"/>
              </a:rPr>
              <a:t> symbol of V.</a:t>
            </a:r>
          </a:p>
          <a:p>
            <a:r>
              <a:rPr lang="en-US" dirty="0">
                <a:sym typeface="Wingdings" pitchFamily="2" charset="2"/>
              </a:rPr>
              <a:t>As an example, the RPRs covered by the tree to the left are marked blue (those for &lt;</a:t>
            </a:r>
            <a:r>
              <a:rPr lang="en-US" dirty="0" err="1">
                <a:sym typeface="Wingdings" pitchFamily="2" charset="2"/>
              </a:rPr>
              <a:t>RC;k</a:t>
            </a:r>
            <a:r>
              <a:rPr lang="en-US" dirty="0">
                <a:sym typeface="Wingdings" pitchFamily="2" charset="2"/>
              </a:rPr>
              <a:t>;..&gt; are not shown).</a:t>
            </a:r>
            <a:endParaRPr lang="en-US" dirty="0"/>
          </a:p>
        </p:txBody>
      </p:sp>
    </p:spTree>
    <p:extLst>
      <p:ext uri="{BB962C8B-B14F-4D97-AF65-F5344CB8AC3E}">
        <p14:creationId xmlns:p14="http://schemas.microsoft.com/office/powerpoint/2010/main" val="8329605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63F01DCB-72B3-9444-86E5-EB3E7B6ACCCC}"/>
              </a:ext>
            </a:extLst>
          </p:cNvPr>
          <p:cNvSpPr/>
          <p:nvPr/>
        </p:nvSpPr>
        <p:spPr>
          <a:xfrm>
            <a:off x="310348" y="4798304"/>
            <a:ext cx="8376451" cy="1327859"/>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995B59-3E91-744E-A106-07931D8C7417}"/>
              </a:ext>
            </a:extLst>
          </p:cNvPr>
          <p:cNvSpPr>
            <a:spLocks noGrp="1"/>
          </p:cNvSpPr>
          <p:nvPr>
            <p:ph type="title"/>
          </p:nvPr>
        </p:nvSpPr>
        <p:spPr/>
        <p:txBody>
          <a:bodyPr/>
          <a:lstStyle/>
          <a:p>
            <a:r>
              <a:rPr lang="en-US" dirty="0"/>
              <a:t>Each rule-rule coverage</a:t>
            </a:r>
          </a:p>
        </p:txBody>
      </p:sp>
      <p:sp>
        <p:nvSpPr>
          <p:cNvPr id="3" name="Content Placeholder 2">
            <a:extLst>
              <a:ext uri="{FF2B5EF4-FFF2-40B4-BE49-F238E27FC236}">
                <a16:creationId xmlns:a16="http://schemas.microsoft.com/office/drawing/2014/main" id="{F229762C-C84D-1440-B662-9D2C6820BFE6}"/>
              </a:ext>
            </a:extLst>
          </p:cNvPr>
          <p:cNvSpPr>
            <a:spLocks noGrp="1"/>
          </p:cNvSpPr>
          <p:nvPr>
            <p:ph idx="1"/>
          </p:nvPr>
        </p:nvSpPr>
        <p:spPr>
          <a:xfrm>
            <a:off x="457200" y="5013176"/>
            <a:ext cx="8003232" cy="1112987"/>
          </a:xfrm>
        </p:spPr>
        <p:txBody>
          <a:bodyPr/>
          <a:lstStyle/>
          <a:p>
            <a:pPr marL="0" indent="0" algn="ctr">
              <a:buNone/>
            </a:pPr>
            <a:r>
              <a:rPr lang="en-US" sz="2800" i="1" dirty="0"/>
              <a:t>Each Rule-Rule Coverage (ERRC) </a:t>
            </a:r>
            <a:r>
              <a:rPr lang="en-US" sz="2800" dirty="0"/>
              <a:t>over a grammar G: the TR consists of  all RPRs in G.</a:t>
            </a:r>
            <a:endParaRPr lang="en-US" sz="2800" dirty="0">
              <a:sym typeface="Symbol"/>
            </a:endParaRPr>
          </a:p>
          <a:p>
            <a:pPr marL="0" indent="0" algn="ctr">
              <a:buNone/>
            </a:pPr>
            <a:endParaRPr lang="en-US" sz="2800" dirty="0"/>
          </a:p>
        </p:txBody>
      </p:sp>
      <p:sp>
        <p:nvSpPr>
          <p:cNvPr id="4" name="Slide Number Placeholder 3">
            <a:extLst>
              <a:ext uri="{FF2B5EF4-FFF2-40B4-BE49-F238E27FC236}">
                <a16:creationId xmlns:a16="http://schemas.microsoft.com/office/drawing/2014/main" id="{6281AB59-1113-4342-B1E7-DF60D4D6D42A}"/>
              </a:ext>
            </a:extLst>
          </p:cNvPr>
          <p:cNvSpPr>
            <a:spLocks noGrp="1"/>
          </p:cNvSpPr>
          <p:nvPr>
            <p:ph type="sldNum" sz="quarter" idx="12"/>
          </p:nvPr>
        </p:nvSpPr>
        <p:spPr/>
        <p:txBody>
          <a:bodyPr/>
          <a:lstStyle/>
          <a:p>
            <a:pPr>
              <a:defRPr/>
            </a:pPr>
            <a:fld id="{A3C2DAE6-0577-446F-B195-407D339173F4}" type="slidenum">
              <a:rPr lang="en-US" smtClean="0"/>
              <a:pPr>
                <a:defRPr/>
              </a:pPr>
              <a:t>35</a:t>
            </a:fld>
            <a:endParaRPr lang="en-US"/>
          </a:p>
        </p:txBody>
      </p:sp>
      <p:graphicFrame>
        <p:nvGraphicFramePr>
          <p:cNvPr id="5" name="Table 4">
            <a:extLst>
              <a:ext uri="{FF2B5EF4-FFF2-40B4-BE49-F238E27FC236}">
                <a16:creationId xmlns:a16="http://schemas.microsoft.com/office/drawing/2014/main" id="{B133DA2C-917C-0A44-900A-3E9D42C2177B}"/>
              </a:ext>
            </a:extLst>
          </p:cNvPr>
          <p:cNvGraphicFramePr>
            <a:graphicFrameLocks noGrp="1"/>
          </p:cNvGraphicFramePr>
          <p:nvPr>
            <p:extLst>
              <p:ext uri="{D42A27DB-BD31-4B8C-83A1-F6EECF244321}">
                <p14:modId xmlns:p14="http://schemas.microsoft.com/office/powerpoint/2010/main" val="3482642997"/>
              </p:ext>
            </p:extLst>
          </p:nvPr>
        </p:nvGraphicFramePr>
        <p:xfrm>
          <a:off x="457200" y="1675411"/>
          <a:ext cx="8197756" cy="2865120"/>
        </p:xfrm>
        <a:graphic>
          <a:graphicData uri="http://schemas.openxmlformats.org/drawingml/2006/table">
            <a:tbl>
              <a:tblPr firstRow="1" bandRow="1">
                <a:tableStyleId>{5C22544A-7EE6-4342-B048-85BDC9FD1C3A}</a:tableStyleId>
              </a:tblPr>
              <a:tblGrid>
                <a:gridCol w="1221392">
                  <a:extLst>
                    <a:ext uri="{9D8B030D-6E8A-4147-A177-3AD203B41FA5}">
                      <a16:colId xmlns:a16="http://schemas.microsoft.com/office/drawing/2014/main" val="1893897979"/>
                    </a:ext>
                  </a:extLst>
                </a:gridCol>
                <a:gridCol w="3004422">
                  <a:extLst>
                    <a:ext uri="{9D8B030D-6E8A-4147-A177-3AD203B41FA5}">
                      <a16:colId xmlns:a16="http://schemas.microsoft.com/office/drawing/2014/main" val="3355934393"/>
                    </a:ext>
                  </a:extLst>
                </a:gridCol>
                <a:gridCol w="3971942">
                  <a:extLst>
                    <a:ext uri="{9D8B030D-6E8A-4147-A177-3AD203B41FA5}">
                      <a16:colId xmlns:a16="http://schemas.microsoft.com/office/drawing/2014/main" val="4287461136"/>
                    </a:ext>
                  </a:extLst>
                </a:gridCol>
              </a:tblGrid>
              <a:tr h="0">
                <a:tc>
                  <a:txBody>
                    <a:bodyPr/>
                    <a:lstStyle/>
                    <a:p>
                      <a:pPr algn="ctr"/>
                      <a:r>
                        <a:rPr lang="en-US" sz="2000" dirty="0"/>
                        <a:t>Name</a:t>
                      </a:r>
                    </a:p>
                  </a:txBody>
                  <a:tcPr/>
                </a:tc>
                <a:tc>
                  <a:txBody>
                    <a:bodyPr/>
                    <a:lstStyle/>
                    <a:p>
                      <a:pPr algn="ctr"/>
                      <a:r>
                        <a:rPr lang="en-US" sz="2000" dirty="0"/>
                        <a:t>Prod. rule</a:t>
                      </a:r>
                    </a:p>
                  </a:txBody>
                  <a:tcPr/>
                </a:tc>
                <a:tc>
                  <a:txBody>
                    <a:bodyPr/>
                    <a:lstStyle/>
                    <a:p>
                      <a:pPr algn="ctr"/>
                      <a:r>
                        <a:rPr lang="en-US" sz="2000" dirty="0"/>
                        <a:t>RPRs</a:t>
                      </a:r>
                    </a:p>
                  </a:txBody>
                  <a:tcPr/>
                </a:tc>
                <a:extLst>
                  <a:ext uri="{0D108BD9-81ED-4DB2-BD59-A6C34878D82A}">
                    <a16:rowId xmlns:a16="http://schemas.microsoft.com/office/drawing/2014/main" val="2117568335"/>
                  </a:ext>
                </a:extLst>
              </a:tr>
              <a:tr h="370840">
                <a:tc>
                  <a:txBody>
                    <a:bodyPr/>
                    <a:lstStyle/>
                    <a:p>
                      <a:pPr algn="ctr"/>
                      <a:r>
                        <a:rPr lang="en-US" sz="2000" dirty="0">
                          <a:solidFill>
                            <a:schemeClr val="accent6">
                              <a:lumMod val="60000"/>
                              <a:lumOff val="40000"/>
                            </a:schemeClr>
                          </a:solidFill>
                        </a:rPr>
                        <a:t>RB</a:t>
                      </a:r>
                    </a:p>
                  </a:txBody>
                  <a:tcPr/>
                </a:tc>
                <a:tc>
                  <a:txBody>
                    <a:bodyPr/>
                    <a:lstStyle/>
                    <a:p>
                      <a:pPr algn="ctr"/>
                      <a:r>
                        <a:rPr lang="en-US" sz="2000" i="1" dirty="0">
                          <a:latin typeface="+mn-lt"/>
                          <a:sym typeface="Symbol"/>
                        </a:rPr>
                        <a:t>Brace  </a:t>
                      </a:r>
                      <a:r>
                        <a:rPr lang="en-US" sz="2000" dirty="0">
                          <a:latin typeface="+mn-lt"/>
                          <a:sym typeface="Symbol"/>
                        </a:rPr>
                        <a:t></a:t>
                      </a:r>
                      <a:r>
                        <a:rPr lang="en-US" sz="2000" i="1" dirty="0">
                          <a:latin typeface="+mn-lt"/>
                          <a:sym typeface="Symbol"/>
                        </a:rPr>
                        <a:t>   </a:t>
                      </a:r>
                      <a:r>
                        <a:rPr lang="en-US" sz="2000" dirty="0">
                          <a:latin typeface="+mn-lt"/>
                          <a:sym typeface="Symbol"/>
                        </a:rPr>
                        <a:t>“(“ </a:t>
                      </a:r>
                      <a:r>
                        <a:rPr lang="en-US" sz="2000" i="1" dirty="0">
                          <a:latin typeface="+mn-lt"/>
                          <a:sym typeface="Symbol"/>
                        </a:rPr>
                        <a:t>S </a:t>
                      </a:r>
                      <a:r>
                        <a:rPr lang="en-US" sz="2000" dirty="0">
                          <a:latin typeface="+mn-lt"/>
                          <a:sym typeface="Symbol"/>
                        </a:rPr>
                        <a:t>“)” </a:t>
                      </a:r>
                      <a:r>
                        <a:rPr lang="en-US" sz="2000" i="1" dirty="0">
                          <a:latin typeface="+mn-lt"/>
                          <a:sym typeface="Symbol"/>
                        </a:rPr>
                        <a:t>S </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;RSB&gt; &lt;RB;</a:t>
                      </a:r>
                      <a:r>
                        <a:rPr lang="en-US" sz="1800" b="1" dirty="0">
                          <a:solidFill>
                            <a:schemeClr val="accent1">
                              <a:lumMod val="75000"/>
                            </a:schemeClr>
                          </a:solidFill>
                        </a:rPr>
                        <a:t>1</a:t>
                      </a:r>
                      <a:r>
                        <a:rPr lang="en-US" sz="1800" dirty="0"/>
                        <a:t>;RSC&gt;  &lt;RB;</a:t>
                      </a:r>
                      <a:r>
                        <a:rPr lang="en-US" sz="1800" b="1" dirty="0">
                          <a:solidFill>
                            <a:schemeClr val="accent1">
                              <a:lumMod val="75000"/>
                            </a:schemeClr>
                          </a:solidFill>
                        </a:rPr>
                        <a:t>1</a:t>
                      </a:r>
                      <a:r>
                        <a:rPr lang="en-US" sz="1800" dirty="0"/>
                        <a:t>;RSE&gt;</a:t>
                      </a:r>
                      <a:br>
                        <a:rPr lang="en-US" sz="1800" dirty="0"/>
                      </a:br>
                      <a:r>
                        <a:rPr lang="en-US" sz="1800" dirty="0"/>
                        <a:t>&lt;RB;</a:t>
                      </a:r>
                      <a:r>
                        <a:rPr lang="en-US" sz="1800" b="1" dirty="0">
                          <a:solidFill>
                            <a:schemeClr val="accent6">
                              <a:lumMod val="60000"/>
                              <a:lumOff val="40000"/>
                            </a:schemeClr>
                          </a:solidFill>
                        </a:rPr>
                        <a:t>3</a:t>
                      </a:r>
                      <a:r>
                        <a:rPr lang="en-US" sz="1800" dirty="0"/>
                        <a:t>;RSB&gt; &lt;RB;</a:t>
                      </a:r>
                      <a:r>
                        <a:rPr lang="en-US" sz="1800" b="1" dirty="0">
                          <a:solidFill>
                            <a:schemeClr val="accent6">
                              <a:lumMod val="60000"/>
                              <a:lumOff val="40000"/>
                            </a:schemeClr>
                          </a:solidFill>
                        </a:rPr>
                        <a:t>3</a:t>
                      </a:r>
                      <a:r>
                        <a:rPr lang="en-US" sz="1800" dirty="0"/>
                        <a:t>;RSC&gt;  &lt;RB;</a:t>
                      </a:r>
                      <a:r>
                        <a:rPr lang="en-US" sz="1800" b="1" dirty="0">
                          <a:solidFill>
                            <a:schemeClr val="accent6">
                              <a:lumMod val="60000"/>
                              <a:lumOff val="40000"/>
                            </a:schemeClr>
                          </a:solidFill>
                        </a:rPr>
                        <a:t>3</a:t>
                      </a:r>
                      <a:r>
                        <a:rPr lang="en-US" sz="1800" dirty="0"/>
                        <a:t>;RSE&gt;</a:t>
                      </a:r>
                    </a:p>
                  </a:txBody>
                  <a:tcPr/>
                </a:tc>
                <a:extLst>
                  <a:ext uri="{0D108BD9-81ED-4DB2-BD59-A6C34878D82A}">
                    <a16:rowId xmlns:a16="http://schemas.microsoft.com/office/drawing/2014/main" val="2014095272"/>
                  </a:ext>
                </a:extLst>
              </a:tr>
              <a:tr h="370840">
                <a:tc>
                  <a:txBody>
                    <a:bodyPr/>
                    <a:lstStyle/>
                    <a:p>
                      <a:pPr algn="ctr"/>
                      <a:r>
                        <a:rPr lang="en-US" sz="2000" dirty="0">
                          <a:solidFill>
                            <a:schemeClr val="accent6">
                              <a:lumMod val="60000"/>
                              <a:lumOff val="40000"/>
                            </a:schemeClr>
                          </a:solidFill>
                        </a:rPr>
                        <a:t>RC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i="1" dirty="0">
                          <a:latin typeface="+mn-lt"/>
                          <a:sym typeface="Symbol"/>
                        </a:rPr>
                        <a:t>Curly  </a:t>
                      </a:r>
                      <a:r>
                        <a:rPr lang="en-US" sz="2000" dirty="0">
                          <a:latin typeface="+mn-lt"/>
                          <a:sym typeface="Symbol"/>
                        </a:rPr>
                        <a:t></a:t>
                      </a:r>
                      <a:r>
                        <a:rPr lang="en-US" sz="2000" i="1" dirty="0">
                          <a:latin typeface="+mn-lt"/>
                          <a:sym typeface="Symbol"/>
                        </a:rPr>
                        <a:t>   </a:t>
                      </a:r>
                      <a:r>
                        <a:rPr lang="en-US" sz="2000" dirty="0">
                          <a:latin typeface="+mn-lt"/>
                          <a:sym typeface="Symbol"/>
                        </a:rPr>
                        <a:t>“{“ </a:t>
                      </a:r>
                      <a:r>
                        <a:rPr lang="en-US" sz="2000" i="1" dirty="0">
                          <a:latin typeface="+mn-lt"/>
                          <a:sym typeface="Symbol"/>
                        </a:rPr>
                        <a:t>S </a:t>
                      </a:r>
                      <a:r>
                        <a:rPr lang="en-US" sz="2000" dirty="0">
                          <a:latin typeface="+mn-lt"/>
                          <a:sym typeface="Symbol"/>
                        </a:rPr>
                        <a:t>“}” </a:t>
                      </a:r>
                      <a:r>
                        <a:rPr lang="en-US" sz="2000" i="1" dirty="0">
                          <a:latin typeface="+mn-lt"/>
                          <a:sym typeface="Symbol"/>
                        </a:rPr>
                        <a:t>S </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&lt;RC;</a:t>
                      </a:r>
                      <a:r>
                        <a:rPr lang="en-US" sz="1800" b="1" dirty="0">
                          <a:solidFill>
                            <a:schemeClr val="accent1">
                              <a:lumMod val="75000"/>
                            </a:schemeClr>
                          </a:solidFill>
                        </a:rPr>
                        <a:t>1</a:t>
                      </a:r>
                      <a:r>
                        <a:rPr lang="en-US" sz="1800" dirty="0"/>
                        <a:t>;RSB&gt; &lt;RC;</a:t>
                      </a:r>
                      <a:r>
                        <a:rPr lang="en-US" sz="1800" b="1" dirty="0">
                          <a:solidFill>
                            <a:schemeClr val="accent1">
                              <a:lumMod val="75000"/>
                            </a:schemeClr>
                          </a:solidFill>
                        </a:rPr>
                        <a:t>1</a:t>
                      </a:r>
                      <a:r>
                        <a:rPr lang="en-US" sz="1800" dirty="0"/>
                        <a:t>;RSC&gt;  &lt;RC;</a:t>
                      </a:r>
                      <a:r>
                        <a:rPr lang="en-US" sz="1800" b="1" dirty="0">
                          <a:solidFill>
                            <a:schemeClr val="accent1">
                              <a:lumMod val="75000"/>
                            </a:schemeClr>
                          </a:solidFill>
                        </a:rPr>
                        <a:t>1</a:t>
                      </a:r>
                      <a:r>
                        <a:rPr lang="en-US" sz="1800" dirty="0"/>
                        <a:t>;RSE&gt;</a:t>
                      </a:r>
                      <a:br>
                        <a:rPr lang="en-US" sz="1800" dirty="0"/>
                      </a:br>
                      <a:r>
                        <a:rPr lang="en-US" sz="1800" dirty="0"/>
                        <a:t>&lt;RC;</a:t>
                      </a:r>
                      <a:r>
                        <a:rPr lang="en-US" sz="1800" b="1" dirty="0">
                          <a:solidFill>
                            <a:schemeClr val="accent6">
                              <a:lumMod val="60000"/>
                              <a:lumOff val="40000"/>
                            </a:schemeClr>
                          </a:solidFill>
                        </a:rPr>
                        <a:t>3</a:t>
                      </a:r>
                      <a:r>
                        <a:rPr lang="en-US" sz="1800" dirty="0"/>
                        <a:t>;RSB&gt; &lt;RC;</a:t>
                      </a:r>
                      <a:r>
                        <a:rPr lang="en-US" sz="1800" b="1" dirty="0">
                          <a:solidFill>
                            <a:schemeClr val="accent6">
                              <a:lumMod val="60000"/>
                              <a:lumOff val="40000"/>
                            </a:schemeClr>
                          </a:solidFill>
                        </a:rPr>
                        <a:t>3</a:t>
                      </a:r>
                      <a:r>
                        <a:rPr lang="en-US" sz="1800" dirty="0"/>
                        <a:t>;RSC&gt;  &lt;RC;</a:t>
                      </a:r>
                      <a:r>
                        <a:rPr lang="en-US" sz="1800" b="1" dirty="0">
                          <a:solidFill>
                            <a:schemeClr val="accent6">
                              <a:lumMod val="60000"/>
                              <a:lumOff val="40000"/>
                            </a:schemeClr>
                          </a:solidFill>
                        </a:rPr>
                        <a:t>3</a:t>
                      </a:r>
                      <a:r>
                        <a:rPr lang="en-US" sz="1800" dirty="0"/>
                        <a:t>;RSE&gt;</a:t>
                      </a:r>
                    </a:p>
                  </a:txBody>
                  <a:tcPr/>
                </a:tc>
                <a:extLst>
                  <a:ext uri="{0D108BD9-81ED-4DB2-BD59-A6C34878D82A}">
                    <a16:rowId xmlns:a16="http://schemas.microsoft.com/office/drawing/2014/main" val="1521458624"/>
                  </a:ext>
                </a:extLst>
              </a:tr>
              <a:tr h="370840">
                <a:tc>
                  <a:txBody>
                    <a:bodyPr/>
                    <a:lstStyle/>
                    <a:p>
                      <a:pPr algn="ctr"/>
                      <a:r>
                        <a:rPr lang="en-US" sz="2000" dirty="0">
                          <a:solidFill>
                            <a:schemeClr val="accent6">
                              <a:lumMod val="60000"/>
                              <a:lumOff val="40000"/>
                            </a:schemeClr>
                          </a:solidFill>
                        </a:rPr>
                        <a:t>RSB</a:t>
                      </a:r>
                    </a:p>
                  </a:txBody>
                  <a:tcPr/>
                </a:tc>
                <a:tc>
                  <a:txBody>
                    <a:bodyPr/>
                    <a:lstStyle/>
                    <a:p>
                      <a:pPr algn="ctr"/>
                      <a:r>
                        <a:rPr lang="en-US" sz="2000" i="1" dirty="0">
                          <a:latin typeface="+mn-lt"/>
                        </a:rPr>
                        <a:t>S   </a:t>
                      </a:r>
                      <a:r>
                        <a:rPr lang="en-US" sz="2000" dirty="0">
                          <a:latin typeface="+mn-lt"/>
                          <a:sym typeface="Symbol"/>
                        </a:rPr>
                        <a:t></a:t>
                      </a:r>
                      <a:r>
                        <a:rPr lang="en-US" sz="2000" i="1" dirty="0">
                          <a:latin typeface="+mn-lt"/>
                          <a:sym typeface="Symbol"/>
                        </a:rPr>
                        <a:t>   Brace </a:t>
                      </a:r>
                      <a:endParaRPr lang="en-US" sz="2000" dirty="0"/>
                    </a:p>
                  </a:txBody>
                  <a:tcPr/>
                </a:tc>
                <a:tc>
                  <a:txBody>
                    <a:bodyPr/>
                    <a:lstStyle/>
                    <a:p>
                      <a:pPr algn="ctr"/>
                      <a:r>
                        <a:rPr lang="en-US" sz="1800" dirty="0"/>
                        <a:t>&lt;RSB;0;RB&gt;</a:t>
                      </a:r>
                    </a:p>
                  </a:txBody>
                  <a:tcPr/>
                </a:tc>
                <a:extLst>
                  <a:ext uri="{0D108BD9-81ED-4DB2-BD59-A6C34878D82A}">
                    <a16:rowId xmlns:a16="http://schemas.microsoft.com/office/drawing/2014/main" val="152107263"/>
                  </a:ext>
                </a:extLst>
              </a:tr>
              <a:tr h="370840">
                <a:tc>
                  <a:txBody>
                    <a:bodyPr/>
                    <a:lstStyle/>
                    <a:p>
                      <a:pPr algn="ctr"/>
                      <a:r>
                        <a:rPr lang="en-US" sz="2000" dirty="0">
                          <a:solidFill>
                            <a:schemeClr val="accent6">
                              <a:lumMod val="60000"/>
                              <a:lumOff val="40000"/>
                            </a:schemeClr>
                          </a:solidFill>
                        </a:rPr>
                        <a:t>RSC</a:t>
                      </a:r>
                    </a:p>
                  </a:txBody>
                  <a:tcPr/>
                </a:tc>
                <a:tc>
                  <a:txBody>
                    <a:bodyPr/>
                    <a:lstStyle/>
                    <a:p>
                      <a:pPr algn="ctr"/>
                      <a:r>
                        <a:rPr lang="en-US" sz="2000" i="1" dirty="0">
                          <a:latin typeface="+mn-lt"/>
                        </a:rPr>
                        <a:t>S </a:t>
                      </a:r>
                      <a:r>
                        <a:rPr lang="en-US" sz="2000" i="1" dirty="0"/>
                        <a:t>  </a:t>
                      </a:r>
                      <a:r>
                        <a:rPr lang="en-US" sz="2000" dirty="0">
                          <a:sym typeface="Symbol"/>
                        </a:rPr>
                        <a:t></a:t>
                      </a:r>
                      <a:r>
                        <a:rPr lang="en-US" sz="2000" i="1" dirty="0">
                          <a:sym typeface="Symbol"/>
                        </a:rPr>
                        <a:t>  </a:t>
                      </a:r>
                      <a:r>
                        <a:rPr lang="en-US" sz="2000" i="1" dirty="0">
                          <a:latin typeface="+mn-lt"/>
                          <a:sym typeface="Symbol"/>
                        </a:rPr>
                        <a:t>Curly </a:t>
                      </a:r>
                      <a:endParaRPr lang="en-US" sz="2000" dirty="0"/>
                    </a:p>
                  </a:txBody>
                  <a:tcPr/>
                </a:tc>
                <a:tc>
                  <a:txBody>
                    <a:bodyPr/>
                    <a:lstStyle/>
                    <a:p>
                      <a:pPr algn="ctr"/>
                      <a:r>
                        <a:rPr lang="en-US" sz="1800" dirty="0"/>
                        <a:t> &lt;RSC;0;RC&gt;</a:t>
                      </a:r>
                    </a:p>
                  </a:txBody>
                  <a:tcPr/>
                </a:tc>
                <a:extLst>
                  <a:ext uri="{0D108BD9-81ED-4DB2-BD59-A6C34878D82A}">
                    <a16:rowId xmlns:a16="http://schemas.microsoft.com/office/drawing/2014/main" val="3695887530"/>
                  </a:ext>
                </a:extLst>
              </a:tr>
              <a:tr h="370840">
                <a:tc>
                  <a:txBody>
                    <a:bodyPr/>
                    <a:lstStyle/>
                    <a:p>
                      <a:pPr algn="ctr"/>
                      <a:r>
                        <a:rPr lang="en-US" sz="2000" dirty="0">
                          <a:solidFill>
                            <a:schemeClr val="accent6">
                              <a:lumMod val="60000"/>
                              <a:lumOff val="40000"/>
                            </a:schemeClr>
                          </a:solidFill>
                        </a:rPr>
                        <a:t>RSE</a:t>
                      </a:r>
                    </a:p>
                  </a:txBody>
                  <a:tcPr/>
                </a:tc>
                <a:tc>
                  <a:txBody>
                    <a:bodyPr/>
                    <a:lstStyle/>
                    <a:p>
                      <a:pPr algn="ctr"/>
                      <a:r>
                        <a:rPr lang="en-US" sz="2000" i="1" dirty="0">
                          <a:latin typeface="+mn-lt"/>
                        </a:rPr>
                        <a:t>S</a:t>
                      </a:r>
                      <a:r>
                        <a:rPr lang="en-US" sz="2000" i="1" dirty="0"/>
                        <a:t>  </a:t>
                      </a:r>
                      <a:r>
                        <a:rPr lang="en-US" sz="2000" dirty="0">
                          <a:sym typeface="Symbol"/>
                        </a:rPr>
                        <a:t></a:t>
                      </a:r>
                      <a:r>
                        <a:rPr lang="en-US" sz="2000" i="1" dirty="0">
                          <a:sym typeface="Symbol"/>
                        </a:rPr>
                        <a:t> </a:t>
                      </a:r>
                      <a:r>
                        <a:rPr lang="en-US" sz="2000" dirty="0">
                          <a:latin typeface="+mn-lt"/>
                          <a:sym typeface="Symbol"/>
                        </a:rPr>
                        <a:t>   </a:t>
                      </a:r>
                      <a:endParaRPr lang="en-US" sz="2000" dirty="0"/>
                    </a:p>
                  </a:txBody>
                  <a:tcPr/>
                </a:tc>
                <a:tc>
                  <a:txBody>
                    <a:bodyPr/>
                    <a:lstStyle/>
                    <a:p>
                      <a:pPr algn="ctr"/>
                      <a:r>
                        <a:rPr lang="en-US" sz="1800" dirty="0"/>
                        <a:t>-</a:t>
                      </a:r>
                    </a:p>
                  </a:txBody>
                  <a:tcPr/>
                </a:tc>
                <a:extLst>
                  <a:ext uri="{0D108BD9-81ED-4DB2-BD59-A6C34878D82A}">
                    <a16:rowId xmlns:a16="http://schemas.microsoft.com/office/drawing/2014/main" val="3230595773"/>
                  </a:ext>
                </a:extLst>
              </a:tr>
            </a:tbl>
          </a:graphicData>
        </a:graphic>
      </p:graphicFrame>
    </p:spTree>
    <p:extLst>
      <p:ext uri="{BB962C8B-B14F-4D97-AF65-F5344CB8AC3E}">
        <p14:creationId xmlns:p14="http://schemas.microsoft.com/office/powerpoint/2010/main" val="1466060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7FEDD26E-EC1F-5F4C-ABE4-C88FEB182A0A}"/>
              </a:ext>
            </a:extLst>
          </p:cNvPr>
          <p:cNvSpPr/>
          <p:nvPr/>
        </p:nvSpPr>
        <p:spPr>
          <a:xfrm>
            <a:off x="268949" y="1222516"/>
            <a:ext cx="2142811" cy="5161150"/>
          </a:xfrm>
          <a:prstGeom prst="roundRect">
            <a:avLst>
              <a:gd name="adj" fmla="val 10944"/>
            </a:avLst>
          </a:prstGeom>
          <a:solidFill>
            <a:schemeClr val="accent5">
              <a:lumMod val="20000"/>
              <a:lumOff val="80000"/>
              <a:alpha val="31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ounded Rectangle 78">
            <a:extLst>
              <a:ext uri="{FF2B5EF4-FFF2-40B4-BE49-F238E27FC236}">
                <a16:creationId xmlns:a16="http://schemas.microsoft.com/office/drawing/2014/main" id="{6CCF102A-6B21-104E-A8D7-FA8D0796442F}"/>
              </a:ext>
            </a:extLst>
          </p:cNvPr>
          <p:cNvSpPr/>
          <p:nvPr/>
        </p:nvSpPr>
        <p:spPr>
          <a:xfrm>
            <a:off x="2581312" y="1222516"/>
            <a:ext cx="2023157" cy="5161150"/>
          </a:xfrm>
          <a:prstGeom prst="roundRect">
            <a:avLst>
              <a:gd name="adj" fmla="val 10944"/>
            </a:avLst>
          </a:prstGeom>
          <a:solidFill>
            <a:srgbClr val="FFFF00">
              <a:alpha val="31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67F72C-8B9C-7E4F-9699-BF08EF5E1C22}"/>
              </a:ext>
            </a:extLst>
          </p:cNvPr>
          <p:cNvSpPr>
            <a:spLocks noGrp="1"/>
          </p:cNvSpPr>
          <p:nvPr>
            <p:ph type="title"/>
          </p:nvPr>
        </p:nvSpPr>
        <p:spPr>
          <a:xfrm>
            <a:off x="457200" y="274638"/>
            <a:ext cx="8229600" cy="699010"/>
          </a:xfrm>
        </p:spPr>
        <p:txBody>
          <a:bodyPr/>
          <a:lstStyle/>
          <a:p>
            <a:r>
              <a:rPr lang="en-US" dirty="0"/>
              <a:t>Example</a:t>
            </a:r>
          </a:p>
        </p:txBody>
      </p:sp>
      <p:sp>
        <p:nvSpPr>
          <p:cNvPr id="4" name="Slide Number Placeholder 3">
            <a:extLst>
              <a:ext uri="{FF2B5EF4-FFF2-40B4-BE49-F238E27FC236}">
                <a16:creationId xmlns:a16="http://schemas.microsoft.com/office/drawing/2014/main" id="{C572BFA8-BCE6-D046-A729-FA2F8C7141F8}"/>
              </a:ext>
            </a:extLst>
          </p:cNvPr>
          <p:cNvSpPr>
            <a:spLocks noGrp="1"/>
          </p:cNvSpPr>
          <p:nvPr>
            <p:ph type="sldNum" sz="quarter" idx="12"/>
          </p:nvPr>
        </p:nvSpPr>
        <p:spPr/>
        <p:txBody>
          <a:bodyPr/>
          <a:lstStyle/>
          <a:p>
            <a:pPr>
              <a:defRPr/>
            </a:pPr>
            <a:fld id="{A3C2DAE6-0577-446F-B195-407D339173F4}" type="slidenum">
              <a:rPr lang="en-US" smtClean="0"/>
              <a:pPr>
                <a:defRPr/>
              </a:pPr>
              <a:t>36</a:t>
            </a:fld>
            <a:endParaRPr lang="en-US"/>
          </a:p>
        </p:txBody>
      </p:sp>
      <p:graphicFrame>
        <p:nvGraphicFramePr>
          <p:cNvPr id="5" name="Table 4">
            <a:extLst>
              <a:ext uri="{FF2B5EF4-FFF2-40B4-BE49-F238E27FC236}">
                <a16:creationId xmlns:a16="http://schemas.microsoft.com/office/drawing/2014/main" id="{F6314F92-E3D3-B14B-BAF3-EA125B4D7612}"/>
              </a:ext>
            </a:extLst>
          </p:cNvPr>
          <p:cNvGraphicFramePr>
            <a:graphicFrameLocks noGrp="1"/>
          </p:cNvGraphicFramePr>
          <p:nvPr>
            <p:extLst>
              <p:ext uri="{D42A27DB-BD31-4B8C-83A1-F6EECF244321}">
                <p14:modId xmlns:p14="http://schemas.microsoft.com/office/powerpoint/2010/main" val="3119370613"/>
              </p:ext>
            </p:extLst>
          </p:nvPr>
        </p:nvGraphicFramePr>
        <p:xfrm>
          <a:off x="4796759" y="1205534"/>
          <a:ext cx="3872342" cy="5217160"/>
        </p:xfrm>
        <a:graphic>
          <a:graphicData uri="http://schemas.openxmlformats.org/drawingml/2006/table">
            <a:tbl>
              <a:tblPr firstRow="1" bandRow="1">
                <a:tableStyleId>{073A0DAA-6AF3-43AB-8588-CEC1D06C72B9}</a:tableStyleId>
              </a:tblPr>
              <a:tblGrid>
                <a:gridCol w="621640">
                  <a:extLst>
                    <a:ext uri="{9D8B030D-6E8A-4147-A177-3AD203B41FA5}">
                      <a16:colId xmlns:a16="http://schemas.microsoft.com/office/drawing/2014/main" val="1893897979"/>
                    </a:ext>
                  </a:extLst>
                </a:gridCol>
                <a:gridCol w="1008112">
                  <a:extLst>
                    <a:ext uri="{9D8B030D-6E8A-4147-A177-3AD203B41FA5}">
                      <a16:colId xmlns:a16="http://schemas.microsoft.com/office/drawing/2014/main" val="3355934393"/>
                    </a:ext>
                  </a:extLst>
                </a:gridCol>
                <a:gridCol w="1078946">
                  <a:extLst>
                    <a:ext uri="{9D8B030D-6E8A-4147-A177-3AD203B41FA5}">
                      <a16:colId xmlns:a16="http://schemas.microsoft.com/office/drawing/2014/main" val="1808637334"/>
                    </a:ext>
                  </a:extLst>
                </a:gridCol>
                <a:gridCol w="1163644">
                  <a:extLst>
                    <a:ext uri="{9D8B030D-6E8A-4147-A177-3AD203B41FA5}">
                      <a16:colId xmlns:a16="http://schemas.microsoft.com/office/drawing/2014/main" val="3250712611"/>
                    </a:ext>
                  </a:extLst>
                </a:gridCol>
              </a:tblGrid>
              <a:tr h="370840">
                <a:tc>
                  <a:txBody>
                    <a:bodyPr/>
                    <a:lstStyle/>
                    <a:p>
                      <a:pPr algn="ctr"/>
                      <a:r>
                        <a:rPr lang="en-US" sz="1600" dirty="0"/>
                        <a:t>Name</a:t>
                      </a:r>
                    </a:p>
                  </a:txBody>
                  <a:tcPr/>
                </a:tc>
                <a:tc>
                  <a:txBody>
                    <a:bodyPr/>
                    <a:lstStyle/>
                    <a:p>
                      <a:pPr algn="ctr"/>
                      <a:r>
                        <a:rPr lang="en-US" sz="1600" dirty="0"/>
                        <a:t>Prod. rule</a:t>
                      </a:r>
                    </a:p>
                  </a:txBody>
                  <a:tcPr/>
                </a:tc>
                <a:tc>
                  <a:txBody>
                    <a:bodyPr/>
                    <a:lstStyle/>
                    <a:p>
                      <a:pPr algn="ctr"/>
                      <a:r>
                        <a:rPr lang="en-US" sz="1600" dirty="0"/>
                        <a:t>rule-pairs</a:t>
                      </a:r>
                    </a:p>
                  </a:txBody>
                  <a:tcPr/>
                </a:tc>
                <a:tc>
                  <a:txBody>
                    <a:bodyPr/>
                    <a:lstStyle/>
                    <a:p>
                      <a:pPr algn="ctr"/>
                      <a:r>
                        <a:rPr lang="en-US" sz="1600" dirty="0"/>
                        <a:t>RPRs</a:t>
                      </a:r>
                    </a:p>
                  </a:txBody>
                  <a:tcPr/>
                </a:tc>
                <a:extLst>
                  <a:ext uri="{0D108BD9-81ED-4DB2-BD59-A6C34878D82A}">
                    <a16:rowId xmlns:a16="http://schemas.microsoft.com/office/drawing/2014/main" val="2117568335"/>
                  </a:ext>
                </a:extLst>
              </a:tr>
              <a:tr h="370840">
                <a:tc>
                  <a:txBody>
                    <a:bodyPr/>
                    <a:lstStyle/>
                    <a:p>
                      <a:pPr algn="ctr"/>
                      <a:r>
                        <a:rPr lang="en-US" sz="1600" dirty="0"/>
                        <a:t>RSB</a:t>
                      </a:r>
                      <a:endParaRPr lang="en-US" sz="1600" dirty="0">
                        <a:solidFill>
                          <a:schemeClr val="accent6">
                            <a:lumMod val="60000"/>
                            <a:lumOff val="40000"/>
                          </a:schemeClr>
                        </a:solidFill>
                      </a:endParaRPr>
                    </a:p>
                  </a:txBody>
                  <a:tcPr/>
                </a:tc>
                <a:tc>
                  <a:txBody>
                    <a:bodyPr/>
                    <a:lstStyle/>
                    <a:p>
                      <a:pPr algn="ctr"/>
                      <a:r>
                        <a:rPr lang="en-US" sz="1600" dirty="0"/>
                        <a:t>S   </a:t>
                      </a:r>
                      <a:r>
                        <a:rPr lang="en-US" sz="1600" dirty="0">
                          <a:sym typeface="Symbol"/>
                        </a:rPr>
                        <a:t>   Brace </a:t>
                      </a:r>
                      <a:endParaRPr lang="en-US" sz="1600" dirty="0"/>
                    </a:p>
                  </a:txBody>
                  <a:tcPr/>
                </a:tc>
                <a:tc>
                  <a:txBody>
                    <a:bodyPr/>
                    <a:lstStyle/>
                    <a:p>
                      <a:pPr algn="ctr"/>
                      <a:r>
                        <a:rPr lang="en-US" sz="1600" dirty="0">
                          <a:solidFill>
                            <a:schemeClr val="accent6">
                              <a:lumMod val="60000"/>
                              <a:lumOff val="40000"/>
                            </a:schemeClr>
                          </a:solidFill>
                        </a:rPr>
                        <a:t>&lt;RSB;RB&gt;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6">
                              <a:lumMod val="60000"/>
                              <a:lumOff val="40000"/>
                            </a:schemeClr>
                          </a:solidFill>
                        </a:rPr>
                        <a:t>&lt;RSB;0;RB&gt;</a:t>
                      </a:r>
                    </a:p>
                  </a:txBody>
                  <a:tcPr/>
                </a:tc>
                <a:extLst>
                  <a:ext uri="{0D108BD9-81ED-4DB2-BD59-A6C34878D82A}">
                    <a16:rowId xmlns:a16="http://schemas.microsoft.com/office/drawing/2014/main" val="152107263"/>
                  </a:ext>
                </a:extLst>
              </a:tr>
              <a:tr h="370840">
                <a:tc>
                  <a:txBody>
                    <a:bodyPr/>
                    <a:lstStyle/>
                    <a:p>
                      <a:pPr algn="ctr"/>
                      <a:r>
                        <a:rPr lang="en-US" sz="1600" dirty="0"/>
                        <a:t>RSC</a:t>
                      </a:r>
                      <a:endParaRPr lang="en-US" sz="1600" dirty="0">
                        <a:solidFill>
                          <a:schemeClr val="accent6">
                            <a:lumMod val="60000"/>
                            <a:lumOff val="40000"/>
                          </a:schemeClr>
                        </a:solidFill>
                      </a:endParaRPr>
                    </a:p>
                  </a:txBody>
                  <a:tcPr/>
                </a:tc>
                <a:tc>
                  <a:txBody>
                    <a:bodyPr/>
                    <a:lstStyle/>
                    <a:p>
                      <a:pPr algn="ctr"/>
                      <a:r>
                        <a:rPr lang="en-US" sz="1600" dirty="0"/>
                        <a:t>S   </a:t>
                      </a:r>
                      <a:r>
                        <a:rPr lang="en-US" sz="1600" dirty="0">
                          <a:sym typeface="Symbol"/>
                        </a:rPr>
                        <a:t>  Curly </a:t>
                      </a:r>
                      <a:endParaRPr lang="en-US" sz="1600" dirty="0"/>
                    </a:p>
                  </a:txBody>
                  <a:tcPr/>
                </a:tc>
                <a:tc>
                  <a:txBody>
                    <a:bodyPr/>
                    <a:lstStyle/>
                    <a:p>
                      <a:pPr algn="ctr"/>
                      <a:r>
                        <a:rPr lang="en-US" sz="1600" dirty="0">
                          <a:solidFill>
                            <a:schemeClr val="accent6">
                              <a:lumMod val="60000"/>
                              <a:lumOff val="40000"/>
                            </a:schemeClr>
                          </a:solidFill>
                        </a:rPr>
                        <a:t>&lt;RSC;RC&gt; </a:t>
                      </a:r>
                    </a:p>
                  </a:txBody>
                  <a:tcPr/>
                </a:tc>
                <a:tc>
                  <a:txBody>
                    <a:bodyPr/>
                    <a:lstStyle/>
                    <a:p>
                      <a:pPr algn="ctr"/>
                      <a:r>
                        <a:rPr lang="en-US" sz="1600" dirty="0">
                          <a:solidFill>
                            <a:schemeClr val="accent6">
                              <a:lumMod val="60000"/>
                              <a:lumOff val="40000"/>
                            </a:schemeClr>
                          </a:solidFill>
                        </a:rPr>
                        <a:t>&lt;RSC;0;RC&gt;</a:t>
                      </a:r>
                    </a:p>
                  </a:txBody>
                  <a:tcPr/>
                </a:tc>
                <a:extLst>
                  <a:ext uri="{0D108BD9-81ED-4DB2-BD59-A6C34878D82A}">
                    <a16:rowId xmlns:a16="http://schemas.microsoft.com/office/drawing/2014/main" val="3695887530"/>
                  </a:ext>
                </a:extLst>
              </a:tr>
              <a:tr h="370840">
                <a:tc>
                  <a:txBody>
                    <a:bodyPr/>
                    <a:lstStyle/>
                    <a:p>
                      <a:pPr algn="ctr"/>
                      <a:r>
                        <a:rPr lang="en-US" sz="1600" dirty="0"/>
                        <a:t>RSE</a:t>
                      </a:r>
                      <a:endParaRPr lang="en-US" sz="1600" dirty="0">
                        <a:solidFill>
                          <a:schemeClr val="accent6">
                            <a:lumMod val="60000"/>
                            <a:lumOff val="40000"/>
                          </a:schemeClr>
                        </a:solidFill>
                      </a:endParaRPr>
                    </a:p>
                  </a:txBody>
                  <a:tcPr/>
                </a:tc>
                <a:tc>
                  <a:txBody>
                    <a:bodyPr/>
                    <a:lstStyle/>
                    <a:p>
                      <a:pPr algn="ctr"/>
                      <a:r>
                        <a:rPr lang="en-US" sz="1600" dirty="0"/>
                        <a:t>S  </a:t>
                      </a:r>
                      <a:r>
                        <a:rPr lang="en-US" sz="1600" dirty="0">
                          <a:sym typeface="Symbol"/>
                        </a:rPr>
                        <a:t>    </a:t>
                      </a: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3230595773"/>
                  </a:ext>
                </a:extLst>
              </a:tr>
              <a:tr h="370840">
                <a:tc>
                  <a:txBody>
                    <a:bodyPr/>
                    <a:lstStyle/>
                    <a:p>
                      <a:pPr algn="ctr"/>
                      <a:r>
                        <a:rPr lang="en-US" sz="1600" dirty="0"/>
                        <a:t>RB</a:t>
                      </a:r>
                      <a:endParaRPr lang="en-US" sz="1600" dirty="0">
                        <a:solidFill>
                          <a:schemeClr val="accent6">
                            <a:lumMod val="60000"/>
                            <a:lumOff val="40000"/>
                          </a:schemeClr>
                        </a:solidFill>
                      </a:endParaRPr>
                    </a:p>
                  </a:txBody>
                  <a:tcPr/>
                </a:tc>
                <a:tc>
                  <a:txBody>
                    <a:bodyPr/>
                    <a:lstStyle/>
                    <a:p>
                      <a:pPr algn="ctr"/>
                      <a:r>
                        <a:rPr lang="en-US" sz="1600" dirty="0">
                          <a:sym typeface="Symbol"/>
                        </a:rPr>
                        <a:t>Brace  </a:t>
                      </a:r>
                    </a:p>
                    <a:p>
                      <a:pPr algn="ctr"/>
                      <a:r>
                        <a:rPr lang="en-US" sz="1600" dirty="0">
                          <a:sym typeface="Symbol"/>
                        </a:rPr>
                        <a:t>   </a:t>
                      </a:r>
                    </a:p>
                    <a:p>
                      <a:pPr algn="ctr"/>
                      <a:r>
                        <a:rPr lang="en-US" sz="1600" dirty="0">
                          <a:sym typeface="Symbol"/>
                        </a:rPr>
                        <a:t>“(“ S “)” S </a:t>
                      </a:r>
                      <a:endParaRPr lang="en-US" sz="1600" dirty="0"/>
                    </a:p>
                  </a:txBody>
                  <a:tcPr/>
                </a:tc>
                <a:tc>
                  <a:txBody>
                    <a:bodyPr/>
                    <a:lstStyle/>
                    <a:p>
                      <a:pPr algn="ctr"/>
                      <a:r>
                        <a:rPr lang="en-US" sz="1600" dirty="0">
                          <a:solidFill>
                            <a:schemeClr val="accent6">
                              <a:lumMod val="60000"/>
                              <a:lumOff val="40000"/>
                            </a:schemeClr>
                          </a:solidFill>
                        </a:rPr>
                        <a:t>&lt;RB;RSB&gt;</a:t>
                      </a:r>
                      <a:r>
                        <a:rPr lang="en-US" sz="1600" dirty="0">
                          <a:solidFill>
                            <a:srgbClr val="C00000"/>
                          </a:solidFill>
                        </a:rPr>
                        <a:t> </a:t>
                      </a:r>
                      <a:r>
                        <a:rPr lang="en-US" sz="1600" dirty="0">
                          <a:solidFill>
                            <a:schemeClr val="accent6">
                              <a:lumMod val="60000"/>
                              <a:lumOff val="40000"/>
                            </a:schemeClr>
                          </a:solidFill>
                        </a:rPr>
                        <a:t>&lt;RB;RSC&gt; &lt;RB;RSE&gt;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6">
                              <a:lumMod val="60000"/>
                              <a:lumOff val="40000"/>
                            </a:schemeClr>
                          </a:solidFill>
                        </a:rPr>
                        <a:t>&lt;RB;</a:t>
                      </a:r>
                      <a:r>
                        <a:rPr lang="en-US" sz="1600" b="1" dirty="0">
                          <a:solidFill>
                            <a:schemeClr val="accent6">
                              <a:lumMod val="60000"/>
                              <a:lumOff val="40000"/>
                            </a:schemeClr>
                          </a:solidFill>
                        </a:rPr>
                        <a:t>1</a:t>
                      </a:r>
                      <a:r>
                        <a:rPr lang="en-US" sz="1600" dirty="0">
                          <a:solidFill>
                            <a:schemeClr val="accent6">
                              <a:lumMod val="60000"/>
                              <a:lumOff val="40000"/>
                            </a:schemeClr>
                          </a:solidFill>
                        </a:rPr>
                        <a:t>;RSB&gt; &lt;RB;</a:t>
                      </a:r>
                      <a:r>
                        <a:rPr lang="en-US" sz="1600" b="1" dirty="0">
                          <a:solidFill>
                            <a:schemeClr val="accent6">
                              <a:lumMod val="60000"/>
                              <a:lumOff val="40000"/>
                            </a:schemeClr>
                          </a:solidFill>
                        </a:rPr>
                        <a:t>1</a:t>
                      </a:r>
                      <a:r>
                        <a:rPr lang="en-US" sz="1600" dirty="0">
                          <a:solidFill>
                            <a:schemeClr val="accent6">
                              <a:lumMod val="60000"/>
                              <a:lumOff val="40000"/>
                            </a:schemeClr>
                          </a:solidFill>
                        </a:rPr>
                        <a:t>;RSC&gt;  &lt;RB;</a:t>
                      </a:r>
                      <a:r>
                        <a:rPr lang="en-US" sz="1600" b="1" dirty="0">
                          <a:solidFill>
                            <a:schemeClr val="accent6">
                              <a:lumMod val="60000"/>
                              <a:lumOff val="40000"/>
                            </a:schemeClr>
                          </a:solidFill>
                        </a:rPr>
                        <a:t>1</a:t>
                      </a:r>
                      <a:r>
                        <a:rPr lang="en-US" sz="1600" dirty="0">
                          <a:solidFill>
                            <a:schemeClr val="accent6">
                              <a:lumMod val="60000"/>
                              <a:lumOff val="40000"/>
                            </a:schemeClr>
                          </a:solidFill>
                        </a:rPr>
                        <a:t>;RSE&gt;</a:t>
                      </a:r>
                      <a:br>
                        <a:rPr lang="en-US" sz="1600" dirty="0">
                          <a:solidFill>
                            <a:schemeClr val="accent6">
                              <a:lumMod val="60000"/>
                              <a:lumOff val="40000"/>
                            </a:schemeClr>
                          </a:solidFill>
                        </a:rPr>
                      </a:br>
                      <a:r>
                        <a:rPr lang="en-US" sz="1600" dirty="0">
                          <a:solidFill>
                            <a:srgbClr val="FF0000"/>
                          </a:solidFill>
                        </a:rPr>
                        <a:t>&lt;RB;</a:t>
                      </a:r>
                      <a:r>
                        <a:rPr lang="en-US" sz="1600" b="1" dirty="0">
                          <a:solidFill>
                            <a:srgbClr val="FF0000"/>
                          </a:solidFill>
                        </a:rPr>
                        <a:t>3</a:t>
                      </a:r>
                      <a:r>
                        <a:rPr lang="en-US" sz="1600" dirty="0">
                          <a:solidFill>
                            <a:srgbClr val="FF0000"/>
                          </a:solidFill>
                        </a:rPr>
                        <a:t>;RSB&gt; &lt;RB;</a:t>
                      </a:r>
                      <a:r>
                        <a:rPr lang="en-US" sz="1600" b="1" dirty="0">
                          <a:solidFill>
                            <a:srgbClr val="FF0000"/>
                          </a:solidFill>
                        </a:rPr>
                        <a:t>3</a:t>
                      </a:r>
                      <a:r>
                        <a:rPr lang="en-US" sz="1600" dirty="0">
                          <a:solidFill>
                            <a:srgbClr val="FF0000"/>
                          </a:solidFill>
                        </a:rPr>
                        <a:t>;RSC&gt;  </a:t>
                      </a:r>
                      <a:r>
                        <a:rPr lang="en-US" sz="1600" dirty="0">
                          <a:solidFill>
                            <a:schemeClr val="accent6">
                              <a:lumMod val="60000"/>
                              <a:lumOff val="40000"/>
                            </a:schemeClr>
                          </a:solidFill>
                        </a:rPr>
                        <a:t>&lt;RB;</a:t>
                      </a:r>
                      <a:r>
                        <a:rPr lang="en-US" sz="1600" b="1" dirty="0">
                          <a:solidFill>
                            <a:schemeClr val="accent6">
                              <a:lumMod val="60000"/>
                              <a:lumOff val="40000"/>
                            </a:schemeClr>
                          </a:solidFill>
                        </a:rPr>
                        <a:t>3</a:t>
                      </a:r>
                      <a:r>
                        <a:rPr lang="en-US" sz="1600" dirty="0">
                          <a:solidFill>
                            <a:schemeClr val="accent6">
                              <a:lumMod val="60000"/>
                              <a:lumOff val="40000"/>
                            </a:schemeClr>
                          </a:solidFill>
                        </a:rPr>
                        <a:t>;RSE&gt;</a:t>
                      </a:r>
                    </a:p>
                  </a:txBody>
                  <a:tcPr/>
                </a:tc>
                <a:extLst>
                  <a:ext uri="{0D108BD9-81ED-4DB2-BD59-A6C34878D82A}">
                    <a16:rowId xmlns:a16="http://schemas.microsoft.com/office/drawing/2014/main" val="3451529531"/>
                  </a:ext>
                </a:extLst>
              </a:tr>
              <a:tr h="370840">
                <a:tc>
                  <a:txBody>
                    <a:bodyPr/>
                    <a:lstStyle/>
                    <a:p>
                      <a:pPr algn="ctr"/>
                      <a:r>
                        <a:rPr lang="en-US" sz="1600" dirty="0"/>
                        <a:t>RC</a:t>
                      </a:r>
                      <a:endParaRPr lang="en-US" sz="1600" dirty="0">
                        <a:solidFill>
                          <a:schemeClr val="accent6">
                            <a:lumMod val="60000"/>
                            <a:lumOff val="40000"/>
                          </a:schemeClr>
                        </a:solidFill>
                      </a:endParaRPr>
                    </a:p>
                  </a:txBody>
                  <a:tcPr/>
                </a:tc>
                <a:tc>
                  <a:txBody>
                    <a:bodyPr/>
                    <a:lstStyle/>
                    <a:p>
                      <a:pPr algn="ctr"/>
                      <a:r>
                        <a:rPr lang="en-US" sz="1600" dirty="0">
                          <a:sym typeface="Symbol"/>
                        </a:rPr>
                        <a:t>Curly   </a:t>
                      </a:r>
                    </a:p>
                    <a:p>
                      <a:pPr algn="ctr"/>
                      <a:r>
                        <a:rPr lang="en-US" sz="1600" dirty="0">
                          <a:sym typeface="Symbol"/>
                        </a:rPr>
                        <a:t>   </a:t>
                      </a:r>
                    </a:p>
                    <a:p>
                      <a:pPr algn="ctr"/>
                      <a:r>
                        <a:rPr lang="en-US" sz="1600" dirty="0">
                          <a:sym typeface="Symbol"/>
                        </a:rPr>
                        <a:t>“{“ S “}” S </a:t>
                      </a:r>
                      <a:endParaRPr lang="en-US" sz="1600" dirty="0"/>
                    </a:p>
                  </a:txBody>
                  <a:tcPr/>
                </a:tc>
                <a:tc>
                  <a:txBody>
                    <a:bodyPr/>
                    <a:lstStyle/>
                    <a:p>
                      <a:pPr algn="ctr"/>
                      <a:r>
                        <a:rPr lang="en-US" sz="1600" dirty="0">
                          <a:solidFill>
                            <a:srgbClr val="FF0000"/>
                          </a:solidFill>
                        </a:rPr>
                        <a:t>&lt;RC;RSB&gt; &lt;RC;RSC&gt; </a:t>
                      </a:r>
                      <a:r>
                        <a:rPr lang="en-US" sz="1600" dirty="0">
                          <a:solidFill>
                            <a:schemeClr val="accent6">
                              <a:lumMod val="60000"/>
                              <a:lumOff val="40000"/>
                            </a:schemeClr>
                          </a:solidFill>
                        </a:rPr>
                        <a:t>&lt;RC,RSE&gt;</a:t>
                      </a:r>
                    </a:p>
                  </a:txBody>
                  <a:tcPr/>
                </a:tc>
                <a:tc>
                  <a:txBody>
                    <a:bodyPr/>
                    <a:lstStyle/>
                    <a:p>
                      <a:pPr algn="ctr"/>
                      <a:r>
                        <a:rPr lang="en-US" sz="1600" dirty="0">
                          <a:solidFill>
                            <a:srgbClr val="FF0000"/>
                          </a:solidFill>
                        </a:rPr>
                        <a:t>&lt;RC;</a:t>
                      </a:r>
                      <a:r>
                        <a:rPr lang="en-US" sz="1600" b="1" dirty="0">
                          <a:solidFill>
                            <a:srgbClr val="FF0000"/>
                          </a:solidFill>
                        </a:rPr>
                        <a:t>1</a:t>
                      </a:r>
                      <a:r>
                        <a:rPr lang="en-US" sz="1600" dirty="0">
                          <a:solidFill>
                            <a:srgbClr val="FF0000"/>
                          </a:solidFill>
                        </a:rPr>
                        <a:t>;RSB&gt; &lt;RC;</a:t>
                      </a:r>
                      <a:r>
                        <a:rPr lang="en-US" sz="1600" b="1" dirty="0">
                          <a:solidFill>
                            <a:srgbClr val="FF0000"/>
                          </a:solidFill>
                        </a:rPr>
                        <a:t>1</a:t>
                      </a:r>
                      <a:r>
                        <a:rPr lang="en-US" sz="1600" dirty="0">
                          <a:solidFill>
                            <a:srgbClr val="FF0000"/>
                          </a:solidFill>
                        </a:rPr>
                        <a:t>;RSC&gt;  </a:t>
                      </a:r>
                      <a:r>
                        <a:rPr lang="en-US" sz="1600" dirty="0">
                          <a:solidFill>
                            <a:schemeClr val="accent6">
                              <a:lumMod val="60000"/>
                              <a:lumOff val="40000"/>
                            </a:schemeClr>
                          </a:solidFill>
                        </a:rPr>
                        <a:t>&lt;RC;</a:t>
                      </a:r>
                      <a:r>
                        <a:rPr lang="en-US" sz="1600" b="1" dirty="0">
                          <a:solidFill>
                            <a:schemeClr val="accent6">
                              <a:lumMod val="60000"/>
                              <a:lumOff val="40000"/>
                            </a:schemeClr>
                          </a:solidFill>
                        </a:rPr>
                        <a:t>1</a:t>
                      </a:r>
                      <a:r>
                        <a:rPr lang="en-US" sz="1600" dirty="0">
                          <a:solidFill>
                            <a:schemeClr val="accent6">
                              <a:lumMod val="60000"/>
                              <a:lumOff val="40000"/>
                            </a:schemeClr>
                          </a:solidFill>
                        </a:rPr>
                        <a:t>;RSE&gt;</a:t>
                      </a:r>
                      <a:br>
                        <a:rPr lang="en-US" sz="1600" dirty="0">
                          <a:solidFill>
                            <a:schemeClr val="accent6">
                              <a:lumMod val="60000"/>
                              <a:lumOff val="40000"/>
                            </a:schemeClr>
                          </a:solidFill>
                        </a:rPr>
                      </a:br>
                      <a:r>
                        <a:rPr lang="en-US" sz="1600" dirty="0">
                          <a:solidFill>
                            <a:srgbClr val="FF0000"/>
                          </a:solidFill>
                        </a:rPr>
                        <a:t>&lt;RC;</a:t>
                      </a:r>
                      <a:r>
                        <a:rPr lang="en-US" sz="1600" b="1" dirty="0">
                          <a:solidFill>
                            <a:srgbClr val="FF0000"/>
                          </a:solidFill>
                        </a:rPr>
                        <a:t>3</a:t>
                      </a:r>
                      <a:r>
                        <a:rPr lang="en-US" sz="1600" dirty="0">
                          <a:solidFill>
                            <a:srgbClr val="FF0000"/>
                          </a:solidFill>
                        </a:rPr>
                        <a:t>;RSB&gt; &lt;RC;</a:t>
                      </a:r>
                      <a:r>
                        <a:rPr lang="en-US" sz="1600" b="1" dirty="0">
                          <a:solidFill>
                            <a:srgbClr val="FF0000"/>
                          </a:solidFill>
                        </a:rPr>
                        <a:t>3</a:t>
                      </a:r>
                      <a:r>
                        <a:rPr lang="en-US" sz="1600" dirty="0">
                          <a:solidFill>
                            <a:srgbClr val="FF0000"/>
                          </a:solidFill>
                        </a:rPr>
                        <a:t>;RSC&gt;  </a:t>
                      </a:r>
                      <a:r>
                        <a:rPr lang="en-US" sz="1600" dirty="0">
                          <a:solidFill>
                            <a:schemeClr val="accent6">
                              <a:lumMod val="60000"/>
                              <a:lumOff val="40000"/>
                            </a:schemeClr>
                          </a:solidFill>
                        </a:rPr>
                        <a:t>&lt;RC;</a:t>
                      </a:r>
                      <a:r>
                        <a:rPr lang="en-US" sz="1600" b="1" dirty="0">
                          <a:solidFill>
                            <a:schemeClr val="accent6">
                              <a:lumMod val="60000"/>
                              <a:lumOff val="40000"/>
                            </a:schemeClr>
                          </a:solidFill>
                        </a:rPr>
                        <a:t>3</a:t>
                      </a:r>
                      <a:r>
                        <a:rPr lang="en-US" sz="1600" dirty="0">
                          <a:solidFill>
                            <a:schemeClr val="accent6">
                              <a:lumMod val="60000"/>
                              <a:lumOff val="40000"/>
                            </a:schemeClr>
                          </a:solidFill>
                        </a:rPr>
                        <a:t>;RSE</a:t>
                      </a:r>
                    </a:p>
                  </a:txBody>
                  <a:tcPr/>
                </a:tc>
                <a:extLst>
                  <a:ext uri="{0D108BD9-81ED-4DB2-BD59-A6C34878D82A}">
                    <a16:rowId xmlns:a16="http://schemas.microsoft.com/office/drawing/2014/main" val="813639932"/>
                  </a:ext>
                </a:extLst>
              </a:tr>
            </a:tbl>
          </a:graphicData>
        </a:graphic>
      </p:graphicFrame>
      <p:sp>
        <p:nvSpPr>
          <p:cNvPr id="7" name="Rectangle 6">
            <a:extLst>
              <a:ext uri="{FF2B5EF4-FFF2-40B4-BE49-F238E27FC236}">
                <a16:creationId xmlns:a16="http://schemas.microsoft.com/office/drawing/2014/main" id="{093143E7-2983-AB46-8DDB-53304AC2B580}"/>
              </a:ext>
            </a:extLst>
          </p:cNvPr>
          <p:cNvSpPr/>
          <p:nvPr/>
        </p:nvSpPr>
        <p:spPr>
          <a:xfrm>
            <a:off x="620868" y="3098493"/>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8" name="Rectangle 7">
            <a:extLst>
              <a:ext uri="{FF2B5EF4-FFF2-40B4-BE49-F238E27FC236}">
                <a16:creationId xmlns:a16="http://schemas.microsoft.com/office/drawing/2014/main" id="{84A08288-0E6F-F747-8720-CBFEAA75B1C6}"/>
              </a:ext>
            </a:extLst>
          </p:cNvPr>
          <p:cNvSpPr/>
          <p:nvPr/>
        </p:nvSpPr>
        <p:spPr>
          <a:xfrm>
            <a:off x="1511818" y="3110481"/>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9" name="Rectangle 8">
            <a:extLst>
              <a:ext uri="{FF2B5EF4-FFF2-40B4-BE49-F238E27FC236}">
                <a16:creationId xmlns:a16="http://schemas.microsoft.com/office/drawing/2014/main" id="{05967016-F03F-7A44-B2BA-C3D6D451F85E}"/>
              </a:ext>
            </a:extLst>
          </p:cNvPr>
          <p:cNvSpPr/>
          <p:nvPr/>
        </p:nvSpPr>
        <p:spPr>
          <a:xfrm>
            <a:off x="375028" y="4843949"/>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10" name="Rectangle 9">
            <a:extLst>
              <a:ext uri="{FF2B5EF4-FFF2-40B4-BE49-F238E27FC236}">
                <a16:creationId xmlns:a16="http://schemas.microsoft.com/office/drawing/2014/main" id="{EEBFD140-ED11-E047-8617-9703560C8BF8}"/>
              </a:ext>
            </a:extLst>
          </p:cNvPr>
          <p:cNvSpPr/>
          <p:nvPr/>
        </p:nvSpPr>
        <p:spPr>
          <a:xfrm>
            <a:off x="1300540" y="4883477"/>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11" name="TextBox 10">
            <a:extLst>
              <a:ext uri="{FF2B5EF4-FFF2-40B4-BE49-F238E27FC236}">
                <a16:creationId xmlns:a16="http://schemas.microsoft.com/office/drawing/2014/main" id="{4B2E79B2-3B79-6848-A7DA-59CAB45D50DF}"/>
              </a:ext>
            </a:extLst>
          </p:cNvPr>
          <p:cNvSpPr txBox="1"/>
          <p:nvPr/>
        </p:nvSpPr>
        <p:spPr>
          <a:xfrm>
            <a:off x="1300541" y="1395029"/>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12" name="TextBox 11">
            <a:extLst>
              <a:ext uri="{FF2B5EF4-FFF2-40B4-BE49-F238E27FC236}">
                <a16:creationId xmlns:a16="http://schemas.microsoft.com/office/drawing/2014/main" id="{A74FEDD8-A1DF-5141-8CA4-FF30440A5100}"/>
              </a:ext>
            </a:extLst>
          </p:cNvPr>
          <p:cNvSpPr txBox="1"/>
          <p:nvPr/>
        </p:nvSpPr>
        <p:spPr>
          <a:xfrm>
            <a:off x="1017740" y="2265960"/>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13" name="Straight Arrow Connector 12">
            <a:extLst>
              <a:ext uri="{FF2B5EF4-FFF2-40B4-BE49-F238E27FC236}">
                <a16:creationId xmlns:a16="http://schemas.microsoft.com/office/drawing/2014/main" id="{CFE88FD9-C29E-9141-9ADC-9A873092B68C}"/>
              </a:ext>
            </a:extLst>
          </p:cNvPr>
          <p:cNvCxnSpPr>
            <a:stCxn id="11" idx="2"/>
            <a:endCxn id="12" idx="0"/>
          </p:cNvCxnSpPr>
          <p:nvPr/>
        </p:nvCxnSpPr>
        <p:spPr>
          <a:xfrm>
            <a:off x="1462605" y="1856694"/>
            <a:ext cx="1" cy="40926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6976339-443F-6D4A-92A4-8A6ACE40217E}"/>
              </a:ext>
            </a:extLst>
          </p:cNvPr>
          <p:cNvSpPr txBox="1"/>
          <p:nvPr/>
        </p:nvSpPr>
        <p:spPr>
          <a:xfrm>
            <a:off x="620868" y="3113685"/>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15" name="Straight Arrow Connector 14">
            <a:extLst>
              <a:ext uri="{FF2B5EF4-FFF2-40B4-BE49-F238E27FC236}">
                <a16:creationId xmlns:a16="http://schemas.microsoft.com/office/drawing/2014/main" id="{AF8DF45E-B19D-E644-8BBF-6D07499B77FB}"/>
              </a:ext>
            </a:extLst>
          </p:cNvPr>
          <p:cNvCxnSpPr>
            <a:stCxn id="12" idx="2"/>
            <a:endCxn id="14" idx="0"/>
          </p:cNvCxnSpPr>
          <p:nvPr/>
        </p:nvCxnSpPr>
        <p:spPr>
          <a:xfrm flipH="1">
            <a:off x="1462605" y="2727625"/>
            <a:ext cx="1" cy="38606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EC11398-BB5B-4140-A6C1-4AE7AE86D0F9}"/>
              </a:ext>
            </a:extLst>
          </p:cNvPr>
          <p:cNvSpPr txBox="1"/>
          <p:nvPr/>
        </p:nvSpPr>
        <p:spPr>
          <a:xfrm>
            <a:off x="787995" y="5750562"/>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17" name="Straight Arrow Connector 16">
            <a:extLst>
              <a:ext uri="{FF2B5EF4-FFF2-40B4-BE49-F238E27FC236}">
                <a16:creationId xmlns:a16="http://schemas.microsoft.com/office/drawing/2014/main" id="{FBC6B8FF-C142-064A-B7D9-692B96F070CA}"/>
              </a:ext>
            </a:extLst>
          </p:cNvPr>
          <p:cNvCxnSpPr>
            <a:endCxn id="16" idx="0"/>
          </p:cNvCxnSpPr>
          <p:nvPr/>
        </p:nvCxnSpPr>
        <p:spPr>
          <a:xfrm rot="16200000" flipH="1">
            <a:off x="725289" y="5527518"/>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19DDDA9-F34C-FF42-B966-DD50945F933A}"/>
              </a:ext>
            </a:extLst>
          </p:cNvPr>
          <p:cNvSpPr txBox="1"/>
          <p:nvPr/>
        </p:nvSpPr>
        <p:spPr>
          <a:xfrm>
            <a:off x="784817" y="3954791"/>
            <a:ext cx="817853" cy="461665"/>
          </a:xfrm>
          <a:prstGeom prst="rect">
            <a:avLst/>
          </a:prstGeom>
          <a:noFill/>
          <a:ln>
            <a:solidFill>
              <a:schemeClr val="tx1"/>
            </a:solidFill>
          </a:ln>
        </p:spPr>
        <p:txBody>
          <a:bodyPr wrap="none">
            <a:spAutoFit/>
          </a:bodyPr>
          <a:lstStyle/>
          <a:p>
            <a:pPr>
              <a:defRPr/>
            </a:pPr>
            <a:r>
              <a:rPr lang="en-US" sz="2400" i="1" dirty="0">
                <a:latin typeface="+mn-lt"/>
              </a:rPr>
              <a:t>Curly</a:t>
            </a:r>
          </a:p>
        </p:txBody>
      </p:sp>
      <p:sp>
        <p:nvSpPr>
          <p:cNvPr id="19" name="TextBox 18">
            <a:extLst>
              <a:ext uri="{FF2B5EF4-FFF2-40B4-BE49-F238E27FC236}">
                <a16:creationId xmlns:a16="http://schemas.microsoft.com/office/drawing/2014/main" id="{45842C0D-BCC2-0E4C-B087-D1D65DC81D54}"/>
              </a:ext>
            </a:extLst>
          </p:cNvPr>
          <p:cNvSpPr txBox="1"/>
          <p:nvPr/>
        </p:nvSpPr>
        <p:spPr>
          <a:xfrm>
            <a:off x="360522" y="4860271"/>
            <a:ext cx="1689886"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20" name="Straight Arrow Connector 19">
            <a:extLst>
              <a:ext uri="{FF2B5EF4-FFF2-40B4-BE49-F238E27FC236}">
                <a16:creationId xmlns:a16="http://schemas.microsoft.com/office/drawing/2014/main" id="{4881284B-8C6C-A640-8158-FB5BC9F1CCF6}"/>
              </a:ext>
            </a:extLst>
          </p:cNvPr>
          <p:cNvCxnSpPr>
            <a:stCxn id="18" idx="2"/>
            <a:endCxn id="19" idx="0"/>
          </p:cNvCxnSpPr>
          <p:nvPr/>
        </p:nvCxnSpPr>
        <p:spPr>
          <a:xfrm>
            <a:off x="1193744" y="4416456"/>
            <a:ext cx="11721" cy="44381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ACF4820-D068-9647-93D2-235F2FB156A9}"/>
              </a:ext>
            </a:extLst>
          </p:cNvPr>
          <p:cNvCxnSpPr>
            <a:endCxn id="18" idx="0"/>
          </p:cNvCxnSpPr>
          <p:nvPr/>
        </p:nvCxnSpPr>
        <p:spPr>
          <a:xfrm>
            <a:off x="1193744" y="3590542"/>
            <a:ext cx="0"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205A8B9E-6F95-9040-B4A8-758EA70BF100}"/>
              </a:ext>
            </a:extLst>
          </p:cNvPr>
          <p:cNvSpPr txBox="1"/>
          <p:nvPr/>
        </p:nvSpPr>
        <p:spPr>
          <a:xfrm>
            <a:off x="1696432" y="5723197"/>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3" name="Straight Arrow Connector 22">
            <a:extLst>
              <a:ext uri="{FF2B5EF4-FFF2-40B4-BE49-F238E27FC236}">
                <a16:creationId xmlns:a16="http://schemas.microsoft.com/office/drawing/2014/main" id="{EE09760E-D0D6-2345-B603-4DD6605F28A8}"/>
              </a:ext>
            </a:extLst>
          </p:cNvPr>
          <p:cNvCxnSpPr>
            <a:endCxn id="22" idx="0"/>
          </p:cNvCxnSpPr>
          <p:nvPr/>
        </p:nvCxnSpPr>
        <p:spPr>
          <a:xfrm rot="16200000" flipH="1">
            <a:off x="1633725" y="5500154"/>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7D25496-A30D-4F4A-8077-CAF328B6A84D}"/>
              </a:ext>
            </a:extLst>
          </p:cNvPr>
          <p:cNvSpPr txBox="1"/>
          <p:nvPr/>
        </p:nvSpPr>
        <p:spPr>
          <a:xfrm>
            <a:off x="1985254" y="3969683"/>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5" name="Straight Arrow Connector 24">
            <a:extLst>
              <a:ext uri="{FF2B5EF4-FFF2-40B4-BE49-F238E27FC236}">
                <a16:creationId xmlns:a16="http://schemas.microsoft.com/office/drawing/2014/main" id="{DA35854C-CCD0-094E-8BF3-2D38CFEB226B}"/>
              </a:ext>
            </a:extLst>
          </p:cNvPr>
          <p:cNvCxnSpPr/>
          <p:nvPr/>
        </p:nvCxnSpPr>
        <p:spPr>
          <a:xfrm rot="16200000" flipH="1">
            <a:off x="1920049" y="3763934"/>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DD052810-3CB4-A144-B82D-946338DC4952}"/>
              </a:ext>
            </a:extLst>
          </p:cNvPr>
          <p:cNvSpPr txBox="1"/>
          <p:nvPr/>
        </p:nvSpPr>
        <p:spPr>
          <a:xfrm>
            <a:off x="1620956" y="3621636"/>
            <a:ext cx="554960" cy="307777"/>
          </a:xfrm>
          <a:prstGeom prst="rect">
            <a:avLst/>
          </a:prstGeom>
          <a:noFill/>
        </p:spPr>
        <p:txBody>
          <a:bodyPr wrap="none" rtlCol="0">
            <a:spAutoFit/>
          </a:bodyPr>
          <a:lstStyle/>
          <a:p>
            <a:r>
              <a:rPr lang="en-US" sz="1400" i="1" dirty="0">
                <a:solidFill>
                  <a:srgbClr val="0070C0"/>
                </a:solidFill>
              </a:rPr>
              <a:t>RSE</a:t>
            </a:r>
          </a:p>
        </p:txBody>
      </p:sp>
      <p:sp>
        <p:nvSpPr>
          <p:cNvPr id="27" name="TextBox 26">
            <a:extLst>
              <a:ext uri="{FF2B5EF4-FFF2-40B4-BE49-F238E27FC236}">
                <a16:creationId xmlns:a16="http://schemas.microsoft.com/office/drawing/2014/main" id="{25A95EF0-FE7C-6149-87A7-FFA53B68A7D8}"/>
              </a:ext>
            </a:extLst>
          </p:cNvPr>
          <p:cNvSpPr txBox="1"/>
          <p:nvPr/>
        </p:nvSpPr>
        <p:spPr>
          <a:xfrm>
            <a:off x="1817479" y="5332766"/>
            <a:ext cx="554960" cy="307777"/>
          </a:xfrm>
          <a:prstGeom prst="rect">
            <a:avLst/>
          </a:prstGeom>
          <a:noFill/>
        </p:spPr>
        <p:txBody>
          <a:bodyPr wrap="none" rtlCol="0">
            <a:spAutoFit/>
          </a:bodyPr>
          <a:lstStyle/>
          <a:p>
            <a:r>
              <a:rPr lang="en-US" sz="1400" i="1" dirty="0">
                <a:solidFill>
                  <a:srgbClr val="0070C0"/>
                </a:solidFill>
              </a:rPr>
              <a:t>RSE</a:t>
            </a:r>
          </a:p>
        </p:txBody>
      </p:sp>
      <p:sp>
        <p:nvSpPr>
          <p:cNvPr id="28" name="TextBox 27">
            <a:extLst>
              <a:ext uri="{FF2B5EF4-FFF2-40B4-BE49-F238E27FC236}">
                <a16:creationId xmlns:a16="http://schemas.microsoft.com/office/drawing/2014/main" id="{798FBD70-3124-6C4B-90A1-22C07A170D4C}"/>
              </a:ext>
            </a:extLst>
          </p:cNvPr>
          <p:cNvSpPr txBox="1"/>
          <p:nvPr/>
        </p:nvSpPr>
        <p:spPr>
          <a:xfrm>
            <a:off x="402022" y="5354996"/>
            <a:ext cx="554960" cy="307777"/>
          </a:xfrm>
          <a:prstGeom prst="rect">
            <a:avLst/>
          </a:prstGeom>
          <a:noFill/>
        </p:spPr>
        <p:txBody>
          <a:bodyPr wrap="none" rtlCol="0">
            <a:spAutoFit/>
          </a:bodyPr>
          <a:lstStyle/>
          <a:p>
            <a:r>
              <a:rPr lang="en-US" sz="1400" i="1" dirty="0">
                <a:solidFill>
                  <a:srgbClr val="0070C0"/>
                </a:solidFill>
              </a:rPr>
              <a:t>RSE</a:t>
            </a:r>
          </a:p>
        </p:txBody>
      </p:sp>
      <p:sp>
        <p:nvSpPr>
          <p:cNvPr id="29" name="TextBox 28">
            <a:extLst>
              <a:ext uri="{FF2B5EF4-FFF2-40B4-BE49-F238E27FC236}">
                <a16:creationId xmlns:a16="http://schemas.microsoft.com/office/drawing/2014/main" id="{1645F937-D6E7-CB42-A072-52D2DE87311F}"/>
              </a:ext>
            </a:extLst>
          </p:cNvPr>
          <p:cNvSpPr txBox="1"/>
          <p:nvPr/>
        </p:nvSpPr>
        <p:spPr>
          <a:xfrm>
            <a:off x="1451604" y="2739172"/>
            <a:ext cx="380232" cy="307777"/>
          </a:xfrm>
          <a:prstGeom prst="rect">
            <a:avLst/>
          </a:prstGeom>
          <a:noFill/>
          <a:ln>
            <a:noFill/>
          </a:ln>
        </p:spPr>
        <p:txBody>
          <a:bodyPr wrap="none">
            <a:spAutoFit/>
          </a:bodyPr>
          <a:lstStyle/>
          <a:p>
            <a:pPr>
              <a:defRPr/>
            </a:pPr>
            <a:r>
              <a:rPr lang="en-US" sz="1400" i="1" dirty="0">
                <a:solidFill>
                  <a:srgbClr val="0070C0"/>
                </a:solidFill>
                <a:latin typeface="+mn-lt"/>
              </a:rPr>
              <a:t>RB</a:t>
            </a:r>
          </a:p>
        </p:txBody>
      </p:sp>
      <p:sp>
        <p:nvSpPr>
          <p:cNvPr id="30" name="TextBox 29">
            <a:extLst>
              <a:ext uri="{FF2B5EF4-FFF2-40B4-BE49-F238E27FC236}">
                <a16:creationId xmlns:a16="http://schemas.microsoft.com/office/drawing/2014/main" id="{9499522D-93B9-7947-89F3-DBDCF1606223}"/>
              </a:ext>
            </a:extLst>
          </p:cNvPr>
          <p:cNvSpPr txBox="1"/>
          <p:nvPr/>
        </p:nvSpPr>
        <p:spPr>
          <a:xfrm>
            <a:off x="580952" y="4466510"/>
            <a:ext cx="375424" cy="307777"/>
          </a:xfrm>
          <a:prstGeom prst="rect">
            <a:avLst/>
          </a:prstGeom>
          <a:noFill/>
          <a:ln>
            <a:noFill/>
          </a:ln>
        </p:spPr>
        <p:txBody>
          <a:bodyPr wrap="none">
            <a:spAutoFit/>
          </a:bodyPr>
          <a:lstStyle/>
          <a:p>
            <a:pPr>
              <a:defRPr/>
            </a:pPr>
            <a:r>
              <a:rPr lang="en-US" sz="1400" i="1" dirty="0">
                <a:solidFill>
                  <a:srgbClr val="0070C0"/>
                </a:solidFill>
                <a:latin typeface="+mn-lt"/>
              </a:rPr>
              <a:t>RC</a:t>
            </a:r>
          </a:p>
        </p:txBody>
      </p:sp>
      <p:sp>
        <p:nvSpPr>
          <p:cNvPr id="31" name="TextBox 30">
            <a:extLst>
              <a:ext uri="{FF2B5EF4-FFF2-40B4-BE49-F238E27FC236}">
                <a16:creationId xmlns:a16="http://schemas.microsoft.com/office/drawing/2014/main" id="{37840142-BCA1-0A43-BE0B-4D2077CB180A}"/>
              </a:ext>
            </a:extLst>
          </p:cNvPr>
          <p:cNvSpPr txBox="1"/>
          <p:nvPr/>
        </p:nvSpPr>
        <p:spPr>
          <a:xfrm>
            <a:off x="1470976" y="1891447"/>
            <a:ext cx="554960" cy="307777"/>
          </a:xfrm>
          <a:prstGeom prst="rect">
            <a:avLst/>
          </a:prstGeom>
          <a:noFill/>
        </p:spPr>
        <p:txBody>
          <a:bodyPr wrap="none" rtlCol="0">
            <a:spAutoFit/>
          </a:bodyPr>
          <a:lstStyle/>
          <a:p>
            <a:r>
              <a:rPr lang="en-US" sz="1400" i="1" dirty="0">
                <a:solidFill>
                  <a:srgbClr val="0070C0"/>
                </a:solidFill>
              </a:rPr>
              <a:t>RSB</a:t>
            </a:r>
          </a:p>
        </p:txBody>
      </p:sp>
      <p:sp>
        <p:nvSpPr>
          <p:cNvPr id="32" name="TextBox 31">
            <a:extLst>
              <a:ext uri="{FF2B5EF4-FFF2-40B4-BE49-F238E27FC236}">
                <a16:creationId xmlns:a16="http://schemas.microsoft.com/office/drawing/2014/main" id="{84AA90CF-834A-9642-A734-99380403FC13}"/>
              </a:ext>
            </a:extLst>
          </p:cNvPr>
          <p:cNvSpPr txBox="1"/>
          <p:nvPr/>
        </p:nvSpPr>
        <p:spPr>
          <a:xfrm>
            <a:off x="608610" y="3618776"/>
            <a:ext cx="564578" cy="307777"/>
          </a:xfrm>
          <a:prstGeom prst="rect">
            <a:avLst/>
          </a:prstGeom>
          <a:noFill/>
        </p:spPr>
        <p:txBody>
          <a:bodyPr wrap="none" rtlCol="0">
            <a:spAutoFit/>
          </a:bodyPr>
          <a:lstStyle/>
          <a:p>
            <a:r>
              <a:rPr lang="en-US" sz="1400" i="1" dirty="0">
                <a:solidFill>
                  <a:srgbClr val="0070C0"/>
                </a:solidFill>
              </a:rPr>
              <a:t>RSC</a:t>
            </a:r>
          </a:p>
        </p:txBody>
      </p:sp>
      <p:sp>
        <p:nvSpPr>
          <p:cNvPr id="50" name="Rectangle 49">
            <a:extLst>
              <a:ext uri="{FF2B5EF4-FFF2-40B4-BE49-F238E27FC236}">
                <a16:creationId xmlns:a16="http://schemas.microsoft.com/office/drawing/2014/main" id="{F2B0A8B2-FC7C-8748-A8C9-8059C03A61D5}"/>
              </a:ext>
            </a:extLst>
          </p:cNvPr>
          <p:cNvSpPr/>
          <p:nvPr/>
        </p:nvSpPr>
        <p:spPr>
          <a:xfrm>
            <a:off x="2852898" y="3139943"/>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1" name="Rectangle 50">
            <a:extLst>
              <a:ext uri="{FF2B5EF4-FFF2-40B4-BE49-F238E27FC236}">
                <a16:creationId xmlns:a16="http://schemas.microsoft.com/office/drawing/2014/main" id="{1D4E29A4-5373-2C49-8CB0-9E128D1EFB36}"/>
              </a:ext>
            </a:extLst>
          </p:cNvPr>
          <p:cNvSpPr/>
          <p:nvPr/>
        </p:nvSpPr>
        <p:spPr>
          <a:xfrm>
            <a:off x="3743848" y="3151931"/>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2" name="Rectangle 51">
            <a:extLst>
              <a:ext uri="{FF2B5EF4-FFF2-40B4-BE49-F238E27FC236}">
                <a16:creationId xmlns:a16="http://schemas.microsoft.com/office/drawing/2014/main" id="{BB38DF50-A039-4E46-A7D0-684C71A835CC}"/>
              </a:ext>
            </a:extLst>
          </p:cNvPr>
          <p:cNvSpPr/>
          <p:nvPr/>
        </p:nvSpPr>
        <p:spPr>
          <a:xfrm>
            <a:off x="2607058" y="4885399"/>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3" name="Rectangle 52">
            <a:extLst>
              <a:ext uri="{FF2B5EF4-FFF2-40B4-BE49-F238E27FC236}">
                <a16:creationId xmlns:a16="http://schemas.microsoft.com/office/drawing/2014/main" id="{9D9829DF-9898-174A-A5CB-A511CCD7B61B}"/>
              </a:ext>
            </a:extLst>
          </p:cNvPr>
          <p:cNvSpPr/>
          <p:nvPr/>
        </p:nvSpPr>
        <p:spPr>
          <a:xfrm>
            <a:off x="3532570" y="4924927"/>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54" name="TextBox 53">
            <a:extLst>
              <a:ext uri="{FF2B5EF4-FFF2-40B4-BE49-F238E27FC236}">
                <a16:creationId xmlns:a16="http://schemas.microsoft.com/office/drawing/2014/main" id="{4D662495-3F61-6043-B3AA-3F5A6CF4DE9D}"/>
              </a:ext>
            </a:extLst>
          </p:cNvPr>
          <p:cNvSpPr txBox="1"/>
          <p:nvPr/>
        </p:nvSpPr>
        <p:spPr>
          <a:xfrm>
            <a:off x="3532571" y="1436479"/>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55" name="TextBox 54">
            <a:extLst>
              <a:ext uri="{FF2B5EF4-FFF2-40B4-BE49-F238E27FC236}">
                <a16:creationId xmlns:a16="http://schemas.microsoft.com/office/drawing/2014/main" id="{C5E2F676-4196-B740-B3AB-D3C726E00BF1}"/>
              </a:ext>
            </a:extLst>
          </p:cNvPr>
          <p:cNvSpPr txBox="1"/>
          <p:nvPr/>
        </p:nvSpPr>
        <p:spPr>
          <a:xfrm>
            <a:off x="3285708" y="2321105"/>
            <a:ext cx="889667"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56" name="Straight Arrow Connector 55">
            <a:extLst>
              <a:ext uri="{FF2B5EF4-FFF2-40B4-BE49-F238E27FC236}">
                <a16:creationId xmlns:a16="http://schemas.microsoft.com/office/drawing/2014/main" id="{7EEDB0A2-F0F3-D04F-9663-899A47C00DE8}"/>
              </a:ext>
            </a:extLst>
          </p:cNvPr>
          <p:cNvCxnSpPr>
            <a:stCxn id="54" idx="2"/>
            <a:endCxn id="55" idx="0"/>
          </p:cNvCxnSpPr>
          <p:nvPr/>
        </p:nvCxnSpPr>
        <p:spPr>
          <a:xfrm>
            <a:off x="3694635" y="1898144"/>
            <a:ext cx="35907" cy="422961"/>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39280946-E89F-ED48-B86E-3AC7977E8DD3}"/>
              </a:ext>
            </a:extLst>
          </p:cNvPr>
          <p:cNvSpPr txBox="1"/>
          <p:nvPr/>
        </p:nvSpPr>
        <p:spPr>
          <a:xfrm>
            <a:off x="2852898" y="3155135"/>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58" name="Straight Arrow Connector 57">
            <a:extLst>
              <a:ext uri="{FF2B5EF4-FFF2-40B4-BE49-F238E27FC236}">
                <a16:creationId xmlns:a16="http://schemas.microsoft.com/office/drawing/2014/main" id="{931ACB3E-E9D0-074B-AAD1-1997727A731C}"/>
              </a:ext>
            </a:extLst>
          </p:cNvPr>
          <p:cNvCxnSpPr>
            <a:stCxn id="55" idx="2"/>
            <a:endCxn id="57" idx="0"/>
          </p:cNvCxnSpPr>
          <p:nvPr/>
        </p:nvCxnSpPr>
        <p:spPr>
          <a:xfrm flipH="1">
            <a:off x="3694635" y="2782770"/>
            <a:ext cx="35907" cy="37236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EE214DED-90F2-E743-B805-9DC70CAC547D}"/>
              </a:ext>
            </a:extLst>
          </p:cNvPr>
          <p:cNvSpPr txBox="1"/>
          <p:nvPr/>
        </p:nvSpPr>
        <p:spPr>
          <a:xfrm>
            <a:off x="3020025" y="5792012"/>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60" name="Straight Arrow Connector 59">
            <a:extLst>
              <a:ext uri="{FF2B5EF4-FFF2-40B4-BE49-F238E27FC236}">
                <a16:creationId xmlns:a16="http://schemas.microsoft.com/office/drawing/2014/main" id="{D46CDB9D-BA47-0140-A571-71259D99E221}"/>
              </a:ext>
            </a:extLst>
          </p:cNvPr>
          <p:cNvCxnSpPr>
            <a:endCxn id="59" idx="0"/>
          </p:cNvCxnSpPr>
          <p:nvPr/>
        </p:nvCxnSpPr>
        <p:spPr>
          <a:xfrm rot="16200000" flipH="1">
            <a:off x="2957319" y="5568968"/>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CEBD912B-751E-7E40-B104-CBF9AD253C6E}"/>
              </a:ext>
            </a:extLst>
          </p:cNvPr>
          <p:cNvSpPr txBox="1"/>
          <p:nvPr/>
        </p:nvSpPr>
        <p:spPr>
          <a:xfrm>
            <a:off x="2979685" y="4021639"/>
            <a:ext cx="889667" cy="461665"/>
          </a:xfrm>
          <a:prstGeom prst="rect">
            <a:avLst/>
          </a:prstGeom>
          <a:noFill/>
          <a:ln>
            <a:solidFill>
              <a:schemeClr val="tx1"/>
            </a:solidFill>
          </a:ln>
        </p:spPr>
        <p:txBody>
          <a:bodyPr wrap="none">
            <a:spAutoFit/>
          </a:bodyPr>
          <a:lstStyle/>
          <a:p>
            <a:pPr>
              <a:defRPr/>
            </a:pPr>
            <a:r>
              <a:rPr lang="en-US" sz="2400" i="1" dirty="0">
                <a:latin typeface="+mn-lt"/>
              </a:rPr>
              <a:t>Brace</a:t>
            </a:r>
          </a:p>
        </p:txBody>
      </p:sp>
      <p:sp>
        <p:nvSpPr>
          <p:cNvPr id="62" name="TextBox 61">
            <a:extLst>
              <a:ext uri="{FF2B5EF4-FFF2-40B4-BE49-F238E27FC236}">
                <a16:creationId xmlns:a16="http://schemas.microsoft.com/office/drawing/2014/main" id="{79692C6C-6908-5E47-9F8B-05C0941A2720}"/>
              </a:ext>
            </a:extLst>
          </p:cNvPr>
          <p:cNvSpPr txBox="1"/>
          <p:nvPr/>
        </p:nvSpPr>
        <p:spPr>
          <a:xfrm>
            <a:off x="2592552" y="4901721"/>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63" name="Straight Arrow Connector 62">
            <a:extLst>
              <a:ext uri="{FF2B5EF4-FFF2-40B4-BE49-F238E27FC236}">
                <a16:creationId xmlns:a16="http://schemas.microsoft.com/office/drawing/2014/main" id="{E407D2F3-0AF5-164E-AA51-55AA048CE6D4}"/>
              </a:ext>
            </a:extLst>
          </p:cNvPr>
          <p:cNvCxnSpPr>
            <a:stCxn id="61" idx="2"/>
            <a:endCxn id="62" idx="0"/>
          </p:cNvCxnSpPr>
          <p:nvPr/>
        </p:nvCxnSpPr>
        <p:spPr>
          <a:xfrm>
            <a:off x="3424519" y="4483304"/>
            <a:ext cx="9770" cy="418417"/>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0FEB464-136D-3F4E-AD03-35498086756B}"/>
              </a:ext>
            </a:extLst>
          </p:cNvPr>
          <p:cNvCxnSpPr>
            <a:endCxn id="61" idx="0"/>
          </p:cNvCxnSpPr>
          <p:nvPr/>
        </p:nvCxnSpPr>
        <p:spPr>
          <a:xfrm>
            <a:off x="3388614" y="3657390"/>
            <a:ext cx="35905"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733DA34C-70AC-344F-B929-8C640EAE472F}"/>
              </a:ext>
            </a:extLst>
          </p:cNvPr>
          <p:cNvSpPr txBox="1"/>
          <p:nvPr/>
        </p:nvSpPr>
        <p:spPr>
          <a:xfrm>
            <a:off x="3928462" y="5764647"/>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66" name="Straight Arrow Connector 65">
            <a:extLst>
              <a:ext uri="{FF2B5EF4-FFF2-40B4-BE49-F238E27FC236}">
                <a16:creationId xmlns:a16="http://schemas.microsoft.com/office/drawing/2014/main" id="{CB3CA9A7-EC6D-C648-A3FC-B8DF989FDA89}"/>
              </a:ext>
            </a:extLst>
          </p:cNvPr>
          <p:cNvCxnSpPr>
            <a:endCxn id="65" idx="0"/>
          </p:cNvCxnSpPr>
          <p:nvPr/>
        </p:nvCxnSpPr>
        <p:spPr>
          <a:xfrm rot="16200000" flipH="1">
            <a:off x="3865755" y="5541604"/>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15F60F04-70D9-D94C-9140-C5BACA7D6312}"/>
              </a:ext>
            </a:extLst>
          </p:cNvPr>
          <p:cNvSpPr txBox="1"/>
          <p:nvPr/>
        </p:nvSpPr>
        <p:spPr>
          <a:xfrm>
            <a:off x="4217284" y="4011133"/>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68" name="Straight Arrow Connector 67">
            <a:extLst>
              <a:ext uri="{FF2B5EF4-FFF2-40B4-BE49-F238E27FC236}">
                <a16:creationId xmlns:a16="http://schemas.microsoft.com/office/drawing/2014/main" id="{0A9A0E14-C881-B145-93C4-DC87EA22204D}"/>
              </a:ext>
            </a:extLst>
          </p:cNvPr>
          <p:cNvCxnSpPr/>
          <p:nvPr/>
        </p:nvCxnSpPr>
        <p:spPr>
          <a:xfrm rot="16200000" flipH="1">
            <a:off x="4152079" y="3805384"/>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F7B3DB6A-DC0A-D849-A014-12DDEC98F1A1}"/>
              </a:ext>
            </a:extLst>
          </p:cNvPr>
          <p:cNvSpPr txBox="1"/>
          <p:nvPr/>
        </p:nvSpPr>
        <p:spPr>
          <a:xfrm>
            <a:off x="3843455" y="3662580"/>
            <a:ext cx="554960" cy="307777"/>
          </a:xfrm>
          <a:prstGeom prst="rect">
            <a:avLst/>
          </a:prstGeom>
          <a:noFill/>
        </p:spPr>
        <p:txBody>
          <a:bodyPr wrap="none" rtlCol="0">
            <a:spAutoFit/>
          </a:bodyPr>
          <a:lstStyle/>
          <a:p>
            <a:r>
              <a:rPr lang="en-US" sz="1400" i="1" dirty="0">
                <a:solidFill>
                  <a:srgbClr val="0070C0"/>
                </a:solidFill>
              </a:rPr>
              <a:t>RSE</a:t>
            </a:r>
          </a:p>
        </p:txBody>
      </p:sp>
      <p:sp>
        <p:nvSpPr>
          <p:cNvPr id="70" name="TextBox 69">
            <a:extLst>
              <a:ext uri="{FF2B5EF4-FFF2-40B4-BE49-F238E27FC236}">
                <a16:creationId xmlns:a16="http://schemas.microsoft.com/office/drawing/2014/main" id="{1C2B05D0-878A-3D4F-9270-9FF8AC8DA9A0}"/>
              </a:ext>
            </a:extLst>
          </p:cNvPr>
          <p:cNvSpPr txBox="1"/>
          <p:nvPr/>
        </p:nvSpPr>
        <p:spPr>
          <a:xfrm>
            <a:off x="4049509" y="5374216"/>
            <a:ext cx="554960" cy="307777"/>
          </a:xfrm>
          <a:prstGeom prst="rect">
            <a:avLst/>
          </a:prstGeom>
          <a:noFill/>
        </p:spPr>
        <p:txBody>
          <a:bodyPr wrap="none" rtlCol="0">
            <a:spAutoFit/>
          </a:bodyPr>
          <a:lstStyle/>
          <a:p>
            <a:r>
              <a:rPr lang="en-US" sz="1400" i="1" dirty="0">
                <a:solidFill>
                  <a:srgbClr val="0070C0"/>
                </a:solidFill>
              </a:rPr>
              <a:t>RSE</a:t>
            </a:r>
          </a:p>
        </p:txBody>
      </p:sp>
      <p:sp>
        <p:nvSpPr>
          <p:cNvPr id="71" name="TextBox 70">
            <a:extLst>
              <a:ext uri="{FF2B5EF4-FFF2-40B4-BE49-F238E27FC236}">
                <a16:creationId xmlns:a16="http://schemas.microsoft.com/office/drawing/2014/main" id="{7C5135A9-D360-D54D-A3EC-F0EE102DF34E}"/>
              </a:ext>
            </a:extLst>
          </p:cNvPr>
          <p:cNvSpPr txBox="1"/>
          <p:nvPr/>
        </p:nvSpPr>
        <p:spPr>
          <a:xfrm>
            <a:off x="2634052" y="5396446"/>
            <a:ext cx="554960" cy="307777"/>
          </a:xfrm>
          <a:prstGeom prst="rect">
            <a:avLst/>
          </a:prstGeom>
          <a:noFill/>
        </p:spPr>
        <p:txBody>
          <a:bodyPr wrap="none" rtlCol="0">
            <a:spAutoFit/>
          </a:bodyPr>
          <a:lstStyle/>
          <a:p>
            <a:r>
              <a:rPr lang="en-US" sz="1400" i="1" dirty="0">
                <a:solidFill>
                  <a:srgbClr val="0070C0"/>
                </a:solidFill>
              </a:rPr>
              <a:t>RSE</a:t>
            </a:r>
          </a:p>
        </p:txBody>
      </p:sp>
      <p:sp>
        <p:nvSpPr>
          <p:cNvPr id="72" name="TextBox 71">
            <a:extLst>
              <a:ext uri="{FF2B5EF4-FFF2-40B4-BE49-F238E27FC236}">
                <a16:creationId xmlns:a16="http://schemas.microsoft.com/office/drawing/2014/main" id="{BF5345DC-0A1F-0C44-B7E0-9381A876B1CC}"/>
              </a:ext>
            </a:extLst>
          </p:cNvPr>
          <p:cNvSpPr txBox="1"/>
          <p:nvPr/>
        </p:nvSpPr>
        <p:spPr>
          <a:xfrm>
            <a:off x="3683634" y="2780622"/>
            <a:ext cx="380232" cy="307777"/>
          </a:xfrm>
          <a:prstGeom prst="rect">
            <a:avLst/>
          </a:prstGeom>
          <a:noFill/>
          <a:ln>
            <a:noFill/>
          </a:ln>
        </p:spPr>
        <p:txBody>
          <a:bodyPr wrap="none">
            <a:spAutoFit/>
          </a:bodyPr>
          <a:lstStyle/>
          <a:p>
            <a:pPr>
              <a:defRPr/>
            </a:pPr>
            <a:r>
              <a:rPr lang="en-US" sz="1400" i="1" dirty="0">
                <a:latin typeface="+mn-lt"/>
              </a:rPr>
              <a:t>RB</a:t>
            </a:r>
          </a:p>
        </p:txBody>
      </p:sp>
      <p:sp>
        <p:nvSpPr>
          <p:cNvPr id="73" name="TextBox 72">
            <a:extLst>
              <a:ext uri="{FF2B5EF4-FFF2-40B4-BE49-F238E27FC236}">
                <a16:creationId xmlns:a16="http://schemas.microsoft.com/office/drawing/2014/main" id="{3B9B05AC-7EBE-8A46-BE2E-1D27AA926FB1}"/>
              </a:ext>
            </a:extLst>
          </p:cNvPr>
          <p:cNvSpPr txBox="1"/>
          <p:nvPr/>
        </p:nvSpPr>
        <p:spPr>
          <a:xfrm>
            <a:off x="2948593" y="4521207"/>
            <a:ext cx="380232" cy="307777"/>
          </a:xfrm>
          <a:prstGeom prst="rect">
            <a:avLst/>
          </a:prstGeom>
          <a:noFill/>
          <a:ln>
            <a:noFill/>
          </a:ln>
        </p:spPr>
        <p:txBody>
          <a:bodyPr wrap="none">
            <a:spAutoFit/>
          </a:bodyPr>
          <a:lstStyle/>
          <a:p>
            <a:pPr>
              <a:defRPr/>
            </a:pPr>
            <a:r>
              <a:rPr lang="en-US" sz="1400" i="1" dirty="0">
                <a:solidFill>
                  <a:srgbClr val="0070C0"/>
                </a:solidFill>
                <a:latin typeface="+mn-lt"/>
              </a:rPr>
              <a:t>RB</a:t>
            </a:r>
          </a:p>
        </p:txBody>
      </p:sp>
      <p:sp>
        <p:nvSpPr>
          <p:cNvPr id="74" name="TextBox 73">
            <a:extLst>
              <a:ext uri="{FF2B5EF4-FFF2-40B4-BE49-F238E27FC236}">
                <a16:creationId xmlns:a16="http://schemas.microsoft.com/office/drawing/2014/main" id="{0D16FBCC-DAB9-7B48-AC9B-415046B7868C}"/>
              </a:ext>
            </a:extLst>
          </p:cNvPr>
          <p:cNvSpPr txBox="1"/>
          <p:nvPr/>
        </p:nvSpPr>
        <p:spPr>
          <a:xfrm>
            <a:off x="3703006" y="1932897"/>
            <a:ext cx="554960" cy="307777"/>
          </a:xfrm>
          <a:prstGeom prst="rect">
            <a:avLst/>
          </a:prstGeom>
          <a:noFill/>
        </p:spPr>
        <p:txBody>
          <a:bodyPr wrap="none" rtlCol="0">
            <a:spAutoFit/>
          </a:bodyPr>
          <a:lstStyle/>
          <a:p>
            <a:r>
              <a:rPr lang="en-US" sz="1400" i="1" dirty="0">
                <a:solidFill>
                  <a:srgbClr val="0070C0"/>
                </a:solidFill>
              </a:rPr>
              <a:t>RSB</a:t>
            </a:r>
          </a:p>
        </p:txBody>
      </p:sp>
      <p:sp>
        <p:nvSpPr>
          <p:cNvPr id="75" name="TextBox 74">
            <a:extLst>
              <a:ext uri="{FF2B5EF4-FFF2-40B4-BE49-F238E27FC236}">
                <a16:creationId xmlns:a16="http://schemas.microsoft.com/office/drawing/2014/main" id="{19C18D06-A0F4-5A48-83AF-5C810418267A}"/>
              </a:ext>
            </a:extLst>
          </p:cNvPr>
          <p:cNvSpPr txBox="1"/>
          <p:nvPr/>
        </p:nvSpPr>
        <p:spPr>
          <a:xfrm>
            <a:off x="2840640" y="3660226"/>
            <a:ext cx="554960" cy="307777"/>
          </a:xfrm>
          <a:prstGeom prst="rect">
            <a:avLst/>
          </a:prstGeom>
          <a:noFill/>
        </p:spPr>
        <p:txBody>
          <a:bodyPr wrap="none" rtlCol="0">
            <a:spAutoFit/>
          </a:bodyPr>
          <a:lstStyle/>
          <a:p>
            <a:r>
              <a:rPr lang="en-US" sz="1400" i="1" dirty="0"/>
              <a:t>RSB</a:t>
            </a:r>
          </a:p>
        </p:txBody>
      </p:sp>
      <p:sp>
        <p:nvSpPr>
          <p:cNvPr id="3" name="TextBox 2">
            <a:extLst>
              <a:ext uri="{FF2B5EF4-FFF2-40B4-BE49-F238E27FC236}">
                <a16:creationId xmlns:a16="http://schemas.microsoft.com/office/drawing/2014/main" id="{8259E45C-AB84-264C-9C10-4E7318508FDD}"/>
              </a:ext>
            </a:extLst>
          </p:cNvPr>
          <p:cNvSpPr txBox="1"/>
          <p:nvPr/>
        </p:nvSpPr>
        <p:spPr>
          <a:xfrm>
            <a:off x="4779060" y="6383666"/>
            <a:ext cx="3463549" cy="523220"/>
          </a:xfrm>
          <a:prstGeom prst="rect">
            <a:avLst/>
          </a:prstGeom>
          <a:noFill/>
        </p:spPr>
        <p:txBody>
          <a:bodyPr wrap="square" rtlCol="0">
            <a:spAutoFit/>
          </a:bodyPr>
          <a:lstStyle/>
          <a:p>
            <a:r>
              <a:rPr lang="en-US" sz="1400" dirty="0"/>
              <a:t>(blue are covered by the two test cases on the left)</a:t>
            </a:r>
          </a:p>
        </p:txBody>
      </p:sp>
    </p:spTree>
    <p:extLst>
      <p:ext uri="{BB962C8B-B14F-4D97-AF65-F5344CB8AC3E}">
        <p14:creationId xmlns:p14="http://schemas.microsoft.com/office/powerpoint/2010/main" val="2095868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3294005A-9C60-5347-8664-BCF33846827B}"/>
              </a:ext>
            </a:extLst>
          </p:cNvPr>
          <p:cNvSpPr/>
          <p:nvPr/>
        </p:nvSpPr>
        <p:spPr>
          <a:xfrm>
            <a:off x="491435" y="1772816"/>
            <a:ext cx="8195366" cy="1713676"/>
          </a:xfrm>
          <a:prstGeom prst="roundRect">
            <a:avLst>
              <a:gd name="adj" fmla="val 25655"/>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CDC612-B026-BB40-9343-CF2CF5F262F6}"/>
              </a:ext>
            </a:extLst>
          </p:cNvPr>
          <p:cNvSpPr>
            <a:spLocks noGrp="1"/>
          </p:cNvSpPr>
          <p:nvPr>
            <p:ph type="title"/>
          </p:nvPr>
        </p:nvSpPr>
        <p:spPr/>
        <p:txBody>
          <a:bodyPr/>
          <a:lstStyle/>
          <a:p>
            <a:r>
              <a:rPr lang="en-US" dirty="0"/>
              <a:t>Test Case size</a:t>
            </a:r>
          </a:p>
        </p:txBody>
      </p:sp>
      <p:sp>
        <p:nvSpPr>
          <p:cNvPr id="3" name="Content Placeholder 2">
            <a:extLst>
              <a:ext uri="{FF2B5EF4-FFF2-40B4-BE49-F238E27FC236}">
                <a16:creationId xmlns:a16="http://schemas.microsoft.com/office/drawing/2014/main" id="{4ACC2570-63BF-B84F-827B-9BBB35974C6D}"/>
              </a:ext>
            </a:extLst>
          </p:cNvPr>
          <p:cNvSpPr>
            <a:spLocks noGrp="1"/>
          </p:cNvSpPr>
          <p:nvPr>
            <p:ph idx="1"/>
          </p:nvPr>
        </p:nvSpPr>
        <p:spPr>
          <a:xfrm>
            <a:off x="457200" y="3985686"/>
            <a:ext cx="8229600" cy="2140477"/>
          </a:xfrm>
        </p:spPr>
        <p:txBody>
          <a:bodyPr/>
          <a:lstStyle/>
          <a:p>
            <a:pPr marL="0" indent="0">
              <a:buNone/>
            </a:pPr>
            <a:r>
              <a:rPr lang="en-US" sz="2400" dirty="0"/>
              <a:t>In the previous example, due to the recursion in the grammar it is actually possible to cover all rule-pairs, and even to cover all RPRs with just a single test case; but you will end up with a one relatively large and complex test case.</a:t>
            </a:r>
          </a:p>
        </p:txBody>
      </p:sp>
      <p:sp>
        <p:nvSpPr>
          <p:cNvPr id="4" name="Slide Number Placeholder 3">
            <a:extLst>
              <a:ext uri="{FF2B5EF4-FFF2-40B4-BE49-F238E27FC236}">
                <a16:creationId xmlns:a16="http://schemas.microsoft.com/office/drawing/2014/main" id="{EAA2D54E-CE83-8844-A24E-E966ABBDACD1}"/>
              </a:ext>
            </a:extLst>
          </p:cNvPr>
          <p:cNvSpPr>
            <a:spLocks noGrp="1"/>
          </p:cNvSpPr>
          <p:nvPr>
            <p:ph type="sldNum" sz="quarter" idx="12"/>
          </p:nvPr>
        </p:nvSpPr>
        <p:spPr/>
        <p:txBody>
          <a:bodyPr/>
          <a:lstStyle/>
          <a:p>
            <a:pPr>
              <a:defRPr/>
            </a:pPr>
            <a:fld id="{A3C2DAE6-0577-446F-B195-407D339173F4}" type="slidenum">
              <a:rPr lang="en-US" smtClean="0"/>
              <a:pPr>
                <a:defRPr/>
              </a:pPr>
              <a:t>37</a:t>
            </a:fld>
            <a:endParaRPr lang="en-US"/>
          </a:p>
        </p:txBody>
      </p:sp>
      <p:sp>
        <p:nvSpPr>
          <p:cNvPr id="5" name="TextBox 4">
            <a:extLst>
              <a:ext uri="{FF2B5EF4-FFF2-40B4-BE49-F238E27FC236}">
                <a16:creationId xmlns:a16="http://schemas.microsoft.com/office/drawing/2014/main" id="{9227422D-75BD-0F45-8B80-61BD536B9D80}"/>
              </a:ext>
            </a:extLst>
          </p:cNvPr>
          <p:cNvSpPr txBox="1"/>
          <p:nvPr/>
        </p:nvSpPr>
        <p:spPr>
          <a:xfrm>
            <a:off x="827584" y="1916832"/>
            <a:ext cx="7488832" cy="1569660"/>
          </a:xfrm>
          <a:prstGeom prst="rect">
            <a:avLst/>
          </a:prstGeom>
          <a:noFill/>
        </p:spPr>
        <p:txBody>
          <a:bodyPr wrap="square" rtlCol="0">
            <a:spAutoFit/>
          </a:bodyPr>
          <a:lstStyle/>
          <a:p>
            <a:pPr algn="ctr"/>
            <a:r>
              <a:rPr lang="en-US" sz="2400" dirty="0"/>
              <a:t>The size of your test set (# test cases) matters, but so does the size of each test case. “Smaller” test cases are easier to understand, and if a bug is revealed, they are easier to debug.</a:t>
            </a:r>
          </a:p>
        </p:txBody>
      </p:sp>
    </p:spTree>
    <p:extLst>
      <p:ext uri="{BB962C8B-B14F-4D97-AF65-F5344CB8AC3E}">
        <p14:creationId xmlns:p14="http://schemas.microsoft.com/office/powerpoint/2010/main" val="15798991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2BCA-C000-A84E-81AC-1819CB6BAB8B}"/>
              </a:ext>
            </a:extLst>
          </p:cNvPr>
          <p:cNvSpPr>
            <a:spLocks noGrp="1"/>
          </p:cNvSpPr>
          <p:nvPr>
            <p:ph type="title"/>
          </p:nvPr>
        </p:nvSpPr>
        <p:spPr/>
        <p:txBody>
          <a:bodyPr/>
          <a:lstStyle/>
          <a:p>
            <a:r>
              <a:rPr lang="en-US" dirty="0"/>
              <a:t>Rule vector combination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7B57105-B2D6-6B41-826B-6460FC190F89}"/>
                  </a:ext>
                </a:extLst>
              </p:cNvPr>
              <p:cNvSpPr>
                <a:spLocks noGrp="1"/>
              </p:cNvSpPr>
              <p:nvPr>
                <p:ph idx="1"/>
              </p:nvPr>
            </p:nvSpPr>
            <p:spPr>
              <a:xfrm>
                <a:off x="457200" y="1652092"/>
                <a:ext cx="8318411" cy="1468760"/>
              </a:xfrm>
            </p:spPr>
            <p:txBody>
              <a:bodyPr/>
              <a:lstStyle/>
              <a:p>
                <a:pPr marL="0" indent="0">
                  <a:buNone/>
                </a:pPr>
                <a:r>
                  <a:rPr lang="en-US" sz="2400" dirty="0"/>
                  <a:t>Let R = A ➝ </a:t>
                </a:r>
                <a:r>
                  <a:rPr lang="en-US" sz="2400" i="1" dirty="0"/>
                  <a:t>z</a:t>
                </a:r>
                <a:r>
                  <a:rPr lang="en-US" sz="2400" dirty="0"/>
                  <a:t> be a rule of a grammar G. A vector &lt;R;k</a:t>
                </a:r>
                <a:r>
                  <a:rPr lang="en-US" sz="2400" baseline="-25000" dirty="0"/>
                  <a:t>1</a:t>
                </a:r>
                <a:r>
                  <a:rPr lang="en-US" sz="2400" dirty="0"/>
                  <a:t>;R</a:t>
                </a:r>
                <a:r>
                  <a:rPr lang="en-US" sz="2400" baseline="-25000" dirty="0"/>
                  <a:t>1</a:t>
                </a:r>
                <a:r>
                  <a:rPr lang="en-US" sz="2400" dirty="0"/>
                  <a:t>, ... ,</a:t>
                </a:r>
                <a:r>
                  <a:rPr lang="en-US" sz="2400" dirty="0" err="1"/>
                  <a:t>k</a:t>
                </a:r>
                <a:r>
                  <a:rPr lang="en-US" sz="2400" baseline="-25000" dirty="0" err="1"/>
                  <a:t>n</a:t>
                </a:r>
                <a:r>
                  <a:rPr lang="en-US" sz="2400" dirty="0" err="1"/>
                  <a:t>;R</a:t>
                </a:r>
                <a:r>
                  <a:rPr lang="en-US" sz="2400" baseline="-25000" dirty="0" err="1"/>
                  <a:t>n</a:t>
                </a:r>
                <a:r>
                  <a:rPr lang="en-US" sz="2400" dirty="0"/>
                  <a:t>&gt; is a </a:t>
                </a:r>
                <a:r>
                  <a:rPr lang="en-US" sz="2400" b="1" dirty="0">
                    <a:solidFill>
                      <a:srgbClr val="C00000"/>
                    </a:solidFill>
                  </a:rPr>
                  <a:t>rule vector combination </a:t>
                </a:r>
                <a:r>
                  <a:rPr lang="en-US" sz="2400" dirty="0"/>
                  <a:t>of G, if 0≤k</a:t>
                </a:r>
                <a:r>
                  <a:rPr lang="en-US" sz="2400" baseline="-25000" dirty="0"/>
                  <a:t>i</a:t>
                </a:r>
                <a:r>
                  <a:rPr lang="en-US" sz="2400" dirty="0"/>
                  <a:t>&lt;#</a:t>
                </a:r>
                <a:r>
                  <a:rPr lang="en-US" sz="2400" i="1" dirty="0"/>
                  <a:t>z</a:t>
                </a:r>
                <a:r>
                  <a:rPr lang="en-US" sz="2400" dirty="0"/>
                  <a:t> and R</a:t>
                </a:r>
                <a:r>
                  <a:rPr lang="en-US" sz="2400" baseline="-25000" dirty="0"/>
                  <a:t>i</a:t>
                </a:r>
                <a:r>
                  <a:rPr lang="en-US" sz="2400" dirty="0"/>
                  <a:t> ∈ alts(</a:t>
                </a:r>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𝑧</m:t>
                        </m:r>
                      </m:e>
                      <m:sub>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𝑘</m:t>
                            </m:r>
                          </m:e>
                          <m:sub>
                            <m:r>
                              <a:rPr lang="en-US" sz="2400" b="0" i="1" smtClean="0">
                                <a:latin typeface="Cambria Math" panose="02040503050406030204" pitchFamily="18" charset="0"/>
                              </a:rPr>
                              <m:t>𝑖</m:t>
                            </m:r>
                          </m:sub>
                        </m:sSub>
                      </m:sub>
                    </m:sSub>
                  </m:oMath>
                </a14:m>
                <a:r>
                  <a:rPr lang="en-US" sz="2400" dirty="0"/>
                  <a:t>). We assume k</a:t>
                </a:r>
                <a:r>
                  <a:rPr lang="en-US" sz="2400" baseline="-25000" dirty="0"/>
                  <a:t>1</a:t>
                </a:r>
                <a:r>
                  <a:rPr lang="en-US" sz="2400" dirty="0"/>
                  <a:t>... </a:t>
                </a:r>
                <a:r>
                  <a:rPr lang="en-US" sz="2400" dirty="0" err="1"/>
                  <a:t>k</a:t>
                </a:r>
                <a:r>
                  <a:rPr lang="en-US" sz="2400" baseline="-25000" dirty="0" err="1"/>
                  <a:t>n</a:t>
                </a:r>
                <a:r>
                  <a:rPr lang="en-US" sz="2400" dirty="0"/>
                  <a:t> to be increasing in their order.</a:t>
                </a:r>
              </a:p>
            </p:txBody>
          </p:sp>
        </mc:Choice>
        <mc:Fallback xmlns="">
          <p:sp>
            <p:nvSpPr>
              <p:cNvPr id="3" name="Content Placeholder 2">
                <a:extLst>
                  <a:ext uri="{FF2B5EF4-FFF2-40B4-BE49-F238E27FC236}">
                    <a16:creationId xmlns:a16="http://schemas.microsoft.com/office/drawing/2014/main" id="{C7B57105-B2D6-6B41-826B-6460FC190F89}"/>
                  </a:ext>
                </a:extLst>
              </p:cNvPr>
              <p:cNvSpPr>
                <a:spLocks noGrp="1" noRot="1" noChangeAspect="1" noMove="1" noResize="1" noEditPoints="1" noAdjustHandles="1" noChangeArrowheads="1" noChangeShapeType="1" noTextEdit="1"/>
              </p:cNvSpPr>
              <p:nvPr>
                <p:ph idx="1"/>
              </p:nvPr>
            </p:nvSpPr>
            <p:spPr>
              <a:xfrm>
                <a:off x="457200" y="1652092"/>
                <a:ext cx="8318411" cy="1468760"/>
              </a:xfrm>
              <a:blipFill>
                <a:blip r:embed="rId2"/>
                <a:stretch>
                  <a:fillRect l="-1221" t="-256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8C7C13C-748B-5546-9256-829D8C99A801}"/>
              </a:ext>
            </a:extLst>
          </p:cNvPr>
          <p:cNvSpPr>
            <a:spLocks noGrp="1"/>
          </p:cNvSpPr>
          <p:nvPr>
            <p:ph type="sldNum" sz="quarter" idx="12"/>
          </p:nvPr>
        </p:nvSpPr>
        <p:spPr/>
        <p:txBody>
          <a:bodyPr/>
          <a:lstStyle/>
          <a:p>
            <a:pPr>
              <a:defRPr/>
            </a:pPr>
            <a:fld id="{A3C2DAE6-0577-446F-B195-407D339173F4}" type="slidenum">
              <a:rPr lang="en-US" smtClean="0"/>
              <a:pPr>
                <a:defRPr/>
              </a:pPr>
              <a:t>38</a:t>
            </a:fld>
            <a:endParaRPr lang="en-US"/>
          </a:p>
        </p:txBody>
      </p:sp>
      <p:graphicFrame>
        <p:nvGraphicFramePr>
          <p:cNvPr id="5" name="Table 4">
            <a:extLst>
              <a:ext uri="{FF2B5EF4-FFF2-40B4-BE49-F238E27FC236}">
                <a16:creationId xmlns:a16="http://schemas.microsoft.com/office/drawing/2014/main" id="{DC3854D8-79A3-7D42-AA6E-E788EC0B2B91}"/>
              </a:ext>
            </a:extLst>
          </p:cNvPr>
          <p:cNvGraphicFramePr>
            <a:graphicFrameLocks noGrp="1"/>
          </p:cNvGraphicFramePr>
          <p:nvPr>
            <p:extLst>
              <p:ext uri="{D42A27DB-BD31-4B8C-83A1-F6EECF244321}">
                <p14:modId xmlns:p14="http://schemas.microsoft.com/office/powerpoint/2010/main" val="2853813344"/>
              </p:ext>
            </p:extLst>
          </p:nvPr>
        </p:nvGraphicFramePr>
        <p:xfrm>
          <a:off x="457200" y="3120852"/>
          <a:ext cx="8421736" cy="2865120"/>
        </p:xfrm>
        <a:graphic>
          <a:graphicData uri="http://schemas.openxmlformats.org/drawingml/2006/table">
            <a:tbl>
              <a:tblPr firstRow="1" bandRow="1">
                <a:tableStyleId>{5C22544A-7EE6-4342-B048-85BDC9FD1C3A}</a:tableStyleId>
              </a:tblPr>
              <a:tblGrid>
                <a:gridCol w="802432">
                  <a:extLst>
                    <a:ext uri="{9D8B030D-6E8A-4147-A177-3AD203B41FA5}">
                      <a16:colId xmlns:a16="http://schemas.microsoft.com/office/drawing/2014/main" val="1893897979"/>
                    </a:ext>
                  </a:extLst>
                </a:gridCol>
                <a:gridCol w="1402344">
                  <a:extLst>
                    <a:ext uri="{9D8B030D-6E8A-4147-A177-3AD203B41FA5}">
                      <a16:colId xmlns:a16="http://schemas.microsoft.com/office/drawing/2014/main" val="3355934393"/>
                    </a:ext>
                  </a:extLst>
                </a:gridCol>
                <a:gridCol w="2072320">
                  <a:extLst>
                    <a:ext uri="{9D8B030D-6E8A-4147-A177-3AD203B41FA5}">
                      <a16:colId xmlns:a16="http://schemas.microsoft.com/office/drawing/2014/main" val="4287461136"/>
                    </a:ext>
                  </a:extLst>
                </a:gridCol>
                <a:gridCol w="2118501">
                  <a:extLst>
                    <a:ext uri="{9D8B030D-6E8A-4147-A177-3AD203B41FA5}">
                      <a16:colId xmlns:a16="http://schemas.microsoft.com/office/drawing/2014/main" val="683377709"/>
                    </a:ext>
                  </a:extLst>
                </a:gridCol>
                <a:gridCol w="2026139">
                  <a:extLst>
                    <a:ext uri="{9D8B030D-6E8A-4147-A177-3AD203B41FA5}">
                      <a16:colId xmlns:a16="http://schemas.microsoft.com/office/drawing/2014/main" val="1252698990"/>
                    </a:ext>
                  </a:extLst>
                </a:gridCol>
              </a:tblGrid>
              <a:tr h="0">
                <a:tc>
                  <a:txBody>
                    <a:bodyPr/>
                    <a:lstStyle/>
                    <a:p>
                      <a:pPr algn="ctr"/>
                      <a:r>
                        <a:rPr lang="en-US" sz="1800" dirty="0"/>
                        <a:t>Name</a:t>
                      </a:r>
                    </a:p>
                  </a:txBody>
                  <a:tcPr/>
                </a:tc>
                <a:tc>
                  <a:txBody>
                    <a:bodyPr/>
                    <a:lstStyle/>
                    <a:p>
                      <a:pPr algn="ctr"/>
                      <a:r>
                        <a:rPr lang="en-US" sz="2000" dirty="0"/>
                        <a:t>Prod. rule</a:t>
                      </a:r>
                    </a:p>
                  </a:txBody>
                  <a:tcPr/>
                </a:tc>
                <a:tc gridSpan="3">
                  <a:txBody>
                    <a:bodyPr/>
                    <a:lstStyle/>
                    <a:p>
                      <a:pPr algn="ctr"/>
                      <a:r>
                        <a:rPr lang="en-US" sz="2000" dirty="0"/>
                        <a:t>rule vector combs.</a:t>
                      </a:r>
                    </a:p>
                  </a:txBody>
                  <a:tcPr/>
                </a:tc>
                <a:tc hMerge="1">
                  <a:txBody>
                    <a:bodyPr/>
                    <a:lstStyle/>
                    <a:p>
                      <a:pPr algn="ctr"/>
                      <a:endParaRPr lang="en-US" sz="2000" dirty="0"/>
                    </a:p>
                  </a:txBody>
                  <a:tcPr/>
                </a:tc>
                <a:tc hMerge="1">
                  <a:txBody>
                    <a:bodyPr/>
                    <a:lstStyle/>
                    <a:p>
                      <a:pPr algn="ctr"/>
                      <a:endParaRPr lang="en-US" sz="2000" dirty="0"/>
                    </a:p>
                  </a:txBody>
                  <a:tcPr/>
                </a:tc>
                <a:extLst>
                  <a:ext uri="{0D108BD9-81ED-4DB2-BD59-A6C34878D82A}">
                    <a16:rowId xmlns:a16="http://schemas.microsoft.com/office/drawing/2014/main" val="2117568335"/>
                  </a:ext>
                </a:extLst>
              </a:tr>
              <a:tr h="370840">
                <a:tc>
                  <a:txBody>
                    <a:bodyPr/>
                    <a:lstStyle/>
                    <a:p>
                      <a:pPr algn="ctr"/>
                      <a:r>
                        <a:rPr lang="en-US" sz="2000" dirty="0">
                          <a:solidFill>
                            <a:schemeClr val="accent6">
                              <a:lumMod val="60000"/>
                              <a:lumOff val="40000"/>
                            </a:schemeClr>
                          </a:solidFill>
                        </a:rPr>
                        <a:t>RB</a:t>
                      </a:r>
                    </a:p>
                  </a:txBody>
                  <a:tcPr/>
                </a:tc>
                <a:tc>
                  <a:txBody>
                    <a:bodyPr/>
                    <a:lstStyle/>
                    <a:p>
                      <a:pPr algn="ctr"/>
                      <a:r>
                        <a:rPr lang="en-US" sz="2000" i="1" dirty="0">
                          <a:latin typeface="+mn-lt"/>
                          <a:sym typeface="Symbol"/>
                        </a:rPr>
                        <a:t>Brace  </a:t>
                      </a:r>
                      <a:r>
                        <a:rPr lang="en-US" sz="2000" dirty="0">
                          <a:latin typeface="+mn-lt"/>
                          <a:sym typeface="Symbol"/>
                        </a:rPr>
                        <a:t></a:t>
                      </a:r>
                      <a:r>
                        <a:rPr lang="en-US" sz="2000" i="1" dirty="0">
                          <a:latin typeface="+mn-lt"/>
                          <a:sym typeface="Symbol"/>
                        </a:rPr>
                        <a:t>   </a:t>
                      </a:r>
                      <a:r>
                        <a:rPr lang="en-US" sz="2000" dirty="0">
                          <a:latin typeface="+mn-lt"/>
                          <a:sym typeface="Symbol"/>
                        </a:rPr>
                        <a:t>“(“ </a:t>
                      </a:r>
                      <a:r>
                        <a:rPr lang="en-US" sz="2000" i="1" dirty="0">
                          <a:latin typeface="+mn-lt"/>
                          <a:sym typeface="Symbol"/>
                        </a:rPr>
                        <a:t>S </a:t>
                      </a:r>
                      <a:r>
                        <a:rPr lang="en-US" sz="2000" dirty="0">
                          <a:latin typeface="+mn-lt"/>
                          <a:sym typeface="Symbol"/>
                        </a:rPr>
                        <a:t>“)” </a:t>
                      </a:r>
                      <a:r>
                        <a:rPr lang="en-US" sz="2000" i="1" dirty="0">
                          <a:latin typeface="+mn-lt"/>
                          <a:sym typeface="Symbol"/>
                        </a:rPr>
                        <a:t>S </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;RSB;</a:t>
                      </a:r>
                      <a:r>
                        <a:rPr lang="en-US" sz="1800" b="1" dirty="0">
                          <a:solidFill>
                            <a:schemeClr val="accent6">
                              <a:lumMod val="60000"/>
                              <a:lumOff val="40000"/>
                            </a:schemeClr>
                          </a:solidFill>
                        </a:rPr>
                        <a:t>3</a:t>
                      </a:r>
                      <a:r>
                        <a:rPr lang="en-US" sz="1800" dirty="0"/>
                        <a:t>;RSB&gt;</a:t>
                      </a:r>
                      <a:br>
                        <a:rPr lang="en-US" sz="1800" dirty="0"/>
                      </a:br>
                      <a:r>
                        <a:rPr lang="en-US" sz="1800" dirty="0"/>
                        <a:t>&lt;RB;</a:t>
                      </a:r>
                      <a:r>
                        <a:rPr lang="en-US" sz="1800" b="1" dirty="0">
                          <a:solidFill>
                            <a:schemeClr val="accent1">
                              <a:lumMod val="75000"/>
                            </a:schemeClr>
                          </a:solidFill>
                        </a:rPr>
                        <a:t>1</a:t>
                      </a:r>
                      <a:r>
                        <a:rPr lang="en-US" sz="1800" dirty="0"/>
                        <a:t>;RSB;</a:t>
                      </a:r>
                      <a:r>
                        <a:rPr lang="en-US" sz="1800" b="1" dirty="0">
                          <a:solidFill>
                            <a:schemeClr val="accent6">
                              <a:lumMod val="60000"/>
                              <a:lumOff val="40000"/>
                            </a:schemeClr>
                          </a:solidFill>
                        </a:rPr>
                        <a:t>3</a:t>
                      </a:r>
                      <a:r>
                        <a:rPr lang="en-US" sz="1800" dirty="0"/>
                        <a:t>;RSC&gt;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;RSB;</a:t>
                      </a:r>
                      <a:r>
                        <a:rPr lang="en-US" sz="1800" b="1" dirty="0">
                          <a:solidFill>
                            <a:schemeClr val="accent6">
                              <a:lumMod val="60000"/>
                              <a:lumOff val="40000"/>
                            </a:schemeClr>
                          </a:solidFill>
                        </a:rPr>
                        <a:t>3</a:t>
                      </a:r>
                      <a:r>
                        <a:rPr lang="en-US" sz="1800" dirty="0"/>
                        <a:t>;RSE&gt;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;RSC;</a:t>
                      </a:r>
                      <a:r>
                        <a:rPr lang="en-US" sz="1800" b="1" dirty="0">
                          <a:solidFill>
                            <a:schemeClr val="accent6">
                              <a:lumMod val="60000"/>
                              <a:lumOff val="40000"/>
                            </a:schemeClr>
                          </a:solidFill>
                        </a:rPr>
                        <a:t>3</a:t>
                      </a:r>
                      <a:r>
                        <a:rPr lang="en-US" sz="1800" dirty="0"/>
                        <a:t>;RSB&gt;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;RSC;</a:t>
                      </a:r>
                      <a:r>
                        <a:rPr lang="en-US" sz="1800" b="1" dirty="0">
                          <a:solidFill>
                            <a:schemeClr val="accent6">
                              <a:lumMod val="60000"/>
                              <a:lumOff val="40000"/>
                            </a:schemeClr>
                          </a:solidFill>
                        </a:rPr>
                        <a:t>3</a:t>
                      </a:r>
                      <a:r>
                        <a:rPr lang="en-US" sz="1800" dirty="0"/>
                        <a:t>;RSC&gt;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;RSC;</a:t>
                      </a:r>
                      <a:r>
                        <a:rPr lang="en-US" sz="1800" b="1" dirty="0">
                          <a:solidFill>
                            <a:schemeClr val="accent6">
                              <a:lumMod val="60000"/>
                              <a:lumOff val="40000"/>
                            </a:schemeClr>
                          </a:solidFill>
                        </a:rPr>
                        <a:t>3</a:t>
                      </a:r>
                      <a:r>
                        <a:rPr lang="en-US" sz="1800" dirty="0"/>
                        <a:t>;RSE&gt;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;RSE;</a:t>
                      </a:r>
                      <a:r>
                        <a:rPr lang="en-US" sz="1800" b="1" dirty="0">
                          <a:solidFill>
                            <a:schemeClr val="accent6">
                              <a:lumMod val="60000"/>
                              <a:lumOff val="40000"/>
                            </a:schemeClr>
                          </a:solidFill>
                        </a:rPr>
                        <a:t>3</a:t>
                      </a:r>
                      <a:r>
                        <a:rPr lang="en-US" sz="1800" dirty="0"/>
                        <a:t>;RSB&gt;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;RSE;</a:t>
                      </a:r>
                      <a:r>
                        <a:rPr lang="en-US" sz="1800" b="1" dirty="0">
                          <a:solidFill>
                            <a:schemeClr val="accent6">
                              <a:lumMod val="60000"/>
                              <a:lumOff val="40000"/>
                            </a:schemeClr>
                          </a:solidFill>
                        </a:rPr>
                        <a:t>3</a:t>
                      </a:r>
                      <a:r>
                        <a:rPr lang="en-US" sz="1800" dirty="0"/>
                        <a:t>;RSC&gt;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&lt;RB;</a:t>
                      </a:r>
                      <a:r>
                        <a:rPr lang="en-US" sz="1800" b="1" dirty="0">
                          <a:solidFill>
                            <a:schemeClr val="accent1">
                              <a:lumMod val="75000"/>
                            </a:schemeClr>
                          </a:solidFill>
                        </a:rPr>
                        <a:t>1</a:t>
                      </a:r>
                      <a:r>
                        <a:rPr lang="en-US" sz="1800" dirty="0"/>
                        <a:t>;RSE;</a:t>
                      </a:r>
                      <a:r>
                        <a:rPr lang="en-US" sz="1800" b="1" dirty="0">
                          <a:solidFill>
                            <a:schemeClr val="accent6">
                              <a:lumMod val="60000"/>
                              <a:lumOff val="40000"/>
                            </a:schemeClr>
                          </a:solidFill>
                        </a:rPr>
                        <a:t>3</a:t>
                      </a:r>
                      <a:r>
                        <a:rPr lang="en-US" sz="1800" dirty="0"/>
                        <a:t>;RSE&gt;</a:t>
                      </a:r>
                    </a:p>
                  </a:txBody>
                  <a:tcPr/>
                </a:tc>
                <a:extLst>
                  <a:ext uri="{0D108BD9-81ED-4DB2-BD59-A6C34878D82A}">
                    <a16:rowId xmlns:a16="http://schemas.microsoft.com/office/drawing/2014/main" val="2014095272"/>
                  </a:ext>
                </a:extLst>
              </a:tr>
              <a:tr h="370840">
                <a:tc>
                  <a:txBody>
                    <a:bodyPr/>
                    <a:lstStyle/>
                    <a:p>
                      <a:pPr algn="ctr"/>
                      <a:r>
                        <a:rPr lang="en-US" sz="2000" dirty="0">
                          <a:solidFill>
                            <a:schemeClr val="accent6">
                              <a:lumMod val="60000"/>
                              <a:lumOff val="40000"/>
                            </a:schemeClr>
                          </a:solidFill>
                        </a:rPr>
                        <a:t>RSB</a:t>
                      </a:r>
                    </a:p>
                  </a:txBody>
                  <a:tcPr/>
                </a:tc>
                <a:tc>
                  <a:txBody>
                    <a:bodyPr/>
                    <a:lstStyle/>
                    <a:p>
                      <a:pPr algn="ctr"/>
                      <a:r>
                        <a:rPr lang="en-US" sz="2000" i="1" dirty="0">
                          <a:latin typeface="+mn-lt"/>
                        </a:rPr>
                        <a:t>S   </a:t>
                      </a:r>
                      <a:r>
                        <a:rPr lang="en-US" sz="2000" dirty="0">
                          <a:latin typeface="+mn-lt"/>
                          <a:sym typeface="Symbol"/>
                        </a:rPr>
                        <a:t></a:t>
                      </a:r>
                      <a:r>
                        <a:rPr lang="en-US" sz="2000" i="1" dirty="0">
                          <a:latin typeface="+mn-lt"/>
                          <a:sym typeface="Symbol"/>
                        </a:rPr>
                        <a:t>   Brace </a:t>
                      </a:r>
                      <a:endParaRPr lang="en-US" sz="2000" dirty="0"/>
                    </a:p>
                  </a:txBody>
                  <a:tcPr/>
                </a:tc>
                <a:tc gridSpan="3">
                  <a:txBody>
                    <a:bodyPr/>
                    <a:lstStyle/>
                    <a:p>
                      <a:pPr algn="ctr"/>
                      <a:r>
                        <a:rPr lang="en-US" sz="1800" dirty="0"/>
                        <a:t>&lt;RSB;0;RB&gt;</a:t>
                      </a:r>
                    </a:p>
                  </a:txBody>
                  <a:tcPr/>
                </a:tc>
                <a:tc hMerge="1">
                  <a:txBody>
                    <a:bodyPr/>
                    <a:lstStyle/>
                    <a:p>
                      <a:pPr algn="ctr"/>
                      <a:endParaRPr lang="en-US" sz="2000" dirty="0"/>
                    </a:p>
                  </a:txBody>
                  <a:tcPr/>
                </a:tc>
                <a:tc hMerge="1">
                  <a:txBody>
                    <a:bodyPr/>
                    <a:lstStyle/>
                    <a:p>
                      <a:pPr algn="ctr"/>
                      <a:endParaRPr lang="en-US" sz="2000" dirty="0"/>
                    </a:p>
                  </a:txBody>
                  <a:tcPr/>
                </a:tc>
                <a:extLst>
                  <a:ext uri="{0D108BD9-81ED-4DB2-BD59-A6C34878D82A}">
                    <a16:rowId xmlns:a16="http://schemas.microsoft.com/office/drawing/2014/main" val="152107263"/>
                  </a:ext>
                </a:extLst>
              </a:tr>
              <a:tr h="370840">
                <a:tc>
                  <a:txBody>
                    <a:bodyPr/>
                    <a:lstStyle/>
                    <a:p>
                      <a:pPr algn="ctr"/>
                      <a:r>
                        <a:rPr lang="en-US" sz="2000" dirty="0">
                          <a:solidFill>
                            <a:schemeClr val="accent6">
                              <a:lumMod val="60000"/>
                              <a:lumOff val="40000"/>
                            </a:schemeClr>
                          </a:solidFill>
                        </a:rPr>
                        <a:t>RSC</a:t>
                      </a:r>
                    </a:p>
                  </a:txBody>
                  <a:tcPr/>
                </a:tc>
                <a:tc>
                  <a:txBody>
                    <a:bodyPr/>
                    <a:lstStyle/>
                    <a:p>
                      <a:pPr algn="ctr"/>
                      <a:r>
                        <a:rPr lang="en-US" sz="2000" i="1" dirty="0">
                          <a:latin typeface="+mn-lt"/>
                        </a:rPr>
                        <a:t>S </a:t>
                      </a:r>
                      <a:r>
                        <a:rPr lang="en-US" sz="2000" i="1" dirty="0"/>
                        <a:t>  </a:t>
                      </a:r>
                      <a:r>
                        <a:rPr lang="en-US" sz="2000" dirty="0">
                          <a:sym typeface="Symbol"/>
                        </a:rPr>
                        <a:t></a:t>
                      </a:r>
                      <a:r>
                        <a:rPr lang="en-US" sz="2000" i="1" dirty="0">
                          <a:sym typeface="Symbol"/>
                        </a:rPr>
                        <a:t>  </a:t>
                      </a:r>
                      <a:r>
                        <a:rPr lang="en-US" sz="2000" i="1" dirty="0">
                          <a:latin typeface="+mn-lt"/>
                          <a:sym typeface="Symbol"/>
                        </a:rPr>
                        <a:t>Curly </a:t>
                      </a:r>
                      <a:endParaRPr lang="en-US" sz="2000" dirty="0"/>
                    </a:p>
                  </a:txBody>
                  <a:tcPr/>
                </a:tc>
                <a:tc gridSpan="3">
                  <a:txBody>
                    <a:bodyPr/>
                    <a:lstStyle/>
                    <a:p>
                      <a:pPr algn="ctr"/>
                      <a:r>
                        <a:rPr lang="en-US" sz="1800" dirty="0"/>
                        <a:t> &lt;RSC;0;RC&gt;</a:t>
                      </a:r>
                    </a:p>
                  </a:txBody>
                  <a:tcPr/>
                </a:tc>
                <a:tc hMerge="1">
                  <a:txBody>
                    <a:bodyPr/>
                    <a:lstStyle/>
                    <a:p>
                      <a:pPr algn="ctr"/>
                      <a:endParaRPr lang="en-US" sz="2000" dirty="0"/>
                    </a:p>
                  </a:txBody>
                  <a:tcPr/>
                </a:tc>
                <a:tc hMerge="1">
                  <a:txBody>
                    <a:bodyPr/>
                    <a:lstStyle/>
                    <a:p>
                      <a:pPr algn="ctr"/>
                      <a:endParaRPr lang="en-US" sz="2000" dirty="0"/>
                    </a:p>
                  </a:txBody>
                  <a:tcPr/>
                </a:tc>
                <a:extLst>
                  <a:ext uri="{0D108BD9-81ED-4DB2-BD59-A6C34878D82A}">
                    <a16:rowId xmlns:a16="http://schemas.microsoft.com/office/drawing/2014/main" val="3695887530"/>
                  </a:ext>
                </a:extLst>
              </a:tr>
              <a:tr h="370840">
                <a:tc>
                  <a:txBody>
                    <a:bodyPr/>
                    <a:lstStyle/>
                    <a:p>
                      <a:pPr algn="ctr"/>
                      <a:r>
                        <a:rPr lang="en-US" sz="2000" dirty="0">
                          <a:solidFill>
                            <a:schemeClr val="accent6">
                              <a:lumMod val="60000"/>
                              <a:lumOff val="40000"/>
                            </a:schemeClr>
                          </a:solidFill>
                        </a:rPr>
                        <a:t>RSE</a:t>
                      </a:r>
                    </a:p>
                  </a:txBody>
                  <a:tcPr/>
                </a:tc>
                <a:tc>
                  <a:txBody>
                    <a:bodyPr/>
                    <a:lstStyle/>
                    <a:p>
                      <a:pPr algn="ctr"/>
                      <a:r>
                        <a:rPr lang="en-US" sz="2400" i="1" dirty="0">
                          <a:latin typeface="+mn-lt"/>
                        </a:rPr>
                        <a:t>S</a:t>
                      </a:r>
                      <a:r>
                        <a:rPr lang="en-US" sz="2400" i="1" dirty="0"/>
                        <a:t>  </a:t>
                      </a:r>
                      <a:r>
                        <a:rPr lang="en-US" sz="2400" dirty="0">
                          <a:sym typeface="Symbol"/>
                        </a:rPr>
                        <a:t></a:t>
                      </a:r>
                      <a:r>
                        <a:rPr lang="en-US" sz="2400" i="1" dirty="0">
                          <a:sym typeface="Symbol"/>
                        </a:rPr>
                        <a:t> </a:t>
                      </a:r>
                      <a:r>
                        <a:rPr lang="en-US" sz="2400" dirty="0">
                          <a:latin typeface="+mn-lt"/>
                          <a:sym typeface="Symbol"/>
                        </a:rPr>
                        <a:t>   </a:t>
                      </a:r>
                      <a:endParaRPr lang="en-US" sz="2400" dirty="0"/>
                    </a:p>
                  </a:txBody>
                  <a:tcPr/>
                </a:tc>
                <a:tc gridSpan="3">
                  <a:txBody>
                    <a:bodyPr/>
                    <a:lstStyle/>
                    <a:p>
                      <a:pPr algn="ctr"/>
                      <a:r>
                        <a:rPr lang="en-US" sz="2400" dirty="0"/>
                        <a:t>-</a:t>
                      </a:r>
                    </a:p>
                  </a:txBody>
                  <a:tcPr/>
                </a:tc>
                <a:tc hMerge="1">
                  <a:txBody>
                    <a:bodyPr/>
                    <a:lstStyle/>
                    <a:p>
                      <a:pPr algn="ctr"/>
                      <a:endParaRPr lang="en-US" sz="2400" dirty="0"/>
                    </a:p>
                  </a:txBody>
                  <a:tcPr/>
                </a:tc>
                <a:tc hMerge="1">
                  <a:txBody>
                    <a:bodyPr/>
                    <a:lstStyle/>
                    <a:p>
                      <a:pPr algn="ctr"/>
                      <a:endParaRPr lang="en-US" sz="2400" dirty="0"/>
                    </a:p>
                  </a:txBody>
                  <a:tcPr/>
                </a:tc>
                <a:extLst>
                  <a:ext uri="{0D108BD9-81ED-4DB2-BD59-A6C34878D82A}">
                    <a16:rowId xmlns:a16="http://schemas.microsoft.com/office/drawing/2014/main" val="3230595773"/>
                  </a:ext>
                </a:extLst>
              </a:tr>
            </a:tbl>
          </a:graphicData>
        </a:graphic>
      </p:graphicFrame>
    </p:spTree>
    <p:extLst>
      <p:ext uri="{BB962C8B-B14F-4D97-AF65-F5344CB8AC3E}">
        <p14:creationId xmlns:p14="http://schemas.microsoft.com/office/powerpoint/2010/main" val="4917924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2A6BB-2C74-B849-A6D6-73479ABBD991}"/>
              </a:ext>
            </a:extLst>
          </p:cNvPr>
          <p:cNvSpPr>
            <a:spLocks noGrp="1"/>
          </p:cNvSpPr>
          <p:nvPr>
            <p:ph type="title"/>
          </p:nvPr>
        </p:nvSpPr>
        <p:spPr/>
        <p:txBody>
          <a:bodyPr/>
          <a:lstStyle/>
          <a:p>
            <a:r>
              <a:rPr lang="en-US" dirty="0"/>
              <a:t>Covering a rule vector</a:t>
            </a:r>
          </a:p>
        </p:txBody>
      </p:sp>
      <p:sp>
        <p:nvSpPr>
          <p:cNvPr id="4" name="Slide Number Placeholder 3">
            <a:extLst>
              <a:ext uri="{FF2B5EF4-FFF2-40B4-BE49-F238E27FC236}">
                <a16:creationId xmlns:a16="http://schemas.microsoft.com/office/drawing/2014/main" id="{9616186D-2CD3-1A44-AFDE-3FEBE771D848}"/>
              </a:ext>
            </a:extLst>
          </p:cNvPr>
          <p:cNvSpPr>
            <a:spLocks noGrp="1"/>
          </p:cNvSpPr>
          <p:nvPr>
            <p:ph type="sldNum" sz="quarter" idx="12"/>
          </p:nvPr>
        </p:nvSpPr>
        <p:spPr/>
        <p:txBody>
          <a:bodyPr/>
          <a:lstStyle/>
          <a:p>
            <a:pPr>
              <a:defRPr/>
            </a:pPr>
            <a:fld id="{A3C2DAE6-0577-446F-B195-407D339173F4}" type="slidenum">
              <a:rPr lang="en-US" smtClean="0"/>
              <a:pPr>
                <a:defRPr/>
              </a:pPr>
              <a:t>39</a:t>
            </a:fld>
            <a:endParaRPr lang="en-US"/>
          </a:p>
        </p:txBody>
      </p:sp>
      <p:sp>
        <p:nvSpPr>
          <p:cNvPr id="5" name="Rounded Rectangle 4">
            <a:extLst>
              <a:ext uri="{FF2B5EF4-FFF2-40B4-BE49-F238E27FC236}">
                <a16:creationId xmlns:a16="http://schemas.microsoft.com/office/drawing/2014/main" id="{F291CE3B-0691-5848-B057-BDE158365AD3}"/>
              </a:ext>
            </a:extLst>
          </p:cNvPr>
          <p:cNvSpPr/>
          <p:nvPr/>
        </p:nvSpPr>
        <p:spPr>
          <a:xfrm>
            <a:off x="482487" y="1588114"/>
            <a:ext cx="2142811" cy="5161150"/>
          </a:xfrm>
          <a:prstGeom prst="roundRect">
            <a:avLst>
              <a:gd name="adj" fmla="val 10944"/>
            </a:avLst>
          </a:prstGeom>
          <a:solidFill>
            <a:schemeClr val="accent5">
              <a:lumMod val="20000"/>
              <a:lumOff val="80000"/>
              <a:alpha val="31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8F8C0DD-C1CB-584F-81E9-91F73832161F}"/>
              </a:ext>
            </a:extLst>
          </p:cNvPr>
          <p:cNvSpPr/>
          <p:nvPr/>
        </p:nvSpPr>
        <p:spPr>
          <a:xfrm>
            <a:off x="834406" y="3464091"/>
            <a:ext cx="285750" cy="5000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7" name="Rectangle 6">
            <a:extLst>
              <a:ext uri="{FF2B5EF4-FFF2-40B4-BE49-F238E27FC236}">
                <a16:creationId xmlns:a16="http://schemas.microsoft.com/office/drawing/2014/main" id="{691A8DFD-62B9-9145-930D-F62753110115}"/>
              </a:ext>
            </a:extLst>
          </p:cNvPr>
          <p:cNvSpPr/>
          <p:nvPr/>
        </p:nvSpPr>
        <p:spPr>
          <a:xfrm>
            <a:off x="1725356" y="3476079"/>
            <a:ext cx="250172" cy="4880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8" name="Rectangle 7">
            <a:extLst>
              <a:ext uri="{FF2B5EF4-FFF2-40B4-BE49-F238E27FC236}">
                <a16:creationId xmlns:a16="http://schemas.microsoft.com/office/drawing/2014/main" id="{E5AAE522-8D64-FA4B-876B-5633460A0541}"/>
              </a:ext>
            </a:extLst>
          </p:cNvPr>
          <p:cNvSpPr/>
          <p:nvPr/>
        </p:nvSpPr>
        <p:spPr>
          <a:xfrm>
            <a:off x="588566" y="5209547"/>
            <a:ext cx="245840" cy="47798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9" name="Rectangle 8">
            <a:extLst>
              <a:ext uri="{FF2B5EF4-FFF2-40B4-BE49-F238E27FC236}">
                <a16:creationId xmlns:a16="http://schemas.microsoft.com/office/drawing/2014/main" id="{EAD88B95-9151-E04D-9DE4-1BCA2AB0B7A6}"/>
              </a:ext>
            </a:extLst>
          </p:cNvPr>
          <p:cNvSpPr/>
          <p:nvPr/>
        </p:nvSpPr>
        <p:spPr>
          <a:xfrm>
            <a:off x="1514078" y="5249075"/>
            <a:ext cx="302129" cy="43845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10" name="TextBox 9">
            <a:extLst>
              <a:ext uri="{FF2B5EF4-FFF2-40B4-BE49-F238E27FC236}">
                <a16:creationId xmlns:a16="http://schemas.microsoft.com/office/drawing/2014/main" id="{C2FC9F89-E7B6-D54D-AD8E-3A064EADEFDE}"/>
              </a:ext>
            </a:extLst>
          </p:cNvPr>
          <p:cNvSpPr txBox="1"/>
          <p:nvPr/>
        </p:nvSpPr>
        <p:spPr>
          <a:xfrm>
            <a:off x="1514079" y="1760627"/>
            <a:ext cx="324128" cy="461665"/>
          </a:xfrm>
          <a:prstGeom prst="rect">
            <a:avLst/>
          </a:prstGeom>
          <a:noFill/>
          <a:ln>
            <a:solidFill>
              <a:schemeClr val="tx1"/>
            </a:solidFill>
          </a:ln>
        </p:spPr>
        <p:txBody>
          <a:bodyPr wrap="none">
            <a:spAutoFit/>
          </a:bodyPr>
          <a:lstStyle/>
          <a:p>
            <a:pPr>
              <a:defRPr/>
            </a:pPr>
            <a:r>
              <a:rPr lang="en-US" sz="2400" i="1" dirty="0">
                <a:latin typeface="+mn-lt"/>
              </a:rPr>
              <a:t>S</a:t>
            </a:r>
          </a:p>
        </p:txBody>
      </p:sp>
      <p:sp>
        <p:nvSpPr>
          <p:cNvPr id="11" name="TextBox 10">
            <a:extLst>
              <a:ext uri="{FF2B5EF4-FFF2-40B4-BE49-F238E27FC236}">
                <a16:creationId xmlns:a16="http://schemas.microsoft.com/office/drawing/2014/main" id="{54AA2325-19C4-0A4D-8A2A-E23E1B7E82DF}"/>
              </a:ext>
            </a:extLst>
          </p:cNvPr>
          <p:cNvSpPr txBox="1"/>
          <p:nvPr/>
        </p:nvSpPr>
        <p:spPr>
          <a:xfrm>
            <a:off x="1231278" y="2631558"/>
            <a:ext cx="889731" cy="461665"/>
          </a:xfrm>
          <a:prstGeom prst="rect">
            <a:avLst/>
          </a:prstGeom>
          <a:noFill/>
          <a:ln>
            <a:solidFill>
              <a:schemeClr val="tx1"/>
            </a:solidFill>
          </a:ln>
        </p:spPr>
        <p:txBody>
          <a:bodyPr wrap="none">
            <a:spAutoFit/>
          </a:bodyPr>
          <a:lstStyle/>
          <a:p>
            <a:pPr>
              <a:defRPr/>
            </a:pPr>
            <a:r>
              <a:rPr lang="en-US" sz="2400" i="1" dirty="0">
                <a:latin typeface="+mn-lt"/>
              </a:rPr>
              <a:t>Brace</a:t>
            </a:r>
          </a:p>
        </p:txBody>
      </p:sp>
      <p:cxnSp>
        <p:nvCxnSpPr>
          <p:cNvPr id="12" name="Straight Arrow Connector 11">
            <a:extLst>
              <a:ext uri="{FF2B5EF4-FFF2-40B4-BE49-F238E27FC236}">
                <a16:creationId xmlns:a16="http://schemas.microsoft.com/office/drawing/2014/main" id="{C64B74C9-6B9B-DA41-A0F2-F2FB9580FE88}"/>
              </a:ext>
            </a:extLst>
          </p:cNvPr>
          <p:cNvCxnSpPr>
            <a:stCxn id="10" idx="2"/>
            <a:endCxn id="11" idx="0"/>
          </p:cNvCxnSpPr>
          <p:nvPr/>
        </p:nvCxnSpPr>
        <p:spPr>
          <a:xfrm>
            <a:off x="1676143" y="2222292"/>
            <a:ext cx="1" cy="409266"/>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16B6389-207D-7D4C-A9EC-43E7A9A15401}"/>
              </a:ext>
            </a:extLst>
          </p:cNvPr>
          <p:cNvSpPr txBox="1"/>
          <p:nvPr/>
        </p:nvSpPr>
        <p:spPr>
          <a:xfrm>
            <a:off x="834406" y="3479283"/>
            <a:ext cx="1683474"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14" name="Straight Arrow Connector 13">
            <a:extLst>
              <a:ext uri="{FF2B5EF4-FFF2-40B4-BE49-F238E27FC236}">
                <a16:creationId xmlns:a16="http://schemas.microsoft.com/office/drawing/2014/main" id="{966238AC-48A6-2B45-B823-2697BF6C8EA2}"/>
              </a:ext>
            </a:extLst>
          </p:cNvPr>
          <p:cNvCxnSpPr>
            <a:stCxn id="11" idx="2"/>
            <a:endCxn id="13" idx="0"/>
          </p:cNvCxnSpPr>
          <p:nvPr/>
        </p:nvCxnSpPr>
        <p:spPr>
          <a:xfrm flipH="1">
            <a:off x="1676143" y="3093223"/>
            <a:ext cx="1" cy="38606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88A1AB3C-9D85-B44F-BA1C-48F36A857A79}"/>
              </a:ext>
            </a:extLst>
          </p:cNvPr>
          <p:cNvSpPr txBox="1"/>
          <p:nvPr/>
        </p:nvSpPr>
        <p:spPr>
          <a:xfrm>
            <a:off x="1001533" y="6116160"/>
            <a:ext cx="319088"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16" name="Straight Arrow Connector 15">
            <a:extLst>
              <a:ext uri="{FF2B5EF4-FFF2-40B4-BE49-F238E27FC236}">
                <a16:creationId xmlns:a16="http://schemas.microsoft.com/office/drawing/2014/main" id="{B761AB63-05CD-E345-9592-7D5DD96587A4}"/>
              </a:ext>
            </a:extLst>
          </p:cNvPr>
          <p:cNvCxnSpPr>
            <a:endCxn id="15" idx="0"/>
          </p:cNvCxnSpPr>
          <p:nvPr/>
        </p:nvCxnSpPr>
        <p:spPr>
          <a:xfrm rot="16200000" flipH="1">
            <a:off x="938827" y="5893116"/>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AFBDC2F-E4F4-A742-82CE-5376411382EF}"/>
              </a:ext>
            </a:extLst>
          </p:cNvPr>
          <p:cNvSpPr txBox="1"/>
          <p:nvPr/>
        </p:nvSpPr>
        <p:spPr>
          <a:xfrm>
            <a:off x="998355" y="4320389"/>
            <a:ext cx="817853" cy="461665"/>
          </a:xfrm>
          <a:prstGeom prst="rect">
            <a:avLst/>
          </a:prstGeom>
          <a:noFill/>
          <a:ln>
            <a:solidFill>
              <a:schemeClr val="tx1"/>
            </a:solidFill>
          </a:ln>
        </p:spPr>
        <p:txBody>
          <a:bodyPr wrap="none">
            <a:spAutoFit/>
          </a:bodyPr>
          <a:lstStyle/>
          <a:p>
            <a:pPr>
              <a:defRPr/>
            </a:pPr>
            <a:r>
              <a:rPr lang="en-US" sz="2400" i="1" dirty="0">
                <a:latin typeface="+mn-lt"/>
              </a:rPr>
              <a:t>Curly</a:t>
            </a:r>
          </a:p>
        </p:txBody>
      </p:sp>
      <p:sp>
        <p:nvSpPr>
          <p:cNvPr id="18" name="TextBox 17">
            <a:extLst>
              <a:ext uri="{FF2B5EF4-FFF2-40B4-BE49-F238E27FC236}">
                <a16:creationId xmlns:a16="http://schemas.microsoft.com/office/drawing/2014/main" id="{EC0B8311-17FD-2F40-A686-1642D142AE54}"/>
              </a:ext>
            </a:extLst>
          </p:cNvPr>
          <p:cNvSpPr txBox="1"/>
          <p:nvPr/>
        </p:nvSpPr>
        <p:spPr>
          <a:xfrm>
            <a:off x="574060" y="5225869"/>
            <a:ext cx="1689886" cy="461665"/>
          </a:xfrm>
          <a:prstGeom prst="rect">
            <a:avLst/>
          </a:prstGeom>
          <a:noFill/>
          <a:ln>
            <a:solidFill>
              <a:schemeClr val="tx1"/>
            </a:solidFill>
          </a:ln>
        </p:spPr>
        <p:txBody>
          <a:bodyPr wrap="none">
            <a:spAutoFit/>
          </a:bodyPr>
          <a:lstStyle/>
          <a:p>
            <a:pPr>
              <a:defRPr/>
            </a:pPr>
            <a:r>
              <a:rPr lang="en-US" sz="2400" dirty="0">
                <a:latin typeface="+mn-lt"/>
              </a:rPr>
              <a:t>{ </a:t>
            </a:r>
            <a:r>
              <a:rPr lang="en-US" sz="2400" i="1" dirty="0">
                <a:latin typeface="+mn-lt"/>
              </a:rPr>
              <a:t>    S     </a:t>
            </a:r>
            <a:r>
              <a:rPr lang="en-US" sz="2400" dirty="0">
                <a:latin typeface="+mn-lt"/>
              </a:rPr>
              <a:t>} </a:t>
            </a:r>
            <a:r>
              <a:rPr lang="en-US" sz="2400" i="1" dirty="0">
                <a:latin typeface="+mn-lt"/>
              </a:rPr>
              <a:t>    S</a:t>
            </a:r>
          </a:p>
        </p:txBody>
      </p:sp>
      <p:cxnSp>
        <p:nvCxnSpPr>
          <p:cNvPr id="19" name="Straight Arrow Connector 18">
            <a:extLst>
              <a:ext uri="{FF2B5EF4-FFF2-40B4-BE49-F238E27FC236}">
                <a16:creationId xmlns:a16="http://schemas.microsoft.com/office/drawing/2014/main" id="{8D349423-45CF-5B45-B4BB-9BE2FB7CF31B}"/>
              </a:ext>
            </a:extLst>
          </p:cNvPr>
          <p:cNvCxnSpPr>
            <a:stCxn id="17" idx="2"/>
            <a:endCxn id="18" idx="0"/>
          </p:cNvCxnSpPr>
          <p:nvPr/>
        </p:nvCxnSpPr>
        <p:spPr>
          <a:xfrm>
            <a:off x="1407282" y="4782054"/>
            <a:ext cx="11721" cy="44381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54FE9A2-5196-0349-A13A-98439FDE798B}"/>
              </a:ext>
            </a:extLst>
          </p:cNvPr>
          <p:cNvCxnSpPr>
            <a:endCxn id="17" idx="0"/>
          </p:cNvCxnSpPr>
          <p:nvPr/>
        </p:nvCxnSpPr>
        <p:spPr>
          <a:xfrm>
            <a:off x="1407282" y="3956140"/>
            <a:ext cx="0" cy="36424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8D4D0CAB-0623-0047-AA2A-7B1DDCD3BDCB}"/>
              </a:ext>
            </a:extLst>
          </p:cNvPr>
          <p:cNvSpPr txBox="1"/>
          <p:nvPr/>
        </p:nvSpPr>
        <p:spPr>
          <a:xfrm>
            <a:off x="1909970" y="6088795"/>
            <a:ext cx="319087" cy="461963"/>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2" name="Straight Arrow Connector 21">
            <a:extLst>
              <a:ext uri="{FF2B5EF4-FFF2-40B4-BE49-F238E27FC236}">
                <a16:creationId xmlns:a16="http://schemas.microsoft.com/office/drawing/2014/main" id="{74C6BB6B-17F5-144E-869D-593514ABBAE3}"/>
              </a:ext>
            </a:extLst>
          </p:cNvPr>
          <p:cNvCxnSpPr>
            <a:endCxn id="21" idx="0"/>
          </p:cNvCxnSpPr>
          <p:nvPr/>
        </p:nvCxnSpPr>
        <p:spPr>
          <a:xfrm rot="16200000" flipH="1">
            <a:off x="1847263" y="5865752"/>
            <a:ext cx="428625" cy="17462"/>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1BE19D0B-66E3-7B4C-A608-71DBF0BA8FA4}"/>
              </a:ext>
            </a:extLst>
          </p:cNvPr>
          <p:cNvSpPr txBox="1"/>
          <p:nvPr/>
        </p:nvSpPr>
        <p:spPr>
          <a:xfrm>
            <a:off x="2198792" y="4335281"/>
            <a:ext cx="319088" cy="461962"/>
          </a:xfrm>
          <a:prstGeom prst="rect">
            <a:avLst/>
          </a:prstGeom>
          <a:solidFill>
            <a:srgbClr val="FFFF00"/>
          </a:solidFill>
          <a:ln>
            <a:solidFill>
              <a:schemeClr val="tx1"/>
            </a:solidFill>
          </a:ln>
        </p:spPr>
        <p:txBody>
          <a:bodyPr wrap="none">
            <a:spAutoFit/>
          </a:bodyPr>
          <a:lstStyle/>
          <a:p>
            <a:pPr>
              <a:defRPr/>
            </a:pPr>
            <a:r>
              <a:rPr lang="en-US" sz="2400" dirty="0">
                <a:solidFill>
                  <a:schemeClr val="tx1">
                    <a:lumMod val="50000"/>
                    <a:lumOff val="50000"/>
                  </a:schemeClr>
                </a:solidFill>
                <a:latin typeface="+mn-lt"/>
                <a:sym typeface="Symbol"/>
              </a:rPr>
              <a:t></a:t>
            </a:r>
            <a:endParaRPr lang="en-US" sz="2400" dirty="0">
              <a:solidFill>
                <a:schemeClr val="tx1">
                  <a:lumMod val="50000"/>
                  <a:lumOff val="50000"/>
                </a:schemeClr>
              </a:solidFill>
              <a:latin typeface="+mn-lt"/>
            </a:endParaRPr>
          </a:p>
        </p:txBody>
      </p:sp>
      <p:cxnSp>
        <p:nvCxnSpPr>
          <p:cNvPr id="24" name="Straight Arrow Connector 23">
            <a:extLst>
              <a:ext uri="{FF2B5EF4-FFF2-40B4-BE49-F238E27FC236}">
                <a16:creationId xmlns:a16="http://schemas.microsoft.com/office/drawing/2014/main" id="{128E1158-1B62-0E48-B8FF-8DC187709F90}"/>
              </a:ext>
            </a:extLst>
          </p:cNvPr>
          <p:cNvCxnSpPr/>
          <p:nvPr/>
        </p:nvCxnSpPr>
        <p:spPr>
          <a:xfrm rot="16200000" flipH="1">
            <a:off x="2133587" y="4129532"/>
            <a:ext cx="428625" cy="17463"/>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2FBFC68B-2B5A-D04F-B10E-EF563F2B6A94}"/>
              </a:ext>
            </a:extLst>
          </p:cNvPr>
          <p:cNvSpPr txBox="1"/>
          <p:nvPr/>
        </p:nvSpPr>
        <p:spPr>
          <a:xfrm>
            <a:off x="1834494" y="3987234"/>
            <a:ext cx="554960" cy="307777"/>
          </a:xfrm>
          <a:prstGeom prst="rect">
            <a:avLst/>
          </a:prstGeom>
          <a:noFill/>
        </p:spPr>
        <p:txBody>
          <a:bodyPr wrap="none" rtlCol="0">
            <a:spAutoFit/>
          </a:bodyPr>
          <a:lstStyle/>
          <a:p>
            <a:r>
              <a:rPr lang="en-US" sz="1400" i="1" dirty="0">
                <a:solidFill>
                  <a:srgbClr val="0070C0"/>
                </a:solidFill>
              </a:rPr>
              <a:t>RSE</a:t>
            </a:r>
          </a:p>
        </p:txBody>
      </p:sp>
      <p:sp>
        <p:nvSpPr>
          <p:cNvPr id="26" name="TextBox 25">
            <a:extLst>
              <a:ext uri="{FF2B5EF4-FFF2-40B4-BE49-F238E27FC236}">
                <a16:creationId xmlns:a16="http://schemas.microsoft.com/office/drawing/2014/main" id="{E7E4BFE7-6AEC-354C-A231-F5778044568F}"/>
              </a:ext>
            </a:extLst>
          </p:cNvPr>
          <p:cNvSpPr txBox="1"/>
          <p:nvPr/>
        </p:nvSpPr>
        <p:spPr>
          <a:xfrm>
            <a:off x="2031017" y="5698364"/>
            <a:ext cx="554960" cy="307777"/>
          </a:xfrm>
          <a:prstGeom prst="rect">
            <a:avLst/>
          </a:prstGeom>
          <a:noFill/>
        </p:spPr>
        <p:txBody>
          <a:bodyPr wrap="none" rtlCol="0">
            <a:spAutoFit/>
          </a:bodyPr>
          <a:lstStyle/>
          <a:p>
            <a:r>
              <a:rPr lang="en-US" sz="1400" i="1" dirty="0">
                <a:solidFill>
                  <a:srgbClr val="0070C0"/>
                </a:solidFill>
              </a:rPr>
              <a:t>RSE</a:t>
            </a:r>
          </a:p>
        </p:txBody>
      </p:sp>
      <p:sp>
        <p:nvSpPr>
          <p:cNvPr id="27" name="TextBox 26">
            <a:extLst>
              <a:ext uri="{FF2B5EF4-FFF2-40B4-BE49-F238E27FC236}">
                <a16:creationId xmlns:a16="http://schemas.microsoft.com/office/drawing/2014/main" id="{5F140BF7-2CBC-7E4A-9BF5-45399DA7E480}"/>
              </a:ext>
            </a:extLst>
          </p:cNvPr>
          <p:cNvSpPr txBox="1"/>
          <p:nvPr/>
        </p:nvSpPr>
        <p:spPr>
          <a:xfrm>
            <a:off x="615560" y="5720594"/>
            <a:ext cx="554960" cy="307777"/>
          </a:xfrm>
          <a:prstGeom prst="rect">
            <a:avLst/>
          </a:prstGeom>
          <a:noFill/>
        </p:spPr>
        <p:txBody>
          <a:bodyPr wrap="none" rtlCol="0">
            <a:spAutoFit/>
          </a:bodyPr>
          <a:lstStyle/>
          <a:p>
            <a:r>
              <a:rPr lang="en-US" sz="1400" i="1" dirty="0">
                <a:solidFill>
                  <a:srgbClr val="0070C0"/>
                </a:solidFill>
              </a:rPr>
              <a:t>RSE</a:t>
            </a:r>
          </a:p>
        </p:txBody>
      </p:sp>
      <p:sp>
        <p:nvSpPr>
          <p:cNvPr id="28" name="TextBox 27">
            <a:extLst>
              <a:ext uri="{FF2B5EF4-FFF2-40B4-BE49-F238E27FC236}">
                <a16:creationId xmlns:a16="http://schemas.microsoft.com/office/drawing/2014/main" id="{6DEB586A-0643-E744-9AEA-F2109149C3FD}"/>
              </a:ext>
            </a:extLst>
          </p:cNvPr>
          <p:cNvSpPr txBox="1"/>
          <p:nvPr/>
        </p:nvSpPr>
        <p:spPr>
          <a:xfrm>
            <a:off x="1665142" y="3104770"/>
            <a:ext cx="380232" cy="307777"/>
          </a:xfrm>
          <a:prstGeom prst="rect">
            <a:avLst/>
          </a:prstGeom>
          <a:noFill/>
          <a:ln>
            <a:noFill/>
          </a:ln>
        </p:spPr>
        <p:txBody>
          <a:bodyPr wrap="none">
            <a:spAutoFit/>
          </a:bodyPr>
          <a:lstStyle/>
          <a:p>
            <a:pPr>
              <a:defRPr/>
            </a:pPr>
            <a:r>
              <a:rPr lang="en-US" sz="1400" i="1" dirty="0">
                <a:solidFill>
                  <a:srgbClr val="0070C0"/>
                </a:solidFill>
                <a:latin typeface="+mn-lt"/>
              </a:rPr>
              <a:t>RB</a:t>
            </a:r>
          </a:p>
        </p:txBody>
      </p:sp>
      <p:sp>
        <p:nvSpPr>
          <p:cNvPr id="29" name="TextBox 28">
            <a:extLst>
              <a:ext uri="{FF2B5EF4-FFF2-40B4-BE49-F238E27FC236}">
                <a16:creationId xmlns:a16="http://schemas.microsoft.com/office/drawing/2014/main" id="{D96212A8-9227-9B49-85E2-5E6FB4075042}"/>
              </a:ext>
            </a:extLst>
          </p:cNvPr>
          <p:cNvSpPr txBox="1"/>
          <p:nvPr/>
        </p:nvSpPr>
        <p:spPr>
          <a:xfrm>
            <a:off x="794490" y="4832108"/>
            <a:ext cx="375424" cy="307777"/>
          </a:xfrm>
          <a:prstGeom prst="rect">
            <a:avLst/>
          </a:prstGeom>
          <a:noFill/>
          <a:ln>
            <a:noFill/>
          </a:ln>
        </p:spPr>
        <p:txBody>
          <a:bodyPr wrap="none">
            <a:spAutoFit/>
          </a:bodyPr>
          <a:lstStyle/>
          <a:p>
            <a:pPr>
              <a:defRPr/>
            </a:pPr>
            <a:r>
              <a:rPr lang="en-US" sz="1400" i="1" dirty="0">
                <a:solidFill>
                  <a:srgbClr val="0070C0"/>
                </a:solidFill>
                <a:latin typeface="+mn-lt"/>
              </a:rPr>
              <a:t>RC</a:t>
            </a:r>
          </a:p>
        </p:txBody>
      </p:sp>
      <p:sp>
        <p:nvSpPr>
          <p:cNvPr id="30" name="TextBox 29">
            <a:extLst>
              <a:ext uri="{FF2B5EF4-FFF2-40B4-BE49-F238E27FC236}">
                <a16:creationId xmlns:a16="http://schemas.microsoft.com/office/drawing/2014/main" id="{F5E08C62-B674-C54F-B6A3-C90656DB9457}"/>
              </a:ext>
            </a:extLst>
          </p:cNvPr>
          <p:cNvSpPr txBox="1"/>
          <p:nvPr/>
        </p:nvSpPr>
        <p:spPr>
          <a:xfrm>
            <a:off x="1684514" y="2257045"/>
            <a:ext cx="554960" cy="307777"/>
          </a:xfrm>
          <a:prstGeom prst="rect">
            <a:avLst/>
          </a:prstGeom>
          <a:noFill/>
        </p:spPr>
        <p:txBody>
          <a:bodyPr wrap="none" rtlCol="0">
            <a:spAutoFit/>
          </a:bodyPr>
          <a:lstStyle/>
          <a:p>
            <a:r>
              <a:rPr lang="en-US" sz="1400" i="1" dirty="0">
                <a:solidFill>
                  <a:srgbClr val="0070C0"/>
                </a:solidFill>
              </a:rPr>
              <a:t>RSB</a:t>
            </a:r>
          </a:p>
        </p:txBody>
      </p:sp>
      <p:sp>
        <p:nvSpPr>
          <p:cNvPr id="31" name="TextBox 30">
            <a:extLst>
              <a:ext uri="{FF2B5EF4-FFF2-40B4-BE49-F238E27FC236}">
                <a16:creationId xmlns:a16="http://schemas.microsoft.com/office/drawing/2014/main" id="{5013D1AD-8F25-A04B-810D-A49AE7C48264}"/>
              </a:ext>
            </a:extLst>
          </p:cNvPr>
          <p:cNvSpPr txBox="1"/>
          <p:nvPr/>
        </p:nvSpPr>
        <p:spPr>
          <a:xfrm>
            <a:off x="822148" y="3984374"/>
            <a:ext cx="564578" cy="307777"/>
          </a:xfrm>
          <a:prstGeom prst="rect">
            <a:avLst/>
          </a:prstGeom>
          <a:noFill/>
        </p:spPr>
        <p:txBody>
          <a:bodyPr wrap="none" rtlCol="0">
            <a:spAutoFit/>
          </a:bodyPr>
          <a:lstStyle/>
          <a:p>
            <a:r>
              <a:rPr lang="en-US" sz="1400" i="1" dirty="0">
                <a:solidFill>
                  <a:srgbClr val="0070C0"/>
                </a:solidFill>
              </a:rPr>
              <a:t>RSC</a:t>
            </a:r>
          </a:p>
        </p:txBody>
      </p:sp>
      <p:sp>
        <p:nvSpPr>
          <p:cNvPr id="32" name="TextBox 31">
            <a:extLst>
              <a:ext uri="{FF2B5EF4-FFF2-40B4-BE49-F238E27FC236}">
                <a16:creationId xmlns:a16="http://schemas.microsoft.com/office/drawing/2014/main" id="{E0F0A2E3-A843-4242-8882-731D32A8F2C5}"/>
              </a:ext>
            </a:extLst>
          </p:cNvPr>
          <p:cNvSpPr txBox="1"/>
          <p:nvPr/>
        </p:nvSpPr>
        <p:spPr>
          <a:xfrm>
            <a:off x="3031863" y="1760627"/>
            <a:ext cx="5654937" cy="1323439"/>
          </a:xfrm>
          <a:prstGeom prst="rect">
            <a:avLst/>
          </a:prstGeom>
          <a:noFill/>
        </p:spPr>
        <p:txBody>
          <a:bodyPr wrap="square" rtlCol="0">
            <a:spAutoFit/>
          </a:bodyPr>
          <a:lstStyle/>
          <a:p>
            <a:r>
              <a:rPr lang="en-US" sz="2000" dirty="0"/>
              <a:t>A derivation tree t </a:t>
            </a:r>
            <a:r>
              <a:rPr lang="en-US" sz="2000" b="1" dirty="0"/>
              <a:t>covers</a:t>
            </a:r>
            <a:r>
              <a:rPr lang="en-US" sz="2000" dirty="0"/>
              <a:t> a rule vector &lt;R;k</a:t>
            </a:r>
            <a:r>
              <a:rPr lang="en-US" sz="2000" baseline="-25000" dirty="0"/>
              <a:t>1</a:t>
            </a:r>
            <a:r>
              <a:rPr lang="en-US" sz="2000" dirty="0"/>
              <a:t>;R</a:t>
            </a:r>
            <a:r>
              <a:rPr lang="en-US" sz="2000" baseline="-25000" dirty="0"/>
              <a:t>1</a:t>
            </a:r>
            <a:r>
              <a:rPr lang="en-US" sz="2000" dirty="0"/>
              <a:t>, ... ,</a:t>
            </a:r>
            <a:r>
              <a:rPr lang="en-US" sz="2000" dirty="0" err="1"/>
              <a:t>k</a:t>
            </a:r>
            <a:r>
              <a:rPr lang="en-US" sz="2000" baseline="-25000" dirty="0" err="1"/>
              <a:t>n</a:t>
            </a:r>
            <a:r>
              <a:rPr lang="en-US" sz="2000" dirty="0" err="1"/>
              <a:t>;R</a:t>
            </a:r>
            <a:r>
              <a:rPr lang="en-US" sz="2000" baseline="-25000" dirty="0" err="1"/>
              <a:t>n</a:t>
            </a:r>
            <a:r>
              <a:rPr lang="en-US" sz="2000" dirty="0"/>
              <a:t>&gt; if R appears as an arrow in the tree, pointing to a node V whose outgoing arrows are R</a:t>
            </a:r>
            <a:r>
              <a:rPr lang="en-US" sz="2000" baseline="-25000" dirty="0"/>
              <a:t>1 </a:t>
            </a:r>
            <a:r>
              <a:rPr lang="en-US" sz="2000" dirty="0"/>
              <a:t>... R</a:t>
            </a:r>
            <a:r>
              <a:rPr lang="en-US" sz="2000" baseline="-25000" dirty="0"/>
              <a:t>n  </a:t>
            </a:r>
            <a:r>
              <a:rPr lang="en-US" sz="2000" dirty="0"/>
              <a:t>(in the same order).</a:t>
            </a:r>
          </a:p>
        </p:txBody>
      </p:sp>
      <p:sp>
        <p:nvSpPr>
          <p:cNvPr id="33" name="Rounded Rectangle 32">
            <a:extLst>
              <a:ext uri="{FF2B5EF4-FFF2-40B4-BE49-F238E27FC236}">
                <a16:creationId xmlns:a16="http://schemas.microsoft.com/office/drawing/2014/main" id="{48CB8133-3905-5340-B962-731114F4DB3C}"/>
              </a:ext>
            </a:extLst>
          </p:cNvPr>
          <p:cNvSpPr/>
          <p:nvPr/>
        </p:nvSpPr>
        <p:spPr>
          <a:xfrm>
            <a:off x="251519" y="3093222"/>
            <a:ext cx="2592289" cy="1295751"/>
          </a:xfrm>
          <a:prstGeom prst="roundRect">
            <a:avLst/>
          </a:prstGeom>
          <a:noFill/>
          <a:ln w="381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6A5B53E-6125-C649-BB86-81314136CC5E}"/>
              </a:ext>
            </a:extLst>
          </p:cNvPr>
          <p:cNvSpPr txBox="1"/>
          <p:nvPr/>
        </p:nvSpPr>
        <p:spPr>
          <a:xfrm>
            <a:off x="3203964" y="4832108"/>
            <a:ext cx="4824536" cy="1477328"/>
          </a:xfrm>
          <a:prstGeom prst="rect">
            <a:avLst/>
          </a:prstGeom>
          <a:noFill/>
        </p:spPr>
        <p:txBody>
          <a:bodyPr wrap="square" rtlCol="0">
            <a:spAutoFit/>
          </a:bodyPr>
          <a:lstStyle/>
          <a:p>
            <a:pPr algn="ctr"/>
            <a:r>
              <a:rPr lang="en-US" b="1" dirty="0"/>
              <a:t>Example</a:t>
            </a:r>
            <a:r>
              <a:rPr lang="en-US" dirty="0"/>
              <a:t>: the tree to the left covers the rule vector </a:t>
            </a:r>
            <a:r>
              <a:rPr lang="en-US" b="1" dirty="0"/>
              <a:t>&lt;RB; 1 ; RSC ; 3 ; RSE&gt;</a:t>
            </a:r>
          </a:p>
          <a:p>
            <a:br>
              <a:rPr lang="en-US" dirty="0"/>
            </a:br>
            <a:br>
              <a:rPr lang="en-US" dirty="0"/>
            </a:br>
            <a:r>
              <a:rPr lang="en-US" dirty="0"/>
              <a:t>And also: </a:t>
            </a:r>
            <a:r>
              <a:rPr lang="en-US" b="1" dirty="0"/>
              <a:t>&lt;RC; 1 ; RSE ; 3 ; RSE&gt;</a:t>
            </a:r>
          </a:p>
        </p:txBody>
      </p:sp>
      <p:cxnSp>
        <p:nvCxnSpPr>
          <p:cNvPr id="36" name="Curved Connector 35">
            <a:extLst>
              <a:ext uri="{FF2B5EF4-FFF2-40B4-BE49-F238E27FC236}">
                <a16:creationId xmlns:a16="http://schemas.microsoft.com/office/drawing/2014/main" id="{C5C7998F-6D14-5B4A-AAEE-4215DE8A7657}"/>
              </a:ext>
            </a:extLst>
          </p:cNvPr>
          <p:cNvCxnSpPr>
            <a:stCxn id="33" idx="3"/>
            <a:endCxn id="34" idx="0"/>
          </p:cNvCxnSpPr>
          <p:nvPr/>
        </p:nvCxnSpPr>
        <p:spPr>
          <a:xfrm>
            <a:off x="2843808" y="3741098"/>
            <a:ext cx="2772424" cy="1091010"/>
          </a:xfrm>
          <a:prstGeom prst="curvedConnector2">
            <a:avLst/>
          </a:prstGeom>
          <a:ln w="28575">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4130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FF3D7-3CF6-4C42-943E-D01DFF550C4B}"/>
              </a:ext>
            </a:extLst>
          </p:cNvPr>
          <p:cNvSpPr>
            <a:spLocks noGrp="1"/>
          </p:cNvSpPr>
          <p:nvPr>
            <p:ph type="title"/>
          </p:nvPr>
        </p:nvSpPr>
        <p:spPr/>
        <p:txBody>
          <a:bodyPr/>
          <a:lstStyle/>
          <a:p>
            <a:r>
              <a:rPr lang="en-US" dirty="0"/>
              <a:t>Complex Inputs</a:t>
            </a:r>
          </a:p>
        </p:txBody>
      </p:sp>
      <p:sp>
        <p:nvSpPr>
          <p:cNvPr id="3" name="Content Placeholder 2">
            <a:extLst>
              <a:ext uri="{FF2B5EF4-FFF2-40B4-BE49-F238E27FC236}">
                <a16:creationId xmlns:a16="http://schemas.microsoft.com/office/drawing/2014/main" id="{66E917C9-9CEC-D64A-B6F6-6C0AE0535D66}"/>
              </a:ext>
            </a:extLst>
          </p:cNvPr>
          <p:cNvSpPr>
            <a:spLocks noGrp="1"/>
          </p:cNvSpPr>
          <p:nvPr>
            <p:ph idx="1"/>
          </p:nvPr>
        </p:nvSpPr>
        <p:spPr/>
        <p:txBody>
          <a:bodyPr/>
          <a:lstStyle/>
          <a:p>
            <a:r>
              <a:rPr lang="en-US" sz="2400" dirty="0"/>
              <a:t>We discussed automated testing: consider a program P(x) with an in-code specification Q. Having an in-code spec. allows you to automatically test P(x) by generating x </a:t>
            </a:r>
            <a:r>
              <a:rPr lang="en-US" sz="2400" dirty="0">
                <a:sym typeface="Wingdings" pitchFamily="2" charset="2"/>
              </a:rPr>
              <a:t> good!</a:t>
            </a:r>
            <a:endParaRPr lang="en-US" sz="2400" dirty="0"/>
          </a:p>
          <a:p>
            <a:r>
              <a:rPr lang="en-US" sz="2400" dirty="0"/>
              <a:t>Now, suppose x has to satisfy a non-trivial constraint C (e.g. it has to be a string representing an email address). </a:t>
            </a:r>
          </a:p>
          <a:p>
            <a:r>
              <a:rPr lang="en-US" sz="2400" dirty="0"/>
              <a:t>Challange-1: simply randomly generating x may not be an effective way to produce x’s.</a:t>
            </a:r>
          </a:p>
          <a:p>
            <a:r>
              <a:rPr lang="en-US" sz="2400" dirty="0"/>
              <a:t>Challenge-2: it may also be necessary to make sure that we cover various corner cases of C. How to define a suitable </a:t>
            </a:r>
            <a:r>
              <a:rPr lang="en-US" sz="2400" dirty="0">
                <a:highlight>
                  <a:srgbClr val="FFFF00"/>
                </a:highlight>
              </a:rPr>
              <a:t>concept of coverage </a:t>
            </a:r>
            <a:r>
              <a:rPr lang="en-US" sz="2400" dirty="0"/>
              <a:t>over this C? (note that this is may be orthogonal to coverage over P’s code)</a:t>
            </a:r>
          </a:p>
        </p:txBody>
      </p:sp>
      <p:sp>
        <p:nvSpPr>
          <p:cNvPr id="4" name="Slide Number Placeholder 3">
            <a:extLst>
              <a:ext uri="{FF2B5EF4-FFF2-40B4-BE49-F238E27FC236}">
                <a16:creationId xmlns:a16="http://schemas.microsoft.com/office/drawing/2014/main" id="{C8AE0DB8-2F4F-C343-AE20-72284EEE974E}"/>
              </a:ext>
            </a:extLst>
          </p:cNvPr>
          <p:cNvSpPr>
            <a:spLocks noGrp="1"/>
          </p:cNvSpPr>
          <p:nvPr>
            <p:ph type="sldNum" sz="quarter" idx="12"/>
          </p:nvPr>
        </p:nvSpPr>
        <p:spPr/>
        <p:txBody>
          <a:bodyPr/>
          <a:lstStyle/>
          <a:p>
            <a:pPr>
              <a:defRPr/>
            </a:pPr>
            <a:fld id="{A3C2DAE6-0577-446F-B195-407D339173F4}" type="slidenum">
              <a:rPr lang="en-US" smtClean="0"/>
              <a:pPr>
                <a:defRPr/>
              </a:pPr>
              <a:t>4</a:t>
            </a:fld>
            <a:endParaRPr lang="en-US"/>
          </a:p>
        </p:txBody>
      </p:sp>
    </p:spTree>
    <p:extLst>
      <p:ext uri="{BB962C8B-B14F-4D97-AF65-F5344CB8AC3E}">
        <p14:creationId xmlns:p14="http://schemas.microsoft.com/office/powerpoint/2010/main" val="1256654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91AB3059-CA20-E045-8572-C8C80CAEF3F6}"/>
              </a:ext>
            </a:extLst>
          </p:cNvPr>
          <p:cNvSpPr/>
          <p:nvPr/>
        </p:nvSpPr>
        <p:spPr>
          <a:xfrm>
            <a:off x="310348" y="4798304"/>
            <a:ext cx="8376451" cy="1727040"/>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Title 1"/>
          <p:cNvSpPr>
            <a:spLocks noGrp="1"/>
          </p:cNvSpPr>
          <p:nvPr>
            <p:ph type="title"/>
          </p:nvPr>
        </p:nvSpPr>
        <p:spPr/>
        <p:txBody>
          <a:bodyPr/>
          <a:lstStyle/>
          <a:p>
            <a:r>
              <a:rPr lang="en-US" dirty="0"/>
              <a:t>All-rule-rule coverage</a:t>
            </a:r>
          </a:p>
        </p:txBody>
      </p:sp>
      <p:sp>
        <p:nvSpPr>
          <p:cNvPr id="3" name="Content Placeholder 2"/>
          <p:cNvSpPr>
            <a:spLocks noGrp="1"/>
          </p:cNvSpPr>
          <p:nvPr>
            <p:ph idx="1"/>
          </p:nvPr>
        </p:nvSpPr>
        <p:spPr>
          <a:xfrm>
            <a:off x="361133" y="5013176"/>
            <a:ext cx="8421735" cy="1041548"/>
          </a:xfrm>
        </p:spPr>
        <p:txBody>
          <a:bodyPr/>
          <a:lstStyle/>
          <a:p>
            <a:pPr marL="0" indent="0" algn="ctr">
              <a:buNone/>
              <a:defRPr/>
            </a:pPr>
            <a:r>
              <a:rPr lang="en-US" sz="2800" b="1" i="1" dirty="0"/>
              <a:t>All Rule-Rule Coverage (ARRC</a:t>
            </a:r>
            <a:r>
              <a:rPr lang="en-US" sz="2800" i="1" dirty="0"/>
              <a:t>) </a:t>
            </a:r>
            <a:r>
              <a:rPr lang="en-US" sz="2800" dirty="0"/>
              <a:t>over a grammar G:</a:t>
            </a:r>
            <a:r>
              <a:rPr lang="en-US" sz="2800" b="1" dirty="0"/>
              <a:t> </a:t>
            </a:r>
            <a:r>
              <a:rPr lang="en-US" sz="2800" dirty="0"/>
              <a:t>for every rule R TR includes every rule vector combinations  of R. </a:t>
            </a:r>
            <a:endParaRPr lang="en-US" sz="2800" dirty="0">
              <a:sym typeface="Symbol"/>
            </a:endParaRPr>
          </a:p>
          <a:p>
            <a:pPr marL="0" indent="0" algn="ctr">
              <a:buNone/>
              <a:defRPr/>
            </a:pPr>
            <a:endParaRPr lang="en-US" sz="2800" dirty="0"/>
          </a:p>
        </p:txBody>
      </p:sp>
      <p:sp>
        <p:nvSpPr>
          <p:cNvPr id="4" name="Slide Number Placeholder 3"/>
          <p:cNvSpPr>
            <a:spLocks noGrp="1"/>
          </p:cNvSpPr>
          <p:nvPr>
            <p:ph type="sldNum" sz="quarter" idx="12"/>
          </p:nvPr>
        </p:nvSpPr>
        <p:spPr/>
        <p:txBody>
          <a:bodyPr/>
          <a:lstStyle/>
          <a:p>
            <a:pPr>
              <a:defRPr/>
            </a:pPr>
            <a:fld id="{E6C04D11-94D7-4149-B040-ACB7AA177D14}" type="slidenum">
              <a:rPr lang="en-US" smtClean="0"/>
              <a:pPr>
                <a:defRPr/>
              </a:pPr>
              <a:t>40</a:t>
            </a:fld>
            <a:endParaRPr lang="en-US" dirty="0"/>
          </a:p>
        </p:txBody>
      </p:sp>
      <p:graphicFrame>
        <p:nvGraphicFramePr>
          <p:cNvPr id="21" name="Table 20">
            <a:extLst>
              <a:ext uri="{FF2B5EF4-FFF2-40B4-BE49-F238E27FC236}">
                <a16:creationId xmlns:a16="http://schemas.microsoft.com/office/drawing/2014/main" id="{DDA589D8-E07E-214D-9496-572C2E42E024}"/>
              </a:ext>
            </a:extLst>
          </p:cNvPr>
          <p:cNvGraphicFramePr>
            <a:graphicFrameLocks noGrp="1"/>
          </p:cNvGraphicFramePr>
          <p:nvPr>
            <p:extLst>
              <p:ext uri="{D42A27DB-BD31-4B8C-83A1-F6EECF244321}">
                <p14:modId xmlns:p14="http://schemas.microsoft.com/office/powerpoint/2010/main" val="1544792540"/>
              </p:ext>
            </p:extLst>
          </p:nvPr>
        </p:nvGraphicFramePr>
        <p:xfrm>
          <a:off x="457200" y="1648975"/>
          <a:ext cx="8325669" cy="2966720"/>
        </p:xfrm>
        <a:graphic>
          <a:graphicData uri="http://schemas.openxmlformats.org/drawingml/2006/table">
            <a:tbl>
              <a:tblPr firstRow="1" bandRow="1">
                <a:tableStyleId>{5C22544A-7EE6-4342-B048-85BDC9FD1C3A}</a:tableStyleId>
              </a:tblPr>
              <a:tblGrid>
                <a:gridCol w="730424">
                  <a:extLst>
                    <a:ext uri="{9D8B030D-6E8A-4147-A177-3AD203B41FA5}">
                      <a16:colId xmlns:a16="http://schemas.microsoft.com/office/drawing/2014/main" val="1893897979"/>
                    </a:ext>
                  </a:extLst>
                </a:gridCol>
                <a:gridCol w="1449202">
                  <a:extLst>
                    <a:ext uri="{9D8B030D-6E8A-4147-A177-3AD203B41FA5}">
                      <a16:colId xmlns:a16="http://schemas.microsoft.com/office/drawing/2014/main" val="3355934393"/>
                    </a:ext>
                  </a:extLst>
                </a:gridCol>
                <a:gridCol w="2048681">
                  <a:extLst>
                    <a:ext uri="{9D8B030D-6E8A-4147-A177-3AD203B41FA5}">
                      <a16:colId xmlns:a16="http://schemas.microsoft.com/office/drawing/2014/main" val="4287461136"/>
                    </a:ext>
                  </a:extLst>
                </a:gridCol>
                <a:gridCol w="2094335">
                  <a:extLst>
                    <a:ext uri="{9D8B030D-6E8A-4147-A177-3AD203B41FA5}">
                      <a16:colId xmlns:a16="http://schemas.microsoft.com/office/drawing/2014/main" val="683377709"/>
                    </a:ext>
                  </a:extLst>
                </a:gridCol>
                <a:gridCol w="2003027">
                  <a:extLst>
                    <a:ext uri="{9D8B030D-6E8A-4147-A177-3AD203B41FA5}">
                      <a16:colId xmlns:a16="http://schemas.microsoft.com/office/drawing/2014/main" val="1252698990"/>
                    </a:ext>
                  </a:extLst>
                </a:gridCol>
              </a:tblGrid>
              <a:tr h="0">
                <a:tc>
                  <a:txBody>
                    <a:bodyPr/>
                    <a:lstStyle/>
                    <a:p>
                      <a:pPr algn="ctr"/>
                      <a:r>
                        <a:rPr lang="en-US" sz="1600" dirty="0"/>
                        <a:t>Name</a:t>
                      </a:r>
                    </a:p>
                  </a:txBody>
                  <a:tcPr/>
                </a:tc>
                <a:tc>
                  <a:txBody>
                    <a:bodyPr/>
                    <a:lstStyle/>
                    <a:p>
                      <a:pPr algn="ctr"/>
                      <a:r>
                        <a:rPr lang="en-US" sz="1800" dirty="0"/>
                        <a:t>Prod. rule</a:t>
                      </a:r>
                    </a:p>
                  </a:txBody>
                  <a:tcPr/>
                </a:tc>
                <a:tc gridSpan="3">
                  <a:txBody>
                    <a:bodyPr/>
                    <a:lstStyle/>
                    <a:p>
                      <a:pPr algn="ctr"/>
                      <a:r>
                        <a:rPr lang="en-US" sz="1800" dirty="0"/>
                        <a:t>rule vector combs.</a:t>
                      </a:r>
                    </a:p>
                  </a:txBody>
                  <a:tcPr/>
                </a:tc>
                <a:tc hMerge="1">
                  <a:txBody>
                    <a:bodyPr/>
                    <a:lstStyle/>
                    <a:p>
                      <a:pPr algn="ctr"/>
                      <a:endParaRPr lang="en-US" sz="2000" dirty="0"/>
                    </a:p>
                  </a:txBody>
                  <a:tcPr/>
                </a:tc>
                <a:tc hMerge="1">
                  <a:txBody>
                    <a:bodyPr/>
                    <a:lstStyle/>
                    <a:p>
                      <a:pPr algn="ctr"/>
                      <a:endParaRPr lang="en-US" sz="2000" dirty="0"/>
                    </a:p>
                  </a:txBody>
                  <a:tcPr/>
                </a:tc>
                <a:extLst>
                  <a:ext uri="{0D108BD9-81ED-4DB2-BD59-A6C34878D82A}">
                    <a16:rowId xmlns:a16="http://schemas.microsoft.com/office/drawing/2014/main" val="2117568335"/>
                  </a:ext>
                </a:extLst>
              </a:tr>
              <a:tr h="370840">
                <a:tc>
                  <a:txBody>
                    <a:bodyPr/>
                    <a:lstStyle/>
                    <a:p>
                      <a:pPr algn="ctr"/>
                      <a:r>
                        <a:rPr lang="en-US" sz="1800" dirty="0">
                          <a:solidFill>
                            <a:schemeClr val="accent6">
                              <a:lumMod val="60000"/>
                              <a:lumOff val="40000"/>
                            </a:schemeClr>
                          </a:solidFill>
                        </a:rPr>
                        <a:t>RB</a:t>
                      </a:r>
                    </a:p>
                  </a:txBody>
                  <a:tcPr/>
                </a:tc>
                <a:tc>
                  <a:txBody>
                    <a:bodyPr/>
                    <a:lstStyle/>
                    <a:p>
                      <a:pPr algn="ctr"/>
                      <a:r>
                        <a:rPr lang="en-US" sz="1800" i="1" dirty="0">
                          <a:latin typeface="+mn-lt"/>
                          <a:sym typeface="Symbol"/>
                        </a:rPr>
                        <a:t>Brace  </a:t>
                      </a:r>
                      <a:r>
                        <a:rPr lang="en-US" sz="1800" dirty="0">
                          <a:latin typeface="+mn-lt"/>
                          <a:sym typeface="Symbol"/>
                        </a:rPr>
                        <a:t></a:t>
                      </a:r>
                      <a:r>
                        <a:rPr lang="en-US" sz="1800" i="1" dirty="0">
                          <a:latin typeface="+mn-lt"/>
                          <a:sym typeface="Symbol"/>
                        </a:rPr>
                        <a:t>   </a:t>
                      </a:r>
                      <a:r>
                        <a:rPr lang="en-US" sz="1800" dirty="0">
                          <a:latin typeface="+mn-lt"/>
                          <a:sym typeface="Symbol"/>
                        </a:rPr>
                        <a:t>“(“ </a:t>
                      </a:r>
                      <a:r>
                        <a:rPr lang="en-US" sz="1800" i="1" dirty="0">
                          <a:latin typeface="+mn-lt"/>
                          <a:sym typeface="Symbol"/>
                        </a:rPr>
                        <a:t>S </a:t>
                      </a:r>
                      <a:r>
                        <a:rPr lang="en-US" sz="1800" dirty="0">
                          <a:latin typeface="+mn-lt"/>
                          <a:sym typeface="Symbol"/>
                        </a:rPr>
                        <a:t>“)” </a:t>
                      </a:r>
                      <a:r>
                        <a:rPr lang="en-US" sz="1800" i="1" dirty="0">
                          <a:latin typeface="+mn-lt"/>
                          <a:sym typeface="Symbol"/>
                        </a:rPr>
                        <a:t>S </a:t>
                      </a:r>
                      <a:endParaRPr lang="en-US" sz="18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&lt;RB;</a:t>
                      </a:r>
                      <a:r>
                        <a:rPr lang="en-US" sz="1600" b="1" dirty="0">
                          <a:solidFill>
                            <a:schemeClr val="accent1">
                              <a:lumMod val="75000"/>
                            </a:schemeClr>
                          </a:solidFill>
                        </a:rPr>
                        <a:t>1</a:t>
                      </a:r>
                      <a:r>
                        <a:rPr lang="en-US" sz="1600" dirty="0"/>
                        <a:t>;RSB;</a:t>
                      </a:r>
                      <a:r>
                        <a:rPr lang="en-US" sz="1600" b="1" dirty="0">
                          <a:solidFill>
                            <a:schemeClr val="accent6">
                              <a:lumMod val="60000"/>
                              <a:lumOff val="40000"/>
                            </a:schemeClr>
                          </a:solidFill>
                        </a:rPr>
                        <a:t>3</a:t>
                      </a:r>
                      <a:r>
                        <a:rPr lang="en-US" sz="1600" dirty="0"/>
                        <a:t>;RSB&gt;</a:t>
                      </a:r>
                      <a:br>
                        <a:rPr lang="en-US" sz="1600" dirty="0"/>
                      </a:br>
                      <a:r>
                        <a:rPr lang="en-US" sz="1600" dirty="0"/>
                        <a:t>&lt;RB;</a:t>
                      </a:r>
                      <a:r>
                        <a:rPr lang="en-US" sz="1600" b="1" dirty="0">
                          <a:solidFill>
                            <a:schemeClr val="accent1">
                              <a:lumMod val="75000"/>
                            </a:schemeClr>
                          </a:solidFill>
                        </a:rPr>
                        <a:t>1</a:t>
                      </a:r>
                      <a:r>
                        <a:rPr lang="en-US" sz="1600" dirty="0"/>
                        <a:t>;RSB;</a:t>
                      </a:r>
                      <a:r>
                        <a:rPr lang="en-US" sz="1600" b="1" dirty="0">
                          <a:solidFill>
                            <a:schemeClr val="accent6">
                              <a:lumMod val="60000"/>
                              <a:lumOff val="40000"/>
                            </a:schemeClr>
                          </a:solidFill>
                        </a:rPr>
                        <a:t>3</a:t>
                      </a:r>
                      <a:r>
                        <a:rPr lang="en-US" sz="1600" dirty="0"/>
                        <a:t>;RSC&gt;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&lt;RB;</a:t>
                      </a:r>
                      <a:r>
                        <a:rPr lang="en-US" sz="1600" b="1" dirty="0">
                          <a:solidFill>
                            <a:schemeClr val="accent1">
                              <a:lumMod val="75000"/>
                            </a:schemeClr>
                          </a:solidFill>
                        </a:rPr>
                        <a:t>1</a:t>
                      </a:r>
                      <a:r>
                        <a:rPr lang="en-US" sz="1600" dirty="0"/>
                        <a:t>;RSB;</a:t>
                      </a:r>
                      <a:r>
                        <a:rPr lang="en-US" sz="1600" b="1" dirty="0">
                          <a:solidFill>
                            <a:schemeClr val="accent6">
                              <a:lumMod val="60000"/>
                              <a:lumOff val="40000"/>
                            </a:schemeClr>
                          </a:solidFill>
                        </a:rPr>
                        <a:t>3</a:t>
                      </a:r>
                      <a:r>
                        <a:rPr lang="en-US" sz="1600" dirty="0"/>
                        <a:t>;RSE&gt;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&lt;RB;</a:t>
                      </a:r>
                      <a:r>
                        <a:rPr lang="en-US" sz="1600" b="1" dirty="0">
                          <a:solidFill>
                            <a:schemeClr val="accent1">
                              <a:lumMod val="75000"/>
                            </a:schemeClr>
                          </a:solidFill>
                        </a:rPr>
                        <a:t>1</a:t>
                      </a:r>
                      <a:r>
                        <a:rPr lang="en-US" sz="1600" dirty="0"/>
                        <a:t>;RSC;</a:t>
                      </a:r>
                      <a:r>
                        <a:rPr lang="en-US" sz="1600" b="1" dirty="0">
                          <a:solidFill>
                            <a:schemeClr val="accent6">
                              <a:lumMod val="60000"/>
                              <a:lumOff val="40000"/>
                            </a:schemeClr>
                          </a:solidFill>
                        </a:rPr>
                        <a:t>3</a:t>
                      </a:r>
                      <a:r>
                        <a:rPr lang="en-US" sz="1600" dirty="0"/>
                        <a:t>;RSB&gt;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&lt;RB;</a:t>
                      </a:r>
                      <a:r>
                        <a:rPr lang="en-US" sz="1600" b="1" dirty="0">
                          <a:solidFill>
                            <a:schemeClr val="accent1">
                              <a:lumMod val="75000"/>
                            </a:schemeClr>
                          </a:solidFill>
                        </a:rPr>
                        <a:t>1</a:t>
                      </a:r>
                      <a:r>
                        <a:rPr lang="en-US" sz="1600" dirty="0"/>
                        <a:t>;RSC;</a:t>
                      </a:r>
                      <a:r>
                        <a:rPr lang="en-US" sz="1600" b="1" dirty="0">
                          <a:solidFill>
                            <a:schemeClr val="accent6">
                              <a:lumMod val="60000"/>
                              <a:lumOff val="40000"/>
                            </a:schemeClr>
                          </a:solidFill>
                        </a:rPr>
                        <a:t>3</a:t>
                      </a:r>
                      <a:r>
                        <a:rPr lang="en-US" sz="1600" dirty="0"/>
                        <a:t>;RSC&gt;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&lt;RB;</a:t>
                      </a:r>
                      <a:r>
                        <a:rPr lang="en-US" sz="1600" b="1" dirty="0">
                          <a:solidFill>
                            <a:schemeClr val="accent1">
                              <a:lumMod val="75000"/>
                            </a:schemeClr>
                          </a:solidFill>
                        </a:rPr>
                        <a:t>1</a:t>
                      </a:r>
                      <a:r>
                        <a:rPr lang="en-US" sz="1600" dirty="0"/>
                        <a:t>;RSC;</a:t>
                      </a:r>
                      <a:r>
                        <a:rPr lang="en-US" sz="1600" b="1" dirty="0">
                          <a:solidFill>
                            <a:schemeClr val="accent6">
                              <a:lumMod val="60000"/>
                              <a:lumOff val="40000"/>
                            </a:schemeClr>
                          </a:solidFill>
                        </a:rPr>
                        <a:t>3</a:t>
                      </a:r>
                      <a:r>
                        <a:rPr lang="en-US" sz="1600" dirty="0"/>
                        <a:t>;RSE&gt;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&lt;RB;</a:t>
                      </a:r>
                      <a:r>
                        <a:rPr lang="en-US" sz="1600" b="1" dirty="0">
                          <a:solidFill>
                            <a:schemeClr val="accent1">
                              <a:lumMod val="75000"/>
                            </a:schemeClr>
                          </a:solidFill>
                        </a:rPr>
                        <a:t>1</a:t>
                      </a:r>
                      <a:r>
                        <a:rPr lang="en-US" sz="1600" dirty="0"/>
                        <a:t>;RSE;</a:t>
                      </a:r>
                      <a:r>
                        <a:rPr lang="en-US" sz="1600" b="1" dirty="0">
                          <a:solidFill>
                            <a:schemeClr val="accent6">
                              <a:lumMod val="60000"/>
                              <a:lumOff val="40000"/>
                            </a:schemeClr>
                          </a:solidFill>
                        </a:rPr>
                        <a:t>3</a:t>
                      </a:r>
                      <a:r>
                        <a:rPr lang="en-US" sz="1600" dirty="0"/>
                        <a:t>;RSB&gt;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&lt;RB;</a:t>
                      </a:r>
                      <a:r>
                        <a:rPr lang="en-US" sz="1600" b="1" dirty="0">
                          <a:solidFill>
                            <a:schemeClr val="accent1">
                              <a:lumMod val="75000"/>
                            </a:schemeClr>
                          </a:solidFill>
                        </a:rPr>
                        <a:t>1</a:t>
                      </a:r>
                      <a:r>
                        <a:rPr lang="en-US" sz="1600" dirty="0"/>
                        <a:t>;REC;</a:t>
                      </a:r>
                      <a:r>
                        <a:rPr lang="en-US" sz="1600" b="1" dirty="0">
                          <a:solidFill>
                            <a:schemeClr val="accent6">
                              <a:lumMod val="60000"/>
                              <a:lumOff val="40000"/>
                            </a:schemeClr>
                          </a:solidFill>
                        </a:rPr>
                        <a:t>3</a:t>
                      </a:r>
                      <a:r>
                        <a:rPr lang="en-US" sz="1600" dirty="0"/>
                        <a:t>;RSC&gt;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&lt;RB;</a:t>
                      </a:r>
                      <a:r>
                        <a:rPr lang="en-US" sz="1600" b="1" dirty="0">
                          <a:solidFill>
                            <a:schemeClr val="accent1">
                              <a:lumMod val="75000"/>
                            </a:schemeClr>
                          </a:solidFill>
                        </a:rPr>
                        <a:t>1</a:t>
                      </a:r>
                      <a:r>
                        <a:rPr lang="en-US" sz="1600" dirty="0"/>
                        <a:t>;RSE;</a:t>
                      </a:r>
                      <a:r>
                        <a:rPr lang="en-US" sz="1600" b="1" dirty="0">
                          <a:solidFill>
                            <a:schemeClr val="accent6">
                              <a:lumMod val="60000"/>
                              <a:lumOff val="40000"/>
                            </a:schemeClr>
                          </a:solidFill>
                        </a:rPr>
                        <a:t>3</a:t>
                      </a:r>
                      <a:r>
                        <a:rPr lang="en-US" sz="1600" dirty="0"/>
                        <a:t>;RSE&gt;</a:t>
                      </a:r>
                    </a:p>
                  </a:txBody>
                  <a:tcPr/>
                </a:tc>
                <a:extLst>
                  <a:ext uri="{0D108BD9-81ED-4DB2-BD59-A6C34878D82A}">
                    <a16:rowId xmlns:a16="http://schemas.microsoft.com/office/drawing/2014/main" val="2014095272"/>
                  </a:ext>
                </a:extLst>
              </a:tr>
              <a:tr h="370840">
                <a:tc>
                  <a:txBody>
                    <a:bodyPr/>
                    <a:lstStyle/>
                    <a:p>
                      <a:pPr algn="ctr"/>
                      <a:r>
                        <a:rPr lang="en-US" sz="1800" dirty="0">
                          <a:solidFill>
                            <a:schemeClr val="accent6">
                              <a:lumMod val="60000"/>
                              <a:lumOff val="40000"/>
                            </a:schemeClr>
                          </a:solidFill>
                        </a:rPr>
                        <a:t>RC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1" dirty="0">
                          <a:latin typeface="+mn-lt"/>
                          <a:sym typeface="Symbol"/>
                        </a:rPr>
                        <a:t>Curly  </a:t>
                      </a:r>
                      <a:r>
                        <a:rPr lang="en-US" sz="1800" dirty="0">
                          <a:latin typeface="+mn-lt"/>
                          <a:sym typeface="Symbol"/>
                        </a:rPr>
                        <a:t></a:t>
                      </a:r>
                      <a:r>
                        <a:rPr lang="en-US" sz="1800" i="1" dirty="0">
                          <a:latin typeface="+mn-lt"/>
                          <a:sym typeface="Symbo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mn-lt"/>
                          <a:sym typeface="Symbol"/>
                        </a:rPr>
                        <a:t>“{“ </a:t>
                      </a:r>
                      <a:r>
                        <a:rPr lang="en-US" sz="1800" i="1" dirty="0">
                          <a:latin typeface="+mn-lt"/>
                          <a:sym typeface="Symbol"/>
                        </a:rPr>
                        <a:t>S </a:t>
                      </a:r>
                      <a:r>
                        <a:rPr lang="en-US" sz="1800" dirty="0">
                          <a:latin typeface="+mn-lt"/>
                          <a:sym typeface="Symbol"/>
                        </a:rPr>
                        <a:t>“}” </a:t>
                      </a:r>
                      <a:r>
                        <a:rPr lang="en-US" sz="1800" i="1" dirty="0">
                          <a:latin typeface="+mn-lt"/>
                          <a:sym typeface="Symbol"/>
                        </a:rPr>
                        <a:t>S </a:t>
                      </a:r>
                      <a:endParaRPr lang="en-US" sz="1800" dirty="0"/>
                    </a:p>
                  </a:txBody>
                  <a:tcPr/>
                </a:tc>
                <a:tc gridSpan="3">
                  <a:txBody>
                    <a:bodyPr/>
                    <a:lstStyle/>
                    <a:p>
                      <a:pPr algn="ctr"/>
                      <a:r>
                        <a:rPr lang="en-US" sz="1600" dirty="0"/>
                        <a:t>Analogous as RB, RC also has 9 rule vector combinations.</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2903228"/>
                  </a:ext>
                </a:extLst>
              </a:tr>
              <a:tr h="370840">
                <a:tc>
                  <a:txBody>
                    <a:bodyPr/>
                    <a:lstStyle/>
                    <a:p>
                      <a:pPr algn="ctr"/>
                      <a:r>
                        <a:rPr lang="en-US" sz="1800" dirty="0">
                          <a:solidFill>
                            <a:schemeClr val="accent6">
                              <a:lumMod val="60000"/>
                              <a:lumOff val="40000"/>
                            </a:schemeClr>
                          </a:solidFill>
                        </a:rPr>
                        <a:t>RSB</a:t>
                      </a:r>
                    </a:p>
                  </a:txBody>
                  <a:tcPr/>
                </a:tc>
                <a:tc>
                  <a:txBody>
                    <a:bodyPr/>
                    <a:lstStyle/>
                    <a:p>
                      <a:pPr algn="ctr"/>
                      <a:r>
                        <a:rPr lang="en-US" sz="1800" i="1" dirty="0">
                          <a:latin typeface="+mn-lt"/>
                        </a:rPr>
                        <a:t>S   </a:t>
                      </a:r>
                      <a:r>
                        <a:rPr lang="en-US" sz="1800" dirty="0">
                          <a:latin typeface="+mn-lt"/>
                          <a:sym typeface="Symbol"/>
                        </a:rPr>
                        <a:t></a:t>
                      </a:r>
                      <a:r>
                        <a:rPr lang="en-US" sz="1800" i="1" dirty="0">
                          <a:latin typeface="+mn-lt"/>
                          <a:sym typeface="Symbol"/>
                        </a:rPr>
                        <a:t>   Brace </a:t>
                      </a:r>
                      <a:endParaRPr lang="en-US" sz="1800" dirty="0"/>
                    </a:p>
                  </a:txBody>
                  <a:tcPr/>
                </a:tc>
                <a:tc gridSpan="3">
                  <a:txBody>
                    <a:bodyPr/>
                    <a:lstStyle/>
                    <a:p>
                      <a:pPr algn="ctr"/>
                      <a:r>
                        <a:rPr lang="en-US" sz="1600" dirty="0"/>
                        <a:t>&lt;RSB;0;RB&gt;</a:t>
                      </a:r>
                    </a:p>
                  </a:txBody>
                  <a:tcPr/>
                </a:tc>
                <a:tc hMerge="1">
                  <a:txBody>
                    <a:bodyPr/>
                    <a:lstStyle/>
                    <a:p>
                      <a:pPr algn="ctr"/>
                      <a:endParaRPr lang="en-US" sz="2000" dirty="0"/>
                    </a:p>
                  </a:txBody>
                  <a:tcPr/>
                </a:tc>
                <a:tc hMerge="1">
                  <a:txBody>
                    <a:bodyPr/>
                    <a:lstStyle/>
                    <a:p>
                      <a:pPr algn="ctr"/>
                      <a:endParaRPr lang="en-US" sz="2000" dirty="0"/>
                    </a:p>
                  </a:txBody>
                  <a:tcPr/>
                </a:tc>
                <a:extLst>
                  <a:ext uri="{0D108BD9-81ED-4DB2-BD59-A6C34878D82A}">
                    <a16:rowId xmlns:a16="http://schemas.microsoft.com/office/drawing/2014/main" val="152107263"/>
                  </a:ext>
                </a:extLst>
              </a:tr>
              <a:tr h="370840">
                <a:tc>
                  <a:txBody>
                    <a:bodyPr/>
                    <a:lstStyle/>
                    <a:p>
                      <a:pPr algn="ctr"/>
                      <a:r>
                        <a:rPr lang="en-US" sz="1800" dirty="0">
                          <a:solidFill>
                            <a:schemeClr val="accent6">
                              <a:lumMod val="60000"/>
                              <a:lumOff val="40000"/>
                            </a:schemeClr>
                          </a:solidFill>
                        </a:rPr>
                        <a:t>RSC</a:t>
                      </a:r>
                    </a:p>
                  </a:txBody>
                  <a:tcPr/>
                </a:tc>
                <a:tc>
                  <a:txBody>
                    <a:bodyPr/>
                    <a:lstStyle/>
                    <a:p>
                      <a:pPr algn="ctr"/>
                      <a:r>
                        <a:rPr lang="en-US" sz="1800" i="1" dirty="0">
                          <a:latin typeface="+mn-lt"/>
                        </a:rPr>
                        <a:t>S </a:t>
                      </a:r>
                      <a:r>
                        <a:rPr lang="en-US" sz="1800" i="1" dirty="0"/>
                        <a:t>  </a:t>
                      </a:r>
                      <a:r>
                        <a:rPr lang="en-US" sz="1800" dirty="0">
                          <a:sym typeface="Symbol"/>
                        </a:rPr>
                        <a:t></a:t>
                      </a:r>
                      <a:r>
                        <a:rPr lang="en-US" sz="1800" i="1" dirty="0">
                          <a:sym typeface="Symbol"/>
                        </a:rPr>
                        <a:t>  </a:t>
                      </a:r>
                      <a:r>
                        <a:rPr lang="en-US" sz="1800" i="1" dirty="0">
                          <a:latin typeface="+mn-lt"/>
                          <a:sym typeface="Symbol"/>
                        </a:rPr>
                        <a:t>Curly </a:t>
                      </a:r>
                      <a:endParaRPr lang="en-US" sz="1800" dirty="0"/>
                    </a:p>
                  </a:txBody>
                  <a:tcPr/>
                </a:tc>
                <a:tc gridSpan="3">
                  <a:txBody>
                    <a:bodyPr/>
                    <a:lstStyle/>
                    <a:p>
                      <a:pPr algn="ctr"/>
                      <a:r>
                        <a:rPr lang="en-US" sz="1600" dirty="0"/>
                        <a:t> &lt;RSC;0;RC&gt;</a:t>
                      </a:r>
                    </a:p>
                  </a:txBody>
                  <a:tcPr/>
                </a:tc>
                <a:tc hMerge="1">
                  <a:txBody>
                    <a:bodyPr/>
                    <a:lstStyle/>
                    <a:p>
                      <a:pPr algn="ctr"/>
                      <a:endParaRPr lang="en-US" sz="2000" dirty="0"/>
                    </a:p>
                  </a:txBody>
                  <a:tcPr/>
                </a:tc>
                <a:tc hMerge="1">
                  <a:txBody>
                    <a:bodyPr/>
                    <a:lstStyle/>
                    <a:p>
                      <a:pPr algn="ctr"/>
                      <a:endParaRPr lang="en-US" sz="2000" dirty="0"/>
                    </a:p>
                  </a:txBody>
                  <a:tcPr/>
                </a:tc>
                <a:extLst>
                  <a:ext uri="{0D108BD9-81ED-4DB2-BD59-A6C34878D82A}">
                    <a16:rowId xmlns:a16="http://schemas.microsoft.com/office/drawing/2014/main" val="3695887530"/>
                  </a:ext>
                </a:extLst>
              </a:tr>
              <a:tr h="370840">
                <a:tc>
                  <a:txBody>
                    <a:bodyPr/>
                    <a:lstStyle/>
                    <a:p>
                      <a:pPr algn="ctr"/>
                      <a:r>
                        <a:rPr lang="en-US" sz="1800" dirty="0">
                          <a:solidFill>
                            <a:schemeClr val="accent6">
                              <a:lumMod val="60000"/>
                              <a:lumOff val="40000"/>
                            </a:schemeClr>
                          </a:solidFill>
                        </a:rPr>
                        <a:t>RSE</a:t>
                      </a:r>
                    </a:p>
                  </a:txBody>
                  <a:tcPr/>
                </a:tc>
                <a:tc>
                  <a:txBody>
                    <a:bodyPr/>
                    <a:lstStyle/>
                    <a:p>
                      <a:pPr algn="ctr"/>
                      <a:r>
                        <a:rPr lang="en-US" sz="2000" i="1" dirty="0">
                          <a:latin typeface="+mn-lt"/>
                        </a:rPr>
                        <a:t>S</a:t>
                      </a:r>
                      <a:r>
                        <a:rPr lang="en-US" sz="2000" i="1" dirty="0"/>
                        <a:t>  </a:t>
                      </a:r>
                      <a:r>
                        <a:rPr lang="en-US" sz="2000" dirty="0">
                          <a:sym typeface="Symbol"/>
                        </a:rPr>
                        <a:t></a:t>
                      </a:r>
                      <a:r>
                        <a:rPr lang="en-US" sz="2000" i="1" dirty="0">
                          <a:sym typeface="Symbol"/>
                        </a:rPr>
                        <a:t> </a:t>
                      </a:r>
                      <a:r>
                        <a:rPr lang="en-US" sz="2000" dirty="0">
                          <a:latin typeface="+mn-lt"/>
                          <a:sym typeface="Symbol"/>
                        </a:rPr>
                        <a:t>   </a:t>
                      </a:r>
                      <a:endParaRPr lang="en-US" sz="2000" dirty="0"/>
                    </a:p>
                  </a:txBody>
                  <a:tcPr/>
                </a:tc>
                <a:tc gridSpan="3">
                  <a:txBody>
                    <a:bodyPr/>
                    <a:lstStyle/>
                    <a:p>
                      <a:pPr algn="ctr"/>
                      <a:r>
                        <a:rPr lang="en-US" sz="2000" dirty="0"/>
                        <a:t>-</a:t>
                      </a:r>
                    </a:p>
                  </a:txBody>
                  <a:tcPr/>
                </a:tc>
                <a:tc hMerge="1">
                  <a:txBody>
                    <a:bodyPr/>
                    <a:lstStyle/>
                    <a:p>
                      <a:pPr algn="ctr"/>
                      <a:endParaRPr lang="en-US" sz="2400" dirty="0"/>
                    </a:p>
                  </a:txBody>
                  <a:tcPr/>
                </a:tc>
                <a:tc hMerge="1">
                  <a:txBody>
                    <a:bodyPr/>
                    <a:lstStyle/>
                    <a:p>
                      <a:pPr algn="ctr"/>
                      <a:endParaRPr lang="en-US" sz="2400" dirty="0"/>
                    </a:p>
                  </a:txBody>
                  <a:tcPr/>
                </a:tc>
                <a:extLst>
                  <a:ext uri="{0D108BD9-81ED-4DB2-BD59-A6C34878D82A}">
                    <a16:rowId xmlns:a16="http://schemas.microsoft.com/office/drawing/2014/main" val="3230595773"/>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t>Subsumption</a:t>
            </a:r>
          </a:p>
        </p:txBody>
      </p:sp>
      <p:sp>
        <p:nvSpPr>
          <p:cNvPr id="4" name="Slide Number Placeholder 3"/>
          <p:cNvSpPr>
            <a:spLocks noGrp="1"/>
          </p:cNvSpPr>
          <p:nvPr>
            <p:ph type="sldNum" sz="quarter" idx="12"/>
          </p:nvPr>
        </p:nvSpPr>
        <p:spPr/>
        <p:txBody>
          <a:bodyPr/>
          <a:lstStyle/>
          <a:p>
            <a:pPr>
              <a:defRPr/>
            </a:pPr>
            <a:fld id="{8CAC8CAF-1581-4B98-9F08-E3364FE2132B}" type="slidenum">
              <a:rPr lang="en-US" smtClean="0"/>
              <a:pPr>
                <a:defRPr/>
              </a:pPr>
              <a:t>41</a:t>
            </a:fld>
            <a:endParaRPr lang="en-US"/>
          </a:p>
        </p:txBody>
      </p:sp>
      <p:sp>
        <p:nvSpPr>
          <p:cNvPr id="5" name="TextBox 4"/>
          <p:cNvSpPr txBox="1"/>
          <p:nvPr/>
        </p:nvSpPr>
        <p:spPr>
          <a:xfrm>
            <a:off x="2609896" y="1623218"/>
            <a:ext cx="971550" cy="523875"/>
          </a:xfrm>
          <a:prstGeom prst="rect">
            <a:avLst/>
          </a:prstGeom>
          <a:solidFill>
            <a:srgbClr val="FFFF00"/>
          </a:solidFill>
        </p:spPr>
        <p:style>
          <a:lnRef idx="2">
            <a:schemeClr val="accent5">
              <a:shade val="50000"/>
            </a:schemeClr>
          </a:lnRef>
          <a:fillRef idx="1">
            <a:schemeClr val="accent5"/>
          </a:fillRef>
          <a:effectRef idx="0">
            <a:schemeClr val="accent5"/>
          </a:effectRef>
          <a:fontRef idx="minor">
            <a:schemeClr val="lt1"/>
          </a:fontRef>
        </p:style>
        <p:txBody>
          <a:bodyPr wrap="none">
            <a:spAutoFit/>
          </a:bodyPr>
          <a:lstStyle/>
          <a:p>
            <a:pPr>
              <a:defRPr/>
            </a:pPr>
            <a:r>
              <a:rPr lang="en-US" sz="2800" i="1" dirty="0">
                <a:solidFill>
                  <a:schemeClr val="tx1"/>
                </a:solidFill>
              </a:rPr>
              <a:t>ARRC</a:t>
            </a:r>
          </a:p>
        </p:txBody>
      </p:sp>
      <p:sp>
        <p:nvSpPr>
          <p:cNvPr id="6" name="TextBox 5"/>
          <p:cNvSpPr txBox="1"/>
          <p:nvPr/>
        </p:nvSpPr>
        <p:spPr>
          <a:xfrm>
            <a:off x="2609896" y="2551905"/>
            <a:ext cx="938212" cy="523875"/>
          </a:xfrm>
          <a:prstGeom prst="rect">
            <a:avLst/>
          </a:prstGeom>
          <a:solidFill>
            <a:srgbClr val="FFFF00"/>
          </a:solidFill>
        </p:spPr>
        <p:style>
          <a:lnRef idx="2">
            <a:schemeClr val="accent5">
              <a:shade val="50000"/>
            </a:schemeClr>
          </a:lnRef>
          <a:fillRef idx="1">
            <a:schemeClr val="accent5"/>
          </a:fillRef>
          <a:effectRef idx="0">
            <a:schemeClr val="accent5"/>
          </a:effectRef>
          <a:fontRef idx="minor">
            <a:schemeClr val="lt1"/>
          </a:fontRef>
        </p:style>
        <p:txBody>
          <a:bodyPr wrap="none">
            <a:spAutoFit/>
          </a:bodyPr>
          <a:lstStyle/>
          <a:p>
            <a:pPr>
              <a:defRPr/>
            </a:pPr>
            <a:r>
              <a:rPr lang="en-US" sz="2800" i="1" dirty="0">
                <a:solidFill>
                  <a:schemeClr val="tx1"/>
                </a:solidFill>
              </a:rPr>
              <a:t>ERRC</a:t>
            </a:r>
          </a:p>
        </p:txBody>
      </p:sp>
      <p:sp>
        <p:nvSpPr>
          <p:cNvPr id="7" name="TextBox 6"/>
          <p:cNvSpPr txBox="1"/>
          <p:nvPr/>
        </p:nvSpPr>
        <p:spPr>
          <a:xfrm>
            <a:off x="2752771" y="3837780"/>
            <a:ext cx="3560077" cy="523220"/>
          </a:xfrm>
          <a:prstGeom prst="rect">
            <a:avLst/>
          </a:prstGeom>
          <a:solidFill>
            <a:srgbClr val="FFFF00"/>
          </a:solidFill>
        </p:spPr>
        <p:style>
          <a:lnRef idx="2">
            <a:schemeClr val="accent5">
              <a:shade val="50000"/>
            </a:schemeClr>
          </a:lnRef>
          <a:fillRef idx="1">
            <a:schemeClr val="accent5"/>
          </a:fillRef>
          <a:effectRef idx="0">
            <a:schemeClr val="accent5"/>
          </a:effectRef>
          <a:fontRef idx="minor">
            <a:schemeClr val="lt1"/>
          </a:fontRef>
        </p:style>
        <p:txBody>
          <a:bodyPr wrap="none">
            <a:spAutoFit/>
          </a:bodyPr>
          <a:lstStyle/>
          <a:p>
            <a:pPr>
              <a:defRPr/>
            </a:pPr>
            <a:r>
              <a:rPr lang="en-US" sz="2800" i="1" dirty="0">
                <a:solidFill>
                  <a:schemeClr val="tx1"/>
                </a:solidFill>
              </a:rPr>
              <a:t>pair-wise rule coverage</a:t>
            </a:r>
          </a:p>
        </p:txBody>
      </p:sp>
      <p:sp>
        <p:nvSpPr>
          <p:cNvPr id="8" name="TextBox 7"/>
          <p:cNvSpPr txBox="1"/>
          <p:nvPr/>
        </p:nvSpPr>
        <p:spPr>
          <a:xfrm>
            <a:off x="2942928" y="4735146"/>
            <a:ext cx="3179762" cy="523875"/>
          </a:xfrm>
          <a:prstGeom prst="rect">
            <a:avLst/>
          </a:prstGeom>
          <a:solidFill>
            <a:srgbClr val="FFFF00"/>
          </a:solidFill>
        </p:spPr>
        <p:style>
          <a:lnRef idx="2">
            <a:schemeClr val="accent5">
              <a:shade val="50000"/>
            </a:schemeClr>
          </a:lnRef>
          <a:fillRef idx="1">
            <a:schemeClr val="accent5"/>
          </a:fillRef>
          <a:effectRef idx="0">
            <a:schemeClr val="accent5"/>
          </a:effectRef>
          <a:fontRef idx="minor">
            <a:schemeClr val="lt1"/>
          </a:fontRef>
        </p:style>
        <p:txBody>
          <a:bodyPr wrap="none">
            <a:spAutoFit/>
          </a:bodyPr>
          <a:lstStyle/>
          <a:p>
            <a:pPr>
              <a:defRPr/>
            </a:pPr>
            <a:r>
              <a:rPr lang="en-US" sz="2800" i="1" dirty="0">
                <a:solidFill>
                  <a:schemeClr val="tx1"/>
                </a:solidFill>
              </a:rPr>
              <a:t>production coverage</a:t>
            </a:r>
          </a:p>
        </p:txBody>
      </p:sp>
      <p:sp>
        <p:nvSpPr>
          <p:cNvPr id="9" name="TextBox 8"/>
          <p:cNvSpPr txBox="1"/>
          <p:nvPr/>
        </p:nvSpPr>
        <p:spPr>
          <a:xfrm>
            <a:off x="3131840" y="5598092"/>
            <a:ext cx="2801938" cy="523875"/>
          </a:xfrm>
          <a:prstGeom prst="rect">
            <a:avLst/>
          </a:prstGeom>
          <a:solidFill>
            <a:srgbClr val="FFFF00"/>
          </a:solidFill>
        </p:spPr>
        <p:style>
          <a:lnRef idx="2">
            <a:schemeClr val="accent5">
              <a:shade val="50000"/>
            </a:schemeClr>
          </a:lnRef>
          <a:fillRef idx="1">
            <a:schemeClr val="accent5"/>
          </a:fillRef>
          <a:effectRef idx="0">
            <a:schemeClr val="accent5"/>
          </a:effectRef>
          <a:fontRef idx="minor">
            <a:schemeClr val="lt1"/>
          </a:fontRef>
        </p:style>
        <p:txBody>
          <a:bodyPr wrap="none">
            <a:spAutoFit/>
          </a:bodyPr>
          <a:lstStyle/>
          <a:p>
            <a:pPr>
              <a:defRPr/>
            </a:pPr>
            <a:r>
              <a:rPr lang="en-US" sz="2800" i="1" dirty="0">
                <a:solidFill>
                  <a:schemeClr val="tx1"/>
                </a:solidFill>
              </a:rPr>
              <a:t>terminal coverage</a:t>
            </a:r>
          </a:p>
        </p:txBody>
      </p:sp>
      <p:sp>
        <p:nvSpPr>
          <p:cNvPr id="10" name="TextBox 9"/>
          <p:cNvSpPr txBox="1"/>
          <p:nvPr/>
        </p:nvSpPr>
        <p:spPr>
          <a:xfrm>
            <a:off x="4753021" y="2409030"/>
            <a:ext cx="3176126" cy="523220"/>
          </a:xfrm>
          <a:prstGeom prst="rect">
            <a:avLst/>
          </a:prstGeom>
          <a:solidFill>
            <a:srgbClr val="FFFF00"/>
          </a:solidFill>
        </p:spPr>
        <p:style>
          <a:lnRef idx="2">
            <a:schemeClr val="accent5">
              <a:shade val="50000"/>
            </a:schemeClr>
          </a:lnRef>
          <a:fillRef idx="1">
            <a:schemeClr val="accent5"/>
          </a:fillRef>
          <a:effectRef idx="0">
            <a:schemeClr val="accent5"/>
          </a:effectRef>
          <a:fontRef idx="minor">
            <a:schemeClr val="lt1"/>
          </a:fontRef>
        </p:style>
        <p:txBody>
          <a:bodyPr wrap="none">
            <a:spAutoFit/>
          </a:bodyPr>
          <a:lstStyle/>
          <a:p>
            <a:pPr>
              <a:defRPr/>
            </a:pPr>
            <a:r>
              <a:rPr lang="en-US" sz="2800" i="1" dirty="0">
                <a:solidFill>
                  <a:schemeClr val="tx1"/>
                </a:solidFill>
              </a:rPr>
              <a:t>3-wise rule coverage</a:t>
            </a:r>
          </a:p>
        </p:txBody>
      </p:sp>
      <p:cxnSp>
        <p:nvCxnSpPr>
          <p:cNvPr id="12" name="Straight Connector 11"/>
          <p:cNvCxnSpPr>
            <a:stCxn id="5" idx="2"/>
            <a:endCxn id="6" idx="0"/>
          </p:cNvCxnSpPr>
          <p:nvPr/>
        </p:nvCxnSpPr>
        <p:spPr>
          <a:xfrm rot="5400000">
            <a:off x="2884534" y="2340767"/>
            <a:ext cx="404812" cy="17463"/>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7" idx="2"/>
            <a:endCxn id="8" idx="0"/>
          </p:cNvCxnSpPr>
          <p:nvPr/>
        </p:nvCxnSpPr>
        <p:spPr>
          <a:xfrm flipH="1">
            <a:off x="4532809" y="4361000"/>
            <a:ext cx="1" cy="374146"/>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8" idx="2"/>
            <a:endCxn id="9" idx="0"/>
          </p:cNvCxnSpPr>
          <p:nvPr/>
        </p:nvCxnSpPr>
        <p:spPr>
          <a:xfrm>
            <a:off x="4532809" y="5259021"/>
            <a:ext cx="0" cy="339071"/>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cxnSpLocks/>
            <a:stCxn id="10" idx="2"/>
          </p:cNvCxnSpPr>
          <p:nvPr/>
        </p:nvCxnSpPr>
        <p:spPr>
          <a:xfrm flipH="1">
            <a:off x="5614264" y="2932250"/>
            <a:ext cx="726820" cy="905530"/>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cxnSpLocks/>
            <a:stCxn id="6" idx="2"/>
          </p:cNvCxnSpPr>
          <p:nvPr/>
        </p:nvCxnSpPr>
        <p:spPr>
          <a:xfrm>
            <a:off x="3079002" y="3075780"/>
            <a:ext cx="502444" cy="762002"/>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B09E5CED-9B9A-264B-8598-FBF85C2A80B4}"/>
              </a:ext>
            </a:extLst>
          </p:cNvPr>
          <p:cNvSpPr txBox="1"/>
          <p:nvPr/>
        </p:nvSpPr>
        <p:spPr>
          <a:xfrm>
            <a:off x="1603879" y="4349225"/>
            <a:ext cx="2898690" cy="430887"/>
          </a:xfrm>
          <a:prstGeom prst="rect">
            <a:avLst/>
          </a:prstGeom>
          <a:noFill/>
        </p:spPr>
        <p:txBody>
          <a:bodyPr wrap="square" rtlCol="0">
            <a:spAutoFit/>
          </a:bodyPr>
          <a:lstStyle/>
          <a:p>
            <a:pPr algn="r"/>
            <a:r>
              <a:rPr lang="en-US" sz="1100" dirty="0"/>
              <a:t>Assuming CF grammars where derivations all have length at least two.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7E8FBFC9-4F71-4944-92CA-F52DB9A1A47A}"/>
              </a:ext>
            </a:extLst>
          </p:cNvPr>
          <p:cNvSpPr/>
          <p:nvPr/>
        </p:nvSpPr>
        <p:spPr>
          <a:xfrm>
            <a:off x="827584" y="4005064"/>
            <a:ext cx="7488832" cy="2303661"/>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1EEA28-BF6D-6E48-A8F8-C96C5BECDE86}"/>
              </a:ext>
            </a:extLst>
          </p:cNvPr>
          <p:cNvSpPr>
            <a:spLocks noGrp="1"/>
          </p:cNvSpPr>
          <p:nvPr>
            <p:ph type="title"/>
          </p:nvPr>
        </p:nvSpPr>
        <p:spPr/>
        <p:txBody>
          <a:bodyPr/>
          <a:lstStyle/>
          <a:p>
            <a:r>
              <a:rPr lang="en-US" sz="3600" dirty="0"/>
              <a:t>Regular expressions as input constraints</a:t>
            </a:r>
          </a:p>
        </p:txBody>
      </p:sp>
      <p:sp>
        <p:nvSpPr>
          <p:cNvPr id="3" name="Content Placeholder 2">
            <a:extLst>
              <a:ext uri="{FF2B5EF4-FFF2-40B4-BE49-F238E27FC236}">
                <a16:creationId xmlns:a16="http://schemas.microsoft.com/office/drawing/2014/main" id="{D0302464-4D56-0A43-BB48-F71F41AA7F0F}"/>
              </a:ext>
            </a:extLst>
          </p:cNvPr>
          <p:cNvSpPr>
            <a:spLocks noGrp="1"/>
          </p:cNvSpPr>
          <p:nvPr>
            <p:ph idx="1"/>
          </p:nvPr>
        </p:nvSpPr>
        <p:spPr/>
        <p:txBody>
          <a:bodyPr/>
          <a:lstStyle/>
          <a:p>
            <a:r>
              <a:rPr lang="en-US" dirty="0"/>
              <a:t>For example P(String s) where s is a phone number, e.g. 030 2530011</a:t>
            </a:r>
          </a:p>
          <a:p>
            <a:r>
              <a:rPr lang="en-US" dirty="0"/>
              <a:t>We can use a regular expression to express this constraint:</a:t>
            </a:r>
            <a:br>
              <a:rPr lang="en-US" dirty="0"/>
            </a:br>
            <a:br>
              <a:rPr lang="en-US" dirty="0"/>
            </a:br>
            <a:r>
              <a:rPr lang="en-US" dirty="0"/>
              <a:t>   </a:t>
            </a:r>
            <a:r>
              <a:rPr lang="en-US" i="1" dirty="0" err="1"/>
              <a:t>PhoneNumber</a:t>
            </a:r>
            <a:r>
              <a:rPr lang="en-US" dirty="0"/>
              <a:t> = </a:t>
            </a:r>
            <a:r>
              <a:rPr lang="en-US" dirty="0">
                <a:solidFill>
                  <a:srgbClr val="FF0000"/>
                </a:solidFill>
              </a:rPr>
              <a:t>0</a:t>
            </a:r>
            <a:r>
              <a:rPr lang="en-US" i="1" dirty="0"/>
              <a:t>PD  </a:t>
            </a:r>
            <a:r>
              <a:rPr lang="en-US" i="1" dirty="0">
                <a:sym typeface="Symbol"/>
              </a:rPr>
              <a:t>Space  </a:t>
            </a:r>
            <a:r>
              <a:rPr lang="en-US" i="1" dirty="0"/>
              <a:t>PDDDDDD</a:t>
            </a:r>
            <a:br>
              <a:rPr lang="en-US" dirty="0"/>
            </a:br>
            <a:r>
              <a:rPr lang="en-US" dirty="0"/>
              <a:t>   </a:t>
            </a:r>
            <a:r>
              <a:rPr lang="en-US" i="1" dirty="0"/>
              <a:t>D</a:t>
            </a:r>
            <a:r>
              <a:rPr lang="en-US" dirty="0"/>
              <a:t> = </a:t>
            </a:r>
            <a:r>
              <a:rPr lang="en-US" dirty="0">
                <a:solidFill>
                  <a:srgbClr val="FF0000"/>
                </a:solidFill>
              </a:rPr>
              <a:t>0</a:t>
            </a:r>
            <a:r>
              <a:rPr lang="en-US" dirty="0"/>
              <a:t>|</a:t>
            </a:r>
            <a:r>
              <a:rPr lang="en-US" i="1" dirty="0"/>
              <a:t>P</a:t>
            </a:r>
            <a:br>
              <a:rPr lang="en-US" dirty="0">
                <a:solidFill>
                  <a:srgbClr val="FF0000"/>
                </a:solidFill>
              </a:rPr>
            </a:br>
            <a:r>
              <a:rPr lang="en-US" dirty="0">
                <a:solidFill>
                  <a:srgbClr val="FF0000"/>
                </a:solidFill>
              </a:rPr>
              <a:t>   </a:t>
            </a:r>
            <a:r>
              <a:rPr lang="en-US" i="1" dirty="0"/>
              <a:t>P</a:t>
            </a:r>
            <a:r>
              <a:rPr lang="en-US" dirty="0"/>
              <a:t> = </a:t>
            </a:r>
            <a:r>
              <a:rPr lang="en-US" dirty="0">
                <a:solidFill>
                  <a:srgbClr val="FF0000"/>
                </a:solidFill>
              </a:rPr>
              <a:t>1</a:t>
            </a:r>
            <a:r>
              <a:rPr lang="en-US" dirty="0"/>
              <a:t>|...|</a:t>
            </a:r>
            <a:r>
              <a:rPr lang="en-US" dirty="0">
                <a:solidFill>
                  <a:srgbClr val="FF0000"/>
                </a:solidFill>
              </a:rPr>
              <a:t>9</a:t>
            </a:r>
            <a:br>
              <a:rPr lang="en-US" dirty="0">
                <a:solidFill>
                  <a:srgbClr val="FF0000"/>
                </a:solidFill>
              </a:rPr>
            </a:br>
            <a:r>
              <a:rPr lang="en-US" dirty="0">
                <a:solidFill>
                  <a:srgbClr val="FF0000"/>
                </a:solidFill>
              </a:rPr>
              <a:t>   </a:t>
            </a:r>
            <a:r>
              <a:rPr lang="en-US" sz="3200" i="1" dirty="0">
                <a:latin typeface="+mn-lt"/>
                <a:sym typeface="Symbol"/>
              </a:rPr>
              <a:t>Space  </a:t>
            </a:r>
            <a:r>
              <a:rPr lang="en-US" sz="3200" dirty="0">
                <a:latin typeface="+mn-lt"/>
                <a:sym typeface="Symbol"/>
              </a:rPr>
              <a:t>=  </a:t>
            </a:r>
            <a:r>
              <a:rPr lang="en-NL" sz="3600" b="0" dirty="0">
                <a:solidFill>
                  <a:srgbClr val="FF0000"/>
                </a:solidFill>
                <a:effectLst/>
                <a:latin typeface="Arial" panose="020B0604020202020204" pitchFamily="34" charset="0"/>
              </a:rPr>
              <a:t>␣</a:t>
            </a:r>
            <a:r>
              <a:rPr lang="en-US" sz="3200" dirty="0">
                <a:latin typeface="+mn-lt"/>
                <a:sym typeface="Symbol"/>
              </a:rPr>
              <a:t> </a:t>
            </a:r>
            <a:r>
              <a:rPr lang="en-US" sz="3200" dirty="0">
                <a:solidFill>
                  <a:schemeClr val="accent6">
                    <a:lumMod val="60000"/>
                    <a:lumOff val="40000"/>
                  </a:schemeClr>
                </a:solidFill>
                <a:latin typeface="+mn-lt"/>
                <a:sym typeface="Symbol"/>
              </a:rPr>
              <a:t>*</a:t>
            </a:r>
            <a:endParaRPr lang="en-US" sz="3200" i="1" dirty="0">
              <a:solidFill>
                <a:schemeClr val="accent6">
                  <a:lumMod val="60000"/>
                  <a:lumOff val="40000"/>
                </a:schemeClr>
              </a:solidFill>
              <a:latin typeface="+mn-lt"/>
            </a:endParaRPr>
          </a:p>
          <a:p>
            <a:br>
              <a:rPr lang="en-US" dirty="0">
                <a:solidFill>
                  <a:srgbClr val="FF0000"/>
                </a:solidFill>
              </a:rPr>
            </a:br>
            <a:endParaRPr lang="en-US" dirty="0">
              <a:solidFill>
                <a:srgbClr val="FF0000"/>
              </a:solidFill>
            </a:endParaRPr>
          </a:p>
          <a:p>
            <a:pPr marL="0" indent="0">
              <a:buNone/>
            </a:pPr>
            <a:br>
              <a:rPr lang="en-US" dirty="0">
                <a:solidFill>
                  <a:srgbClr val="FF0000"/>
                </a:solidFill>
              </a:rPr>
            </a:br>
            <a:br>
              <a:rPr lang="en-US" dirty="0"/>
            </a:br>
            <a:br>
              <a:rPr lang="en-US" dirty="0"/>
            </a:br>
            <a:endParaRPr lang="en-US" dirty="0"/>
          </a:p>
        </p:txBody>
      </p:sp>
      <p:sp>
        <p:nvSpPr>
          <p:cNvPr id="4" name="Slide Number Placeholder 3">
            <a:extLst>
              <a:ext uri="{FF2B5EF4-FFF2-40B4-BE49-F238E27FC236}">
                <a16:creationId xmlns:a16="http://schemas.microsoft.com/office/drawing/2014/main" id="{A63E96A5-796E-2140-91BC-AEB8BD2D26DC}"/>
              </a:ext>
            </a:extLst>
          </p:cNvPr>
          <p:cNvSpPr>
            <a:spLocks noGrp="1"/>
          </p:cNvSpPr>
          <p:nvPr>
            <p:ph type="sldNum" sz="quarter" idx="12"/>
          </p:nvPr>
        </p:nvSpPr>
        <p:spPr/>
        <p:txBody>
          <a:bodyPr/>
          <a:lstStyle/>
          <a:p>
            <a:pPr>
              <a:defRPr/>
            </a:pPr>
            <a:fld id="{A3C2DAE6-0577-446F-B195-407D339173F4}" type="slidenum">
              <a:rPr lang="en-US" smtClean="0"/>
              <a:pPr>
                <a:defRPr/>
              </a:pPr>
              <a:t>5</a:t>
            </a:fld>
            <a:endParaRPr lang="en-US"/>
          </a:p>
        </p:txBody>
      </p:sp>
      <p:sp>
        <p:nvSpPr>
          <p:cNvPr id="5" name="TextBox 4">
            <a:extLst>
              <a:ext uri="{FF2B5EF4-FFF2-40B4-BE49-F238E27FC236}">
                <a16:creationId xmlns:a16="http://schemas.microsoft.com/office/drawing/2014/main" id="{640E9B90-0218-E14F-B908-A7F1F15FD2F3}"/>
              </a:ext>
            </a:extLst>
          </p:cNvPr>
          <p:cNvSpPr txBox="1"/>
          <p:nvPr/>
        </p:nvSpPr>
        <p:spPr>
          <a:xfrm>
            <a:off x="971600" y="6308725"/>
            <a:ext cx="2980303" cy="369332"/>
          </a:xfrm>
          <a:prstGeom prst="rect">
            <a:avLst/>
          </a:prstGeom>
          <a:noFill/>
        </p:spPr>
        <p:txBody>
          <a:bodyPr wrap="none" rtlCol="0">
            <a:spAutoFit/>
          </a:bodyPr>
          <a:lstStyle/>
          <a:p>
            <a:r>
              <a:rPr lang="en-US" dirty="0"/>
              <a:t>(red symbols are terminals)</a:t>
            </a:r>
          </a:p>
        </p:txBody>
      </p:sp>
    </p:spTree>
    <p:extLst>
      <p:ext uri="{BB962C8B-B14F-4D97-AF65-F5344CB8AC3E}">
        <p14:creationId xmlns:p14="http://schemas.microsoft.com/office/powerpoint/2010/main" val="2343532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535D7272-169A-4044-8663-DDE26599F1C0}"/>
              </a:ext>
            </a:extLst>
          </p:cNvPr>
          <p:cNvSpPr/>
          <p:nvPr/>
        </p:nvSpPr>
        <p:spPr>
          <a:xfrm>
            <a:off x="1547664" y="2132856"/>
            <a:ext cx="6048672" cy="3240360"/>
          </a:xfrm>
          <a:prstGeom prst="roundRect">
            <a:avLst>
              <a:gd name="adj" fmla="val 10295"/>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Title 1"/>
          <p:cNvSpPr>
            <a:spLocks noGrp="1"/>
          </p:cNvSpPr>
          <p:nvPr>
            <p:ph type="title"/>
          </p:nvPr>
        </p:nvSpPr>
        <p:spPr/>
        <p:txBody>
          <a:bodyPr/>
          <a:lstStyle/>
          <a:p>
            <a:r>
              <a:rPr lang="en-US" dirty="0"/>
              <a:t>Another example: NL post codes</a:t>
            </a:r>
          </a:p>
        </p:txBody>
      </p:sp>
      <p:sp>
        <p:nvSpPr>
          <p:cNvPr id="6147" name="Content Placeholder 2"/>
          <p:cNvSpPr>
            <a:spLocks noGrp="1"/>
          </p:cNvSpPr>
          <p:nvPr>
            <p:ph idx="1"/>
          </p:nvPr>
        </p:nvSpPr>
        <p:spPr>
          <a:xfrm>
            <a:off x="457200" y="5898244"/>
            <a:ext cx="8229599" cy="916211"/>
          </a:xfrm>
        </p:spPr>
        <p:txBody>
          <a:bodyPr/>
          <a:lstStyle/>
          <a:p>
            <a:pPr marL="0" indent="0">
              <a:buNone/>
            </a:pPr>
            <a:r>
              <a:rPr lang="en-US" sz="1400" b="1" i="1" dirty="0"/>
              <a:t>Note</a:t>
            </a:r>
            <a:r>
              <a:rPr lang="en-US" sz="1400" i="1" dirty="0"/>
              <a:t>: in practice there may be additional constraints, e.g. codes above 9999 XL do not actually exists (do not map to an existing address). This may require additional filtering which we will not go into in the lecture.</a:t>
            </a:r>
          </a:p>
        </p:txBody>
      </p:sp>
      <p:sp>
        <p:nvSpPr>
          <p:cNvPr id="4" name="Slide Number Placeholder 3"/>
          <p:cNvSpPr>
            <a:spLocks noGrp="1"/>
          </p:cNvSpPr>
          <p:nvPr>
            <p:ph type="sldNum" sz="quarter" idx="12"/>
          </p:nvPr>
        </p:nvSpPr>
        <p:spPr/>
        <p:txBody>
          <a:bodyPr/>
          <a:lstStyle/>
          <a:p>
            <a:pPr>
              <a:defRPr/>
            </a:pPr>
            <a:fld id="{DF409E48-DFEA-4AF3-ABB1-8AEA6B9ACF57}" type="slidenum">
              <a:rPr lang="en-US" smtClean="0"/>
              <a:pPr>
                <a:defRPr/>
              </a:pPr>
              <a:t>6</a:t>
            </a:fld>
            <a:endParaRPr lang="en-US"/>
          </a:p>
        </p:txBody>
      </p:sp>
      <p:sp>
        <p:nvSpPr>
          <p:cNvPr id="5" name="TextBox 4"/>
          <p:cNvSpPr txBox="1"/>
          <p:nvPr/>
        </p:nvSpPr>
        <p:spPr>
          <a:xfrm>
            <a:off x="1979712" y="2196500"/>
            <a:ext cx="5089022" cy="3108543"/>
          </a:xfrm>
          <a:prstGeom prst="rect">
            <a:avLst/>
          </a:prstGeom>
          <a:noFill/>
        </p:spPr>
        <p:txBody>
          <a:bodyPr wrap="none">
            <a:spAutoFit/>
          </a:bodyPr>
          <a:lstStyle/>
          <a:p>
            <a:pPr>
              <a:defRPr/>
            </a:pPr>
            <a:r>
              <a:rPr lang="en-US" sz="2800" i="1" dirty="0" err="1">
                <a:latin typeface="+mn-lt"/>
              </a:rPr>
              <a:t>NLpostcode</a:t>
            </a:r>
            <a:r>
              <a:rPr lang="en-US" sz="2800" i="1" dirty="0">
                <a:latin typeface="+mn-lt"/>
              </a:rPr>
              <a:t>   </a:t>
            </a:r>
            <a:r>
              <a:rPr lang="en-US" sz="2800" i="1" dirty="0">
                <a:latin typeface="+mn-lt"/>
                <a:sym typeface="Symbol"/>
              </a:rPr>
              <a:t>=</a:t>
            </a:r>
            <a:r>
              <a:rPr lang="en-US" sz="2800" dirty="0">
                <a:latin typeface="+mn-lt"/>
                <a:sym typeface="Symbol"/>
              </a:rPr>
              <a:t>  </a:t>
            </a:r>
            <a:r>
              <a:rPr lang="en-US" sz="2800" i="1" dirty="0">
                <a:latin typeface="+mn-lt"/>
                <a:sym typeface="Symbol"/>
              </a:rPr>
              <a:t>Area Space Street</a:t>
            </a:r>
          </a:p>
          <a:p>
            <a:pPr>
              <a:defRPr/>
            </a:pPr>
            <a:r>
              <a:rPr lang="en-US" sz="2800" i="1" dirty="0">
                <a:latin typeface="+mn-lt"/>
                <a:sym typeface="Symbol"/>
              </a:rPr>
              <a:t>Area   </a:t>
            </a:r>
            <a:r>
              <a:rPr lang="en-US" sz="2800" dirty="0">
                <a:latin typeface="+mn-lt"/>
                <a:sym typeface="Symbol"/>
              </a:rPr>
              <a:t>=  </a:t>
            </a:r>
            <a:r>
              <a:rPr lang="en-US" sz="2800" i="1" dirty="0">
                <a:latin typeface="+mn-lt"/>
                <a:sym typeface="Symbol"/>
              </a:rPr>
              <a:t>PDDD</a:t>
            </a:r>
          </a:p>
          <a:p>
            <a:pPr>
              <a:defRPr/>
            </a:pPr>
            <a:r>
              <a:rPr lang="en-US" sz="2800" i="1" dirty="0">
                <a:latin typeface="+mn-lt"/>
                <a:sym typeface="Symbol"/>
              </a:rPr>
              <a:t>Street </a:t>
            </a:r>
            <a:r>
              <a:rPr lang="en-US" sz="2800" dirty="0">
                <a:latin typeface="+mn-lt"/>
                <a:sym typeface="Symbol"/>
              </a:rPr>
              <a:t>=  </a:t>
            </a:r>
            <a:r>
              <a:rPr lang="en-US" sz="2800" i="1" dirty="0">
                <a:latin typeface="+mn-lt"/>
                <a:sym typeface="Symbol"/>
              </a:rPr>
              <a:t>Letter Letter</a:t>
            </a:r>
          </a:p>
          <a:p>
            <a:pPr>
              <a:defRPr/>
            </a:pPr>
            <a:r>
              <a:rPr lang="en-US" sz="2800" i="1" dirty="0">
                <a:latin typeface="+mn-lt"/>
                <a:sym typeface="Symbol"/>
              </a:rPr>
              <a:t>P  </a:t>
            </a:r>
            <a:r>
              <a:rPr lang="en-US" sz="2800" dirty="0">
                <a:latin typeface="+mn-lt"/>
                <a:sym typeface="Symbol"/>
              </a:rPr>
              <a:t>=  </a:t>
            </a:r>
            <a:r>
              <a:rPr lang="en-US" sz="2800" dirty="0">
                <a:solidFill>
                  <a:srgbClr val="C00000"/>
                </a:solidFill>
                <a:latin typeface="+mn-lt"/>
                <a:sym typeface="Symbol"/>
              </a:rPr>
              <a:t>1</a:t>
            </a:r>
            <a:r>
              <a:rPr lang="en-US" sz="2800" dirty="0">
                <a:latin typeface="+mn-lt"/>
                <a:sym typeface="Symbol"/>
              </a:rPr>
              <a:t> | </a:t>
            </a:r>
            <a:r>
              <a:rPr lang="en-US" sz="2800" dirty="0">
                <a:solidFill>
                  <a:srgbClr val="C00000"/>
                </a:solidFill>
                <a:latin typeface="+mn-lt"/>
                <a:sym typeface="Symbol"/>
              </a:rPr>
              <a:t>2</a:t>
            </a:r>
            <a:r>
              <a:rPr lang="en-US" sz="2800" dirty="0">
                <a:latin typeface="+mn-lt"/>
                <a:sym typeface="Symbol"/>
              </a:rPr>
              <a:t> ...</a:t>
            </a:r>
            <a:endParaRPr lang="en-US" sz="2800" i="1" dirty="0">
              <a:latin typeface="+mn-lt"/>
              <a:sym typeface="Symbol"/>
            </a:endParaRPr>
          </a:p>
          <a:p>
            <a:pPr>
              <a:defRPr/>
            </a:pPr>
            <a:r>
              <a:rPr lang="en-US" sz="2800" i="1" dirty="0">
                <a:latin typeface="+mn-lt"/>
                <a:sym typeface="Symbol"/>
              </a:rPr>
              <a:t>D  </a:t>
            </a:r>
            <a:r>
              <a:rPr lang="en-US" sz="2800" dirty="0">
                <a:latin typeface="+mn-lt"/>
                <a:sym typeface="Symbol"/>
              </a:rPr>
              <a:t>=  </a:t>
            </a:r>
            <a:r>
              <a:rPr lang="en-US" sz="2800" dirty="0">
                <a:solidFill>
                  <a:srgbClr val="C00000"/>
                </a:solidFill>
                <a:latin typeface="+mn-lt"/>
                <a:sym typeface="Symbol"/>
              </a:rPr>
              <a:t>0</a:t>
            </a:r>
            <a:r>
              <a:rPr lang="en-US" sz="2800" dirty="0">
                <a:latin typeface="+mn-lt"/>
                <a:sym typeface="Symbol"/>
              </a:rPr>
              <a:t> | </a:t>
            </a:r>
            <a:r>
              <a:rPr lang="en-US" sz="2800" i="1" dirty="0">
                <a:latin typeface="+mn-lt"/>
                <a:sym typeface="Symbol"/>
              </a:rPr>
              <a:t>P</a:t>
            </a:r>
          </a:p>
          <a:p>
            <a:pPr>
              <a:defRPr/>
            </a:pPr>
            <a:r>
              <a:rPr lang="en-US" sz="2800" i="1" dirty="0">
                <a:latin typeface="+mn-lt"/>
                <a:sym typeface="Symbol"/>
              </a:rPr>
              <a:t>Letter  </a:t>
            </a:r>
            <a:r>
              <a:rPr lang="en-US" sz="2800" dirty="0">
                <a:latin typeface="+mn-lt"/>
                <a:sym typeface="Symbol"/>
              </a:rPr>
              <a:t>=  </a:t>
            </a:r>
            <a:r>
              <a:rPr lang="en-US" sz="2800" dirty="0">
                <a:solidFill>
                  <a:srgbClr val="C00000"/>
                </a:solidFill>
                <a:latin typeface="+mn-lt"/>
                <a:sym typeface="Symbol"/>
              </a:rPr>
              <a:t>a</a:t>
            </a:r>
            <a:r>
              <a:rPr lang="en-US" sz="2800" dirty="0">
                <a:latin typeface="+mn-lt"/>
                <a:sym typeface="Symbol"/>
              </a:rPr>
              <a:t> | </a:t>
            </a:r>
            <a:r>
              <a:rPr lang="en-US" sz="2800" dirty="0">
                <a:solidFill>
                  <a:srgbClr val="C00000"/>
                </a:solidFill>
                <a:latin typeface="+mn-lt"/>
                <a:sym typeface="Symbol"/>
              </a:rPr>
              <a:t>b</a:t>
            </a:r>
            <a:r>
              <a:rPr lang="en-US" sz="2800" dirty="0">
                <a:latin typeface="+mn-lt"/>
                <a:sym typeface="Symbol"/>
              </a:rPr>
              <a:t> | </a:t>
            </a:r>
            <a:r>
              <a:rPr lang="en-US" sz="2800" dirty="0">
                <a:solidFill>
                  <a:srgbClr val="C00000"/>
                </a:solidFill>
                <a:latin typeface="+mn-lt"/>
                <a:sym typeface="Symbol"/>
              </a:rPr>
              <a:t>c</a:t>
            </a:r>
            <a:r>
              <a:rPr lang="en-US" sz="2800" dirty="0">
                <a:latin typeface="+mn-lt"/>
                <a:sym typeface="Symbol"/>
              </a:rPr>
              <a:t> ... | </a:t>
            </a:r>
            <a:r>
              <a:rPr lang="en-US" sz="2800" dirty="0">
                <a:solidFill>
                  <a:srgbClr val="C00000"/>
                </a:solidFill>
                <a:latin typeface="+mn-lt"/>
                <a:sym typeface="Symbol"/>
              </a:rPr>
              <a:t>A</a:t>
            </a:r>
            <a:r>
              <a:rPr lang="en-US" sz="2800" dirty="0">
                <a:latin typeface="+mn-lt"/>
                <a:sym typeface="Symbol"/>
              </a:rPr>
              <a:t> | </a:t>
            </a:r>
            <a:r>
              <a:rPr lang="en-US" sz="2800" dirty="0">
                <a:solidFill>
                  <a:srgbClr val="C00000"/>
                </a:solidFill>
                <a:latin typeface="+mn-lt"/>
                <a:sym typeface="Symbol"/>
              </a:rPr>
              <a:t>B</a:t>
            </a:r>
            <a:r>
              <a:rPr lang="en-US" sz="2800" dirty="0">
                <a:latin typeface="+mn-lt"/>
                <a:sym typeface="Symbol"/>
              </a:rPr>
              <a:t> | </a:t>
            </a:r>
            <a:r>
              <a:rPr lang="en-US" sz="2800" dirty="0">
                <a:solidFill>
                  <a:srgbClr val="C00000"/>
                </a:solidFill>
                <a:latin typeface="+mn-lt"/>
                <a:sym typeface="Symbol"/>
              </a:rPr>
              <a:t>C</a:t>
            </a:r>
            <a:r>
              <a:rPr lang="en-US" sz="2800" dirty="0">
                <a:latin typeface="+mn-lt"/>
                <a:sym typeface="Symbol"/>
              </a:rPr>
              <a:t> ...</a:t>
            </a:r>
          </a:p>
          <a:p>
            <a:pPr>
              <a:defRPr/>
            </a:pPr>
            <a:r>
              <a:rPr lang="en-US" sz="2800" i="1" dirty="0">
                <a:latin typeface="+mn-lt"/>
                <a:sym typeface="Symbol"/>
              </a:rPr>
              <a:t>Space  </a:t>
            </a:r>
            <a:r>
              <a:rPr lang="en-US" sz="2800" dirty="0">
                <a:latin typeface="+mn-lt"/>
                <a:sym typeface="Symbol"/>
              </a:rPr>
              <a:t>= </a:t>
            </a:r>
            <a:r>
              <a:rPr lang="en-NL" sz="2800" b="0" dirty="0">
                <a:solidFill>
                  <a:srgbClr val="FF0000"/>
                </a:solidFill>
                <a:effectLst/>
                <a:latin typeface="Arial" panose="020B0604020202020204" pitchFamily="34" charset="0"/>
              </a:rPr>
              <a:t>␣</a:t>
            </a:r>
            <a:r>
              <a:rPr lang="en-US" sz="2800" dirty="0">
                <a:latin typeface="+mn-lt"/>
                <a:sym typeface="Symbol"/>
              </a:rPr>
              <a:t> </a:t>
            </a:r>
            <a:r>
              <a:rPr lang="en-US" sz="2800" dirty="0">
                <a:solidFill>
                  <a:schemeClr val="accent6">
                    <a:lumMod val="60000"/>
                    <a:lumOff val="40000"/>
                  </a:schemeClr>
                </a:solidFill>
                <a:latin typeface="+mn-lt"/>
                <a:sym typeface="Symbol"/>
              </a:rPr>
              <a:t>*</a:t>
            </a:r>
            <a:endParaRPr lang="en-US" sz="2800" i="1" dirty="0">
              <a:solidFill>
                <a:schemeClr val="accent6">
                  <a:lumMod val="60000"/>
                  <a:lumOff val="40000"/>
                </a:schemeClr>
              </a:solidFill>
              <a:latin typeface="+mn-lt"/>
            </a:endParaRPr>
          </a:p>
        </p:txBody>
      </p:sp>
    </p:spTree>
    <p:extLst>
      <p:ext uri="{BB962C8B-B14F-4D97-AF65-F5344CB8AC3E}">
        <p14:creationId xmlns:p14="http://schemas.microsoft.com/office/powerpoint/2010/main" val="110687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a:t>Regular expression</a:t>
            </a:r>
          </a:p>
        </p:txBody>
      </p:sp>
      <p:sp>
        <p:nvSpPr>
          <p:cNvPr id="4" name="Slide Number Placeholder 3"/>
          <p:cNvSpPr>
            <a:spLocks noGrp="1"/>
          </p:cNvSpPr>
          <p:nvPr>
            <p:ph type="sldNum" sz="quarter" idx="12"/>
          </p:nvPr>
        </p:nvSpPr>
        <p:spPr/>
        <p:txBody>
          <a:bodyPr/>
          <a:lstStyle/>
          <a:p>
            <a:pPr>
              <a:defRPr/>
            </a:pPr>
            <a:fld id="{6E679426-12BD-49BC-8172-ECCFB1B84AEA}" type="slidenum">
              <a:rPr lang="en-US" smtClean="0"/>
              <a:pPr>
                <a:defRPr/>
              </a:pPr>
              <a:t>7</a:t>
            </a:fld>
            <a:endParaRPr lang="en-US"/>
          </a:p>
        </p:txBody>
      </p:sp>
      <p:sp>
        <p:nvSpPr>
          <p:cNvPr id="5" name="Rounded Rectangle 4">
            <a:extLst>
              <a:ext uri="{FF2B5EF4-FFF2-40B4-BE49-F238E27FC236}">
                <a16:creationId xmlns:a16="http://schemas.microsoft.com/office/drawing/2014/main" id="{70A573BD-35FB-C14F-94C7-B548476DA216}"/>
              </a:ext>
            </a:extLst>
          </p:cNvPr>
          <p:cNvSpPr/>
          <p:nvPr/>
        </p:nvSpPr>
        <p:spPr>
          <a:xfrm>
            <a:off x="293738" y="3067798"/>
            <a:ext cx="3024336" cy="2880320"/>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94D1783-A21F-3844-AAD0-5D69B41B0C74}"/>
              </a:ext>
            </a:extLst>
          </p:cNvPr>
          <p:cNvSpPr txBox="1"/>
          <p:nvPr/>
        </p:nvSpPr>
        <p:spPr>
          <a:xfrm>
            <a:off x="277541" y="3169130"/>
            <a:ext cx="2993127" cy="2677656"/>
          </a:xfrm>
          <a:prstGeom prst="rect">
            <a:avLst/>
          </a:prstGeom>
          <a:noFill/>
        </p:spPr>
        <p:txBody>
          <a:bodyPr wrap="none" rtlCol="0">
            <a:spAutoFit/>
          </a:bodyPr>
          <a:lstStyle/>
          <a:p>
            <a:r>
              <a:rPr lang="en-US" sz="2800" i="1" dirty="0"/>
              <a:t> </a:t>
            </a:r>
            <a:r>
              <a:rPr lang="en-US" sz="2800" i="1" dirty="0" err="1"/>
              <a:t>rexp</a:t>
            </a:r>
            <a:r>
              <a:rPr lang="en-US" sz="2800" i="1" dirty="0"/>
              <a:t> ::= terminal</a:t>
            </a:r>
            <a:br>
              <a:rPr lang="en-US" sz="2800" i="1" dirty="0"/>
            </a:br>
            <a:r>
              <a:rPr lang="en-US" sz="2800" i="1" dirty="0"/>
              <a:t>      or </a:t>
            </a:r>
            <a:r>
              <a:rPr lang="en-US" sz="2800" i="1" dirty="0" err="1"/>
              <a:t>rexp</a:t>
            </a:r>
            <a:r>
              <a:rPr lang="en-US" sz="2800" dirty="0"/>
              <a:t> </a:t>
            </a:r>
            <a:r>
              <a:rPr lang="en-US" sz="2800" b="1" dirty="0">
                <a:solidFill>
                  <a:srgbClr val="C00000"/>
                </a:solidFill>
              </a:rPr>
              <a:t>|</a:t>
            </a:r>
            <a:r>
              <a:rPr lang="en-US" sz="2800" dirty="0"/>
              <a:t> </a:t>
            </a:r>
            <a:r>
              <a:rPr lang="en-US" sz="2800" i="1" dirty="0" err="1"/>
              <a:t>rexp</a:t>
            </a:r>
            <a:br>
              <a:rPr lang="en-US" sz="2800" dirty="0"/>
            </a:br>
            <a:r>
              <a:rPr lang="en-US" sz="2800" dirty="0"/>
              <a:t>      or </a:t>
            </a:r>
            <a:r>
              <a:rPr lang="en-US" sz="2800" i="1" dirty="0" err="1"/>
              <a:t>rexp</a:t>
            </a:r>
            <a:r>
              <a:rPr lang="en-US" sz="2800" dirty="0"/>
              <a:t>    </a:t>
            </a:r>
            <a:r>
              <a:rPr lang="en-US" sz="2800" i="1" dirty="0" err="1"/>
              <a:t>rexp</a:t>
            </a:r>
            <a:br>
              <a:rPr lang="en-US" sz="2800" dirty="0"/>
            </a:br>
            <a:r>
              <a:rPr lang="en-US" sz="2800" dirty="0"/>
              <a:t>      or </a:t>
            </a:r>
            <a:r>
              <a:rPr lang="en-US" sz="2800" i="1" dirty="0" err="1"/>
              <a:t>rexp</a:t>
            </a:r>
            <a:r>
              <a:rPr lang="en-US" sz="2800" b="1" dirty="0">
                <a:solidFill>
                  <a:srgbClr val="C00000"/>
                </a:solidFill>
              </a:rPr>
              <a:t>*</a:t>
            </a:r>
            <a:br>
              <a:rPr lang="en-US" sz="2800" dirty="0"/>
            </a:br>
            <a:r>
              <a:rPr lang="en-US" sz="2800" dirty="0"/>
              <a:t>      or </a:t>
            </a:r>
            <a:r>
              <a:rPr lang="en-US" sz="2800" i="1" dirty="0" err="1"/>
              <a:t>rexp</a:t>
            </a:r>
            <a:r>
              <a:rPr lang="en-US" sz="2800" b="1" dirty="0">
                <a:solidFill>
                  <a:srgbClr val="C00000"/>
                </a:solidFill>
              </a:rPr>
              <a:t>+</a:t>
            </a:r>
            <a:br>
              <a:rPr lang="en-US" sz="2800" dirty="0"/>
            </a:br>
            <a:r>
              <a:rPr lang="en-US" sz="2800" dirty="0"/>
              <a:t>      or </a:t>
            </a:r>
            <a:r>
              <a:rPr lang="en-US" sz="2800" b="1" dirty="0">
                <a:solidFill>
                  <a:srgbClr val="C00000"/>
                </a:solidFill>
              </a:rPr>
              <a:t>(</a:t>
            </a:r>
            <a:r>
              <a:rPr lang="en-US" sz="2800" dirty="0"/>
              <a:t> </a:t>
            </a:r>
            <a:r>
              <a:rPr lang="en-US" sz="2800" i="1" dirty="0" err="1"/>
              <a:t>rexp</a:t>
            </a:r>
            <a:r>
              <a:rPr lang="en-US" sz="2800" dirty="0"/>
              <a:t>  </a:t>
            </a:r>
            <a:r>
              <a:rPr lang="en-US" sz="2800" b="1" dirty="0">
                <a:solidFill>
                  <a:srgbClr val="C00000"/>
                </a:solidFill>
              </a:rPr>
              <a:t>)</a:t>
            </a:r>
          </a:p>
        </p:txBody>
      </p:sp>
      <p:sp>
        <p:nvSpPr>
          <p:cNvPr id="11" name="TextBox 10">
            <a:extLst>
              <a:ext uri="{FF2B5EF4-FFF2-40B4-BE49-F238E27FC236}">
                <a16:creationId xmlns:a16="http://schemas.microsoft.com/office/drawing/2014/main" id="{43F4C57F-922F-F049-8573-26966729E326}"/>
              </a:ext>
            </a:extLst>
          </p:cNvPr>
          <p:cNvSpPr txBox="1"/>
          <p:nvPr/>
        </p:nvSpPr>
        <p:spPr>
          <a:xfrm>
            <a:off x="3534098" y="3174292"/>
            <a:ext cx="5589992" cy="2246769"/>
          </a:xfrm>
          <a:prstGeom prst="rect">
            <a:avLst/>
          </a:prstGeom>
          <a:noFill/>
          <a:ln>
            <a:noFill/>
          </a:ln>
        </p:spPr>
        <p:txBody>
          <a:bodyPr wrap="none">
            <a:spAutoFit/>
          </a:bodyPr>
          <a:lstStyle/>
          <a:p>
            <a:pPr>
              <a:defRPr/>
            </a:pPr>
            <a:r>
              <a:rPr lang="en-US" sz="2800" b="1" dirty="0">
                <a:latin typeface="+mn-lt"/>
              </a:rPr>
              <a:t>L</a:t>
            </a:r>
            <a:r>
              <a:rPr lang="en-US" sz="2800" dirty="0">
                <a:latin typeface="+mn-lt"/>
              </a:rPr>
              <a:t>(</a:t>
            </a:r>
            <a:r>
              <a:rPr lang="en-US" sz="2800" i="1" dirty="0">
                <a:latin typeface="+mn-lt"/>
              </a:rPr>
              <a:t>terminal</a:t>
            </a:r>
            <a:r>
              <a:rPr lang="en-US" sz="2800" dirty="0">
                <a:latin typeface="+mn-lt"/>
              </a:rPr>
              <a:t>)  =  { </a:t>
            </a:r>
            <a:r>
              <a:rPr lang="en-US" sz="2800" i="1" dirty="0">
                <a:latin typeface="+mn-lt"/>
              </a:rPr>
              <a:t>terminal </a:t>
            </a:r>
            <a:r>
              <a:rPr lang="en-US" sz="2800" dirty="0">
                <a:latin typeface="+mn-lt"/>
              </a:rPr>
              <a:t>}</a:t>
            </a:r>
          </a:p>
          <a:p>
            <a:pPr>
              <a:defRPr/>
            </a:pPr>
            <a:r>
              <a:rPr lang="en-US" sz="2800" b="1" dirty="0"/>
              <a:t>L</a:t>
            </a:r>
            <a:r>
              <a:rPr lang="en-US" sz="2800" dirty="0"/>
              <a:t>(</a:t>
            </a:r>
            <a:r>
              <a:rPr lang="en-US" sz="2800" i="1" dirty="0"/>
              <a:t>e</a:t>
            </a:r>
            <a:r>
              <a:rPr lang="en-US" sz="2800" dirty="0"/>
              <a:t> | </a:t>
            </a:r>
            <a:r>
              <a:rPr lang="en-US" sz="2800" i="1" dirty="0"/>
              <a:t>f </a:t>
            </a:r>
            <a:r>
              <a:rPr lang="en-US" sz="2800" dirty="0"/>
              <a:t>)  =   </a:t>
            </a:r>
            <a:r>
              <a:rPr lang="en-US" sz="2800" b="1" dirty="0"/>
              <a:t>L</a:t>
            </a:r>
            <a:r>
              <a:rPr lang="en-US" sz="2800" dirty="0"/>
              <a:t>(</a:t>
            </a:r>
            <a:r>
              <a:rPr lang="en-US" sz="2800" i="1" dirty="0">
                <a:sym typeface="Symbol"/>
              </a:rPr>
              <a:t>e</a:t>
            </a:r>
            <a:r>
              <a:rPr lang="en-US" sz="2800" dirty="0">
                <a:sym typeface="Symbol"/>
              </a:rPr>
              <a:t>)    </a:t>
            </a:r>
            <a:r>
              <a:rPr lang="en-US" sz="2800" b="1" dirty="0">
                <a:sym typeface="Symbol"/>
              </a:rPr>
              <a:t>L</a:t>
            </a:r>
            <a:r>
              <a:rPr lang="en-US" sz="2800" dirty="0">
                <a:sym typeface="Symbol"/>
              </a:rPr>
              <a:t>(</a:t>
            </a:r>
            <a:r>
              <a:rPr lang="en-US" sz="2800" i="1" dirty="0">
                <a:sym typeface="Symbol"/>
              </a:rPr>
              <a:t>f</a:t>
            </a:r>
            <a:r>
              <a:rPr lang="en-US" sz="2800" dirty="0">
                <a:sym typeface="Symbol"/>
              </a:rPr>
              <a:t>)</a:t>
            </a:r>
          </a:p>
          <a:p>
            <a:pPr>
              <a:defRPr/>
            </a:pPr>
            <a:r>
              <a:rPr lang="en-US" sz="2800" b="1" dirty="0"/>
              <a:t>L</a:t>
            </a:r>
            <a:r>
              <a:rPr lang="en-US" sz="2800" dirty="0"/>
              <a:t>(</a:t>
            </a:r>
            <a:r>
              <a:rPr lang="en-US" sz="2800" i="1" dirty="0" err="1">
                <a:sym typeface="Symbol"/>
              </a:rPr>
              <a:t>ef</a:t>
            </a:r>
            <a:r>
              <a:rPr lang="en-US" sz="2800" dirty="0">
                <a:sym typeface="Symbol"/>
              </a:rPr>
              <a:t>)</a:t>
            </a:r>
            <a:r>
              <a:rPr lang="en-US" sz="2800" dirty="0"/>
              <a:t>  =  {</a:t>
            </a:r>
            <a:r>
              <a:rPr lang="en-US" sz="2800" dirty="0">
                <a:sym typeface="Symbol"/>
              </a:rPr>
              <a:t> </a:t>
            </a:r>
            <a:r>
              <a:rPr lang="nl-NL" sz="2800" i="1" dirty="0">
                <a:sym typeface="Symbol"/>
              </a:rPr>
              <a:t>s</a:t>
            </a:r>
            <a:r>
              <a:rPr lang="nl-NL" sz="2800" dirty="0">
                <a:sym typeface="Symbol"/>
              </a:rPr>
              <a:t>++</a:t>
            </a:r>
            <a:r>
              <a:rPr lang="nl-NL" sz="2800" i="1" dirty="0">
                <a:sym typeface="Symbol"/>
              </a:rPr>
              <a:t>t</a:t>
            </a:r>
            <a:r>
              <a:rPr lang="nl-NL" sz="2800" dirty="0">
                <a:sym typeface="Symbol"/>
              </a:rPr>
              <a:t>  |  </a:t>
            </a:r>
            <a:r>
              <a:rPr lang="nl-NL" sz="2800" i="1" dirty="0" err="1">
                <a:sym typeface="Symbol"/>
              </a:rPr>
              <a:t>s</a:t>
            </a:r>
            <a:r>
              <a:rPr lang="nl-NL" sz="2800" dirty="0" err="1">
                <a:sym typeface="Symbol"/>
              </a:rPr>
              <a:t></a:t>
            </a:r>
            <a:r>
              <a:rPr lang="nl-NL" sz="2800" b="1" dirty="0" err="1">
                <a:sym typeface="Symbol"/>
              </a:rPr>
              <a:t>L</a:t>
            </a:r>
            <a:r>
              <a:rPr lang="nl-NL" sz="2800" dirty="0">
                <a:sym typeface="Symbol"/>
              </a:rPr>
              <a:t>(</a:t>
            </a:r>
            <a:r>
              <a:rPr lang="nl-NL" sz="2800" i="1" dirty="0">
                <a:sym typeface="Symbol"/>
              </a:rPr>
              <a:t>e</a:t>
            </a:r>
            <a:r>
              <a:rPr lang="nl-NL" sz="2800" dirty="0">
                <a:sym typeface="Symbol"/>
              </a:rPr>
              <a:t>),  </a:t>
            </a:r>
            <a:r>
              <a:rPr lang="nl-NL" sz="2800" i="1" dirty="0" err="1">
                <a:sym typeface="Symbol"/>
              </a:rPr>
              <a:t>t</a:t>
            </a:r>
            <a:r>
              <a:rPr lang="nl-NL" sz="2800" dirty="0" err="1">
                <a:sym typeface="Symbol"/>
              </a:rPr>
              <a:t></a:t>
            </a:r>
            <a:r>
              <a:rPr lang="nl-NL" sz="2800" b="1" dirty="0" err="1">
                <a:sym typeface="Symbol"/>
              </a:rPr>
              <a:t>L</a:t>
            </a:r>
            <a:r>
              <a:rPr lang="nl-NL" sz="2800" dirty="0">
                <a:sym typeface="Symbol"/>
              </a:rPr>
              <a:t>(</a:t>
            </a:r>
            <a:r>
              <a:rPr lang="nl-NL" sz="2800" i="1" dirty="0">
                <a:sym typeface="Symbol"/>
              </a:rPr>
              <a:t>f</a:t>
            </a:r>
            <a:r>
              <a:rPr lang="nl-NL" sz="2800" dirty="0">
                <a:sym typeface="Symbol"/>
              </a:rPr>
              <a:t>) }</a:t>
            </a:r>
            <a:br>
              <a:rPr lang="nl-NL" sz="2800" dirty="0">
                <a:sym typeface="Symbol"/>
              </a:rPr>
            </a:br>
            <a:r>
              <a:rPr lang="en-US" sz="2800" b="1" dirty="0">
                <a:sym typeface="Symbol"/>
              </a:rPr>
              <a:t>L</a:t>
            </a:r>
            <a:r>
              <a:rPr lang="en-US" sz="2800" dirty="0">
                <a:sym typeface="Symbol"/>
              </a:rPr>
              <a:t>(</a:t>
            </a:r>
            <a:r>
              <a:rPr lang="en-US" sz="2800" i="1" dirty="0">
                <a:sym typeface="Symbol"/>
              </a:rPr>
              <a:t>e</a:t>
            </a:r>
            <a:r>
              <a:rPr lang="en-US" sz="2800" dirty="0">
                <a:sym typeface="Symbol"/>
              </a:rPr>
              <a:t>*)   =  {  }    </a:t>
            </a:r>
            <a:r>
              <a:rPr lang="en-US" sz="2800" b="1" dirty="0">
                <a:sym typeface="Symbol"/>
              </a:rPr>
              <a:t>L</a:t>
            </a:r>
            <a:r>
              <a:rPr lang="en-US" sz="2800" dirty="0">
                <a:sym typeface="Symbol"/>
              </a:rPr>
              <a:t>(</a:t>
            </a:r>
            <a:r>
              <a:rPr lang="en-US" sz="2800" i="1" dirty="0">
                <a:sym typeface="Symbol"/>
              </a:rPr>
              <a:t>e</a:t>
            </a:r>
            <a:r>
              <a:rPr lang="en-US" sz="2800" dirty="0">
                <a:sym typeface="Symbol"/>
              </a:rPr>
              <a:t>+)</a:t>
            </a:r>
            <a:br>
              <a:rPr lang="en-US" sz="2800" dirty="0">
                <a:sym typeface="Symbol"/>
              </a:rPr>
            </a:br>
            <a:r>
              <a:rPr lang="en-US" sz="2800" b="1" dirty="0">
                <a:sym typeface="Symbol"/>
              </a:rPr>
              <a:t>L</a:t>
            </a:r>
            <a:r>
              <a:rPr lang="en-US" sz="2800" dirty="0">
                <a:sym typeface="Symbol"/>
              </a:rPr>
              <a:t>(</a:t>
            </a:r>
            <a:r>
              <a:rPr lang="en-US" sz="2800" i="1" dirty="0">
                <a:sym typeface="Symbol"/>
              </a:rPr>
              <a:t>e</a:t>
            </a:r>
            <a:r>
              <a:rPr lang="en-US" sz="2800" dirty="0">
                <a:sym typeface="Symbol"/>
              </a:rPr>
              <a:t>+)   =   </a:t>
            </a:r>
            <a:r>
              <a:rPr lang="en-US" sz="2800" b="1" dirty="0">
                <a:sym typeface="Symbol"/>
              </a:rPr>
              <a:t>L</a:t>
            </a:r>
            <a:r>
              <a:rPr lang="en-US" sz="2800" dirty="0">
                <a:sym typeface="Symbol"/>
              </a:rPr>
              <a:t>(</a:t>
            </a:r>
            <a:r>
              <a:rPr lang="en-US" sz="2800" dirty="0" err="1">
                <a:sym typeface="Symbol"/>
              </a:rPr>
              <a:t>e</a:t>
            </a:r>
            <a:r>
              <a:rPr lang="en-US" sz="2800" i="1" dirty="0" err="1">
                <a:sym typeface="Symbol"/>
              </a:rPr>
              <a:t>e</a:t>
            </a:r>
            <a:r>
              <a:rPr lang="en-US" sz="2800" dirty="0">
                <a:sym typeface="Symbol"/>
              </a:rPr>
              <a:t>*)</a:t>
            </a:r>
            <a:r>
              <a:rPr lang="nl-NL" sz="2800" dirty="0">
                <a:sym typeface="Symbol"/>
              </a:rPr>
              <a:t> </a:t>
            </a:r>
            <a:endParaRPr lang="en-US" sz="2800" i="1" dirty="0">
              <a:sym typeface="Symbol"/>
            </a:endParaRPr>
          </a:p>
        </p:txBody>
      </p:sp>
      <p:sp>
        <p:nvSpPr>
          <p:cNvPr id="12" name="Rounded Rectangle 11">
            <a:extLst>
              <a:ext uri="{FF2B5EF4-FFF2-40B4-BE49-F238E27FC236}">
                <a16:creationId xmlns:a16="http://schemas.microsoft.com/office/drawing/2014/main" id="{05B0D6E0-F720-254C-8F3A-0EB7F709C73A}"/>
              </a:ext>
            </a:extLst>
          </p:cNvPr>
          <p:cNvSpPr/>
          <p:nvPr/>
        </p:nvSpPr>
        <p:spPr>
          <a:xfrm>
            <a:off x="3478858" y="3033631"/>
            <a:ext cx="5527847" cy="2880320"/>
          </a:xfrm>
          <a:prstGeom prst="roundRect">
            <a:avLst/>
          </a:prstGeom>
          <a:solidFill>
            <a:schemeClr val="accent5">
              <a:lumMod val="20000"/>
              <a:lumOff val="8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EB84FE6-ED2C-034A-9710-2114F64FE6ED}"/>
              </a:ext>
            </a:extLst>
          </p:cNvPr>
          <p:cNvSpPr txBox="1"/>
          <p:nvPr/>
        </p:nvSpPr>
        <p:spPr>
          <a:xfrm>
            <a:off x="277541" y="2389688"/>
            <a:ext cx="1382110" cy="523220"/>
          </a:xfrm>
          <a:prstGeom prst="rect">
            <a:avLst/>
          </a:prstGeom>
          <a:noFill/>
        </p:spPr>
        <p:txBody>
          <a:bodyPr wrap="none" rtlCol="0">
            <a:spAutoFit/>
          </a:bodyPr>
          <a:lstStyle/>
          <a:p>
            <a:r>
              <a:rPr lang="en-US" sz="2800" dirty="0"/>
              <a:t>Syntax:</a:t>
            </a:r>
          </a:p>
        </p:txBody>
      </p:sp>
      <p:sp>
        <p:nvSpPr>
          <p:cNvPr id="10" name="TextBox 9">
            <a:extLst>
              <a:ext uri="{FF2B5EF4-FFF2-40B4-BE49-F238E27FC236}">
                <a16:creationId xmlns:a16="http://schemas.microsoft.com/office/drawing/2014/main" id="{9B14FBCA-CF52-6F4E-A435-CF894DC040A4}"/>
              </a:ext>
            </a:extLst>
          </p:cNvPr>
          <p:cNvSpPr txBox="1"/>
          <p:nvPr/>
        </p:nvSpPr>
        <p:spPr>
          <a:xfrm>
            <a:off x="3478858" y="1747982"/>
            <a:ext cx="5413622" cy="1200329"/>
          </a:xfrm>
          <a:prstGeom prst="rect">
            <a:avLst/>
          </a:prstGeom>
          <a:noFill/>
        </p:spPr>
        <p:txBody>
          <a:bodyPr wrap="square" rtlCol="0">
            <a:spAutoFit/>
          </a:bodyPr>
          <a:lstStyle/>
          <a:p>
            <a:r>
              <a:rPr lang="en-US" sz="2400" b="1" dirty="0"/>
              <a:t>L</a:t>
            </a:r>
            <a:r>
              <a:rPr lang="en-US" sz="2400" dirty="0"/>
              <a:t>(</a:t>
            </a:r>
            <a:r>
              <a:rPr lang="en-US" sz="2400" i="1" dirty="0"/>
              <a:t>e</a:t>
            </a:r>
            <a:r>
              <a:rPr lang="en-US" sz="2400" dirty="0"/>
              <a:t>)  =  the set of strings/sentences described by the </a:t>
            </a:r>
            <a:r>
              <a:rPr lang="en-US" sz="2400" dirty="0" err="1"/>
              <a:t>rexp</a:t>
            </a:r>
            <a:r>
              <a:rPr lang="en-US" sz="2400" dirty="0"/>
              <a:t> </a:t>
            </a:r>
            <a:r>
              <a:rPr lang="en-US" sz="2400" i="1" dirty="0"/>
              <a:t>e, </a:t>
            </a:r>
            <a:r>
              <a:rPr lang="en-US" sz="2400" dirty="0"/>
              <a:t>defined as follows: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1C5717E8-35A1-BD47-B348-424065F440AB}"/>
              </a:ext>
            </a:extLst>
          </p:cNvPr>
          <p:cNvSpPr/>
          <p:nvPr/>
        </p:nvSpPr>
        <p:spPr>
          <a:xfrm>
            <a:off x="457200" y="1628800"/>
            <a:ext cx="8229600" cy="1806361"/>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11509-95EE-1941-98E5-A801C97453FC}"/>
              </a:ext>
            </a:extLst>
          </p:cNvPr>
          <p:cNvSpPr>
            <a:spLocks noGrp="1"/>
          </p:cNvSpPr>
          <p:nvPr>
            <p:ph type="title"/>
          </p:nvPr>
        </p:nvSpPr>
        <p:spPr/>
        <p:txBody>
          <a:bodyPr/>
          <a:lstStyle/>
          <a:p>
            <a:r>
              <a:rPr lang="en-US" sz="4000" dirty="0"/>
              <a:t>Using FSM to describe a language</a:t>
            </a:r>
          </a:p>
        </p:txBody>
      </p:sp>
      <p:sp>
        <p:nvSpPr>
          <p:cNvPr id="3" name="Content Placeholder 2">
            <a:extLst>
              <a:ext uri="{FF2B5EF4-FFF2-40B4-BE49-F238E27FC236}">
                <a16:creationId xmlns:a16="http://schemas.microsoft.com/office/drawing/2014/main" id="{DDEF28E5-1259-AD47-9D4B-D568A362DAAE}"/>
              </a:ext>
            </a:extLst>
          </p:cNvPr>
          <p:cNvSpPr>
            <a:spLocks noGrp="1"/>
          </p:cNvSpPr>
          <p:nvPr>
            <p:ph idx="1"/>
          </p:nvPr>
        </p:nvSpPr>
        <p:spPr>
          <a:xfrm>
            <a:off x="457200" y="3665348"/>
            <a:ext cx="8229600" cy="2460815"/>
          </a:xfrm>
        </p:spPr>
        <p:txBody>
          <a:bodyPr/>
          <a:lstStyle/>
          <a:p>
            <a:r>
              <a:rPr lang="en-US" sz="2800" dirty="0"/>
              <a:t>An </a:t>
            </a:r>
            <a:r>
              <a:rPr lang="en-US" sz="2800" b="1" dirty="0">
                <a:solidFill>
                  <a:schemeClr val="accent6">
                    <a:lumMod val="60000"/>
                    <a:lumOff val="40000"/>
                  </a:schemeClr>
                </a:solidFill>
              </a:rPr>
              <a:t>execution</a:t>
            </a:r>
            <a:r>
              <a:rPr lang="en-US" sz="2800" dirty="0"/>
              <a:t> of M is a path 𝜎 in M, starting in s</a:t>
            </a:r>
            <a:r>
              <a:rPr lang="en-US" sz="2800" baseline="-25000" dirty="0"/>
              <a:t>0</a:t>
            </a:r>
            <a:r>
              <a:rPr lang="en-US" sz="2800" dirty="0"/>
              <a:t> and ends the final state f. </a:t>
            </a:r>
          </a:p>
          <a:p>
            <a:r>
              <a:rPr lang="en-US" sz="2800" dirty="0"/>
              <a:t>The sequence of labels over ∑ (so, excluding 𝜏) along an execution 𝜎 is called the </a:t>
            </a:r>
            <a:r>
              <a:rPr lang="en-US" sz="2800" b="1" dirty="0">
                <a:solidFill>
                  <a:schemeClr val="accent6">
                    <a:lumMod val="60000"/>
                    <a:lumOff val="40000"/>
                  </a:schemeClr>
                </a:solidFill>
              </a:rPr>
              <a:t>sentence</a:t>
            </a:r>
            <a:r>
              <a:rPr lang="en-US" sz="2800" dirty="0"/>
              <a:t> of 𝜎.</a:t>
            </a:r>
          </a:p>
          <a:p>
            <a:r>
              <a:rPr lang="en-US" sz="2800" dirty="0"/>
              <a:t>The </a:t>
            </a:r>
            <a:r>
              <a:rPr lang="en-US" sz="2800" b="1" dirty="0">
                <a:solidFill>
                  <a:schemeClr val="accent6">
                    <a:lumMod val="60000"/>
                    <a:lumOff val="40000"/>
                  </a:schemeClr>
                </a:solidFill>
              </a:rPr>
              <a:t>language described by M</a:t>
            </a:r>
            <a:r>
              <a:rPr lang="en-US" sz="2800" dirty="0"/>
              <a:t>, denoted by </a:t>
            </a:r>
            <a:r>
              <a:rPr lang="en-US" sz="2800" b="1" dirty="0"/>
              <a:t>L</a:t>
            </a:r>
            <a:r>
              <a:rPr lang="en-US" sz="2800" dirty="0"/>
              <a:t>(M), is the set of the sentences of all executions of M.</a:t>
            </a:r>
          </a:p>
        </p:txBody>
      </p:sp>
      <p:sp>
        <p:nvSpPr>
          <p:cNvPr id="4" name="Slide Number Placeholder 3">
            <a:extLst>
              <a:ext uri="{FF2B5EF4-FFF2-40B4-BE49-F238E27FC236}">
                <a16:creationId xmlns:a16="http://schemas.microsoft.com/office/drawing/2014/main" id="{F0AAE68F-22EB-FB4A-897E-A4882A2B1720}"/>
              </a:ext>
            </a:extLst>
          </p:cNvPr>
          <p:cNvSpPr>
            <a:spLocks noGrp="1"/>
          </p:cNvSpPr>
          <p:nvPr>
            <p:ph type="sldNum" sz="quarter" idx="12"/>
          </p:nvPr>
        </p:nvSpPr>
        <p:spPr/>
        <p:txBody>
          <a:bodyPr/>
          <a:lstStyle/>
          <a:p>
            <a:pPr>
              <a:defRPr/>
            </a:pPr>
            <a:fld id="{A3C2DAE6-0577-446F-B195-407D339173F4}" type="slidenum">
              <a:rPr lang="en-US" smtClean="0"/>
              <a:pPr>
                <a:defRPr/>
              </a:pPr>
              <a:t>8</a:t>
            </a:fld>
            <a:endParaRPr lang="en-US"/>
          </a:p>
        </p:txBody>
      </p:sp>
      <p:sp>
        <p:nvSpPr>
          <p:cNvPr id="5" name="TextBox 4">
            <a:extLst>
              <a:ext uri="{FF2B5EF4-FFF2-40B4-BE49-F238E27FC236}">
                <a16:creationId xmlns:a16="http://schemas.microsoft.com/office/drawing/2014/main" id="{8ED507BB-A996-A249-BC32-B4C2BC6F5172}"/>
              </a:ext>
            </a:extLst>
          </p:cNvPr>
          <p:cNvSpPr txBox="1"/>
          <p:nvPr/>
        </p:nvSpPr>
        <p:spPr>
          <a:xfrm>
            <a:off x="611560" y="1725885"/>
            <a:ext cx="7704856" cy="1261884"/>
          </a:xfrm>
          <a:prstGeom prst="rect">
            <a:avLst/>
          </a:prstGeom>
          <a:noFill/>
        </p:spPr>
        <p:txBody>
          <a:bodyPr wrap="square" rtlCol="0">
            <a:spAutoFit/>
          </a:bodyPr>
          <a:lstStyle/>
          <a:p>
            <a:r>
              <a:rPr lang="en-US" sz="2800" dirty="0"/>
              <a:t>Let M = (s</a:t>
            </a:r>
            <a:r>
              <a:rPr lang="en-US" sz="2800" baseline="-25000" dirty="0"/>
              <a:t>0</a:t>
            </a:r>
            <a:r>
              <a:rPr lang="en-US" sz="2800" dirty="0"/>
              <a:t>,f,V,</a:t>
            </a:r>
            <a:r>
              <a:rPr lang="en-US" sz="2800" i="1" dirty="0"/>
              <a:t> </a:t>
            </a:r>
            <a:r>
              <a:rPr lang="en-US" sz="2800" dirty="0"/>
              <a:t>E,∑∪{𝜏}) be an FSM. </a:t>
            </a:r>
          </a:p>
          <a:p>
            <a:pPr marL="342900" indent="-342900">
              <a:buFont typeface="Arial" panose="020B0604020202020204" pitchFamily="34" charset="0"/>
              <a:buChar char="•"/>
            </a:pPr>
            <a:r>
              <a:rPr lang="en-US" sz="2400" dirty="0"/>
              <a:t>𝜏 is an “empty” label (“”).</a:t>
            </a:r>
          </a:p>
          <a:p>
            <a:pPr marL="342900" indent="-342900">
              <a:buFont typeface="Arial" panose="020B0604020202020204" pitchFamily="34" charset="0"/>
              <a:buChar char="•"/>
            </a:pPr>
            <a:r>
              <a:rPr lang="en-US" sz="2400" dirty="0"/>
              <a:t>s</a:t>
            </a:r>
            <a:r>
              <a:rPr lang="en-US" sz="2400" baseline="-25000" dirty="0"/>
              <a:t>0</a:t>
            </a:r>
            <a:r>
              <a:rPr lang="en-US" sz="2400" dirty="0"/>
              <a:t>∈V is the initial state, </a:t>
            </a:r>
            <a:r>
              <a:rPr lang="en-US" sz="2400" dirty="0" err="1"/>
              <a:t>f∈V</a:t>
            </a:r>
            <a:r>
              <a:rPr lang="en-US" sz="2400" dirty="0"/>
              <a:t> is the final state.</a:t>
            </a:r>
          </a:p>
        </p:txBody>
      </p:sp>
    </p:spTree>
    <p:extLst>
      <p:ext uri="{BB962C8B-B14F-4D97-AF65-F5344CB8AC3E}">
        <p14:creationId xmlns:p14="http://schemas.microsoft.com/office/powerpoint/2010/main" val="1684794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ounded Rectangle 46">
            <a:extLst>
              <a:ext uri="{FF2B5EF4-FFF2-40B4-BE49-F238E27FC236}">
                <a16:creationId xmlns:a16="http://schemas.microsoft.com/office/drawing/2014/main" id="{68C3DBB3-609C-9B4C-B5EA-2F8D149A286C}"/>
              </a:ext>
            </a:extLst>
          </p:cNvPr>
          <p:cNvSpPr/>
          <p:nvPr/>
        </p:nvSpPr>
        <p:spPr>
          <a:xfrm>
            <a:off x="457200" y="1972834"/>
            <a:ext cx="8229600" cy="1839499"/>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11509-95EE-1941-98E5-A801C97453FC}"/>
              </a:ext>
            </a:extLst>
          </p:cNvPr>
          <p:cNvSpPr>
            <a:spLocks noGrp="1"/>
          </p:cNvSpPr>
          <p:nvPr>
            <p:ph type="title"/>
          </p:nvPr>
        </p:nvSpPr>
        <p:spPr/>
        <p:txBody>
          <a:bodyPr/>
          <a:lstStyle/>
          <a:p>
            <a:r>
              <a:rPr lang="en-US" sz="4000" dirty="0"/>
              <a:t>Equivalence between </a:t>
            </a:r>
            <a:r>
              <a:rPr lang="en-US" sz="4000" dirty="0" err="1"/>
              <a:t>Rexp</a:t>
            </a:r>
            <a:r>
              <a:rPr lang="en-US" sz="4000" dirty="0"/>
              <a:t> and FSM</a:t>
            </a:r>
          </a:p>
        </p:txBody>
      </p:sp>
      <p:sp>
        <p:nvSpPr>
          <p:cNvPr id="3" name="Content Placeholder 2">
            <a:extLst>
              <a:ext uri="{FF2B5EF4-FFF2-40B4-BE49-F238E27FC236}">
                <a16:creationId xmlns:a16="http://schemas.microsoft.com/office/drawing/2014/main" id="{DDEF28E5-1259-AD47-9D4B-D568A362DAAE}"/>
              </a:ext>
            </a:extLst>
          </p:cNvPr>
          <p:cNvSpPr>
            <a:spLocks noGrp="1"/>
          </p:cNvSpPr>
          <p:nvPr>
            <p:ph idx="1"/>
          </p:nvPr>
        </p:nvSpPr>
        <p:spPr>
          <a:xfrm>
            <a:off x="899592" y="1988840"/>
            <a:ext cx="7496947" cy="1972815"/>
          </a:xfrm>
        </p:spPr>
        <p:txBody>
          <a:bodyPr/>
          <a:lstStyle/>
          <a:p>
            <a:pPr marL="0" indent="0" algn="just">
              <a:buNone/>
            </a:pPr>
            <a:r>
              <a:rPr lang="en-US" sz="2800" dirty="0"/>
              <a:t>Let R be a regular expression with ∑ as its alphabet (its set of terminal symbols). There exists an FSM M = (s</a:t>
            </a:r>
            <a:r>
              <a:rPr lang="en-US" sz="2800" baseline="-25000" dirty="0"/>
              <a:t>0</a:t>
            </a:r>
            <a:r>
              <a:rPr lang="en-US" sz="2800" dirty="0"/>
              <a:t>, f, V,</a:t>
            </a:r>
            <a:r>
              <a:rPr lang="en-US" sz="2800" i="1" dirty="0"/>
              <a:t> </a:t>
            </a:r>
            <a:r>
              <a:rPr lang="en-US" sz="2800" dirty="0"/>
              <a:t>E,∑∪ {𝜏}), such that </a:t>
            </a:r>
            <a:r>
              <a:rPr lang="en-US" sz="2800" b="1" dirty="0"/>
              <a:t>L</a:t>
            </a:r>
            <a:r>
              <a:rPr lang="en-US" sz="2800" dirty="0"/>
              <a:t>(R) = </a:t>
            </a:r>
            <a:r>
              <a:rPr lang="en-US" sz="2800" b="1" dirty="0"/>
              <a:t>L</a:t>
            </a:r>
            <a:r>
              <a:rPr lang="en-US" sz="2800" dirty="0"/>
              <a:t>(M).</a:t>
            </a:r>
          </a:p>
        </p:txBody>
      </p:sp>
      <p:sp>
        <p:nvSpPr>
          <p:cNvPr id="4" name="Slide Number Placeholder 3">
            <a:extLst>
              <a:ext uri="{FF2B5EF4-FFF2-40B4-BE49-F238E27FC236}">
                <a16:creationId xmlns:a16="http://schemas.microsoft.com/office/drawing/2014/main" id="{F0AAE68F-22EB-FB4A-897E-A4882A2B1720}"/>
              </a:ext>
            </a:extLst>
          </p:cNvPr>
          <p:cNvSpPr>
            <a:spLocks noGrp="1"/>
          </p:cNvSpPr>
          <p:nvPr>
            <p:ph type="sldNum" sz="quarter" idx="12"/>
          </p:nvPr>
        </p:nvSpPr>
        <p:spPr>
          <a:xfrm>
            <a:off x="6553200" y="6356350"/>
            <a:ext cx="2133600" cy="365125"/>
          </a:xfrm>
        </p:spPr>
        <p:txBody>
          <a:bodyPr/>
          <a:lstStyle/>
          <a:p>
            <a:pPr>
              <a:defRPr/>
            </a:pPr>
            <a:fld id="{A3C2DAE6-0577-446F-B195-407D339173F4}" type="slidenum">
              <a:rPr lang="en-US" smtClean="0"/>
              <a:pPr>
                <a:defRPr/>
              </a:pPr>
              <a:t>9</a:t>
            </a:fld>
            <a:endParaRPr lang="en-US"/>
          </a:p>
        </p:txBody>
      </p:sp>
      <p:sp>
        <p:nvSpPr>
          <p:cNvPr id="18" name="Oval 17">
            <a:extLst>
              <a:ext uri="{FF2B5EF4-FFF2-40B4-BE49-F238E27FC236}">
                <a16:creationId xmlns:a16="http://schemas.microsoft.com/office/drawing/2014/main" id="{9246DB2F-5067-9147-8F5E-31ADD3EC5E95}"/>
              </a:ext>
            </a:extLst>
          </p:cNvPr>
          <p:cNvSpPr/>
          <p:nvPr/>
        </p:nvSpPr>
        <p:spPr>
          <a:xfrm>
            <a:off x="5195091" y="5032488"/>
            <a:ext cx="335527"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F1A74770-E024-514A-AAEB-2070BE1BBA40}"/>
              </a:ext>
            </a:extLst>
          </p:cNvPr>
          <p:cNvSpPr/>
          <p:nvPr/>
        </p:nvSpPr>
        <p:spPr>
          <a:xfrm>
            <a:off x="6553200" y="5012118"/>
            <a:ext cx="331120" cy="351637"/>
          </a:xfrm>
          <a:prstGeom prst="ellipse">
            <a:avLst/>
          </a:prstGeom>
          <a:solidFill>
            <a:srgbClr val="FFC000"/>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f</a:t>
            </a:r>
          </a:p>
        </p:txBody>
      </p:sp>
      <p:cxnSp>
        <p:nvCxnSpPr>
          <p:cNvPr id="22" name="Straight Arrow Connector 21">
            <a:extLst>
              <a:ext uri="{FF2B5EF4-FFF2-40B4-BE49-F238E27FC236}">
                <a16:creationId xmlns:a16="http://schemas.microsoft.com/office/drawing/2014/main" id="{9C5E201D-E1AC-B648-B334-2ED0497C46C9}"/>
              </a:ext>
            </a:extLst>
          </p:cNvPr>
          <p:cNvCxnSpPr>
            <a:cxnSpLocks/>
            <a:stCxn id="18" idx="6"/>
            <a:endCxn id="20" idx="2"/>
          </p:cNvCxnSpPr>
          <p:nvPr/>
        </p:nvCxnSpPr>
        <p:spPr>
          <a:xfrm>
            <a:off x="5530618" y="5187937"/>
            <a:ext cx="10225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urved Connector 22">
            <a:extLst>
              <a:ext uri="{FF2B5EF4-FFF2-40B4-BE49-F238E27FC236}">
                <a16:creationId xmlns:a16="http://schemas.microsoft.com/office/drawing/2014/main" id="{AEBF98E8-7D4F-B041-93B1-DB5808A1E346}"/>
              </a:ext>
            </a:extLst>
          </p:cNvPr>
          <p:cNvCxnSpPr>
            <a:cxnSpLocks/>
            <a:stCxn id="36" idx="2"/>
            <a:endCxn id="18" idx="4"/>
          </p:cNvCxnSpPr>
          <p:nvPr/>
        </p:nvCxnSpPr>
        <p:spPr>
          <a:xfrm rot="10800000">
            <a:off x="5362855" y="5343387"/>
            <a:ext cx="370004" cy="353309"/>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urved Connector 23">
            <a:extLst>
              <a:ext uri="{FF2B5EF4-FFF2-40B4-BE49-F238E27FC236}">
                <a16:creationId xmlns:a16="http://schemas.microsoft.com/office/drawing/2014/main" id="{118266CB-FDC1-9649-9424-3CFBD948084D}"/>
              </a:ext>
            </a:extLst>
          </p:cNvPr>
          <p:cNvCxnSpPr>
            <a:cxnSpLocks/>
            <a:stCxn id="20" idx="4"/>
            <a:endCxn id="20" idx="6"/>
          </p:cNvCxnSpPr>
          <p:nvPr/>
        </p:nvCxnSpPr>
        <p:spPr>
          <a:xfrm rot="5400000" flipH="1" flipV="1">
            <a:off x="6713631" y="5193066"/>
            <a:ext cx="175818" cy="165560"/>
          </a:xfrm>
          <a:prstGeom prst="curvedConnector4">
            <a:avLst>
              <a:gd name="adj1" fmla="val -130021"/>
              <a:gd name="adj2" fmla="val 238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FF1ACAB-D570-4644-A30E-8A415FDFEDBB}"/>
              </a:ext>
            </a:extLst>
          </p:cNvPr>
          <p:cNvCxnSpPr>
            <a:cxnSpLocks/>
          </p:cNvCxnSpPr>
          <p:nvPr/>
        </p:nvCxnSpPr>
        <p:spPr>
          <a:xfrm>
            <a:off x="5042897" y="5209548"/>
            <a:ext cx="1481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5F22F79-9031-3047-9837-18BCDF8775BC}"/>
              </a:ext>
            </a:extLst>
          </p:cNvPr>
          <p:cNvSpPr txBox="1"/>
          <p:nvPr/>
        </p:nvSpPr>
        <p:spPr>
          <a:xfrm>
            <a:off x="4607971" y="5012089"/>
            <a:ext cx="441146" cy="369332"/>
          </a:xfrm>
          <a:prstGeom prst="rect">
            <a:avLst/>
          </a:prstGeom>
          <a:noFill/>
        </p:spPr>
        <p:txBody>
          <a:bodyPr wrap="none" rtlCol="0">
            <a:spAutoFit/>
          </a:bodyPr>
          <a:lstStyle/>
          <a:p>
            <a:r>
              <a:rPr lang="en-US" dirty="0"/>
              <a:t>M:</a:t>
            </a:r>
          </a:p>
        </p:txBody>
      </p:sp>
      <p:sp>
        <p:nvSpPr>
          <p:cNvPr id="28" name="TextBox 27">
            <a:extLst>
              <a:ext uri="{FF2B5EF4-FFF2-40B4-BE49-F238E27FC236}">
                <a16:creationId xmlns:a16="http://schemas.microsoft.com/office/drawing/2014/main" id="{AC85F3DD-65CC-6840-8357-C9702C21A7B4}"/>
              </a:ext>
            </a:extLst>
          </p:cNvPr>
          <p:cNvSpPr txBox="1"/>
          <p:nvPr/>
        </p:nvSpPr>
        <p:spPr>
          <a:xfrm>
            <a:off x="5288069" y="5493560"/>
            <a:ext cx="312906" cy="369332"/>
          </a:xfrm>
          <a:prstGeom prst="rect">
            <a:avLst/>
          </a:prstGeom>
          <a:noFill/>
        </p:spPr>
        <p:txBody>
          <a:bodyPr wrap="none" rtlCol="0">
            <a:spAutoFit/>
          </a:bodyPr>
          <a:lstStyle/>
          <a:p>
            <a:r>
              <a:rPr lang="en-US" dirty="0"/>
              <a:t>a</a:t>
            </a:r>
          </a:p>
        </p:txBody>
      </p:sp>
      <p:sp>
        <p:nvSpPr>
          <p:cNvPr id="30" name="TextBox 29">
            <a:extLst>
              <a:ext uri="{FF2B5EF4-FFF2-40B4-BE49-F238E27FC236}">
                <a16:creationId xmlns:a16="http://schemas.microsoft.com/office/drawing/2014/main" id="{498FAF31-2E06-C341-BD9B-3D693B4E5A95}"/>
              </a:ext>
            </a:extLst>
          </p:cNvPr>
          <p:cNvSpPr txBox="1"/>
          <p:nvPr/>
        </p:nvSpPr>
        <p:spPr>
          <a:xfrm>
            <a:off x="5309276" y="4458927"/>
            <a:ext cx="312906" cy="369332"/>
          </a:xfrm>
          <a:prstGeom prst="rect">
            <a:avLst/>
          </a:prstGeom>
          <a:noFill/>
        </p:spPr>
        <p:txBody>
          <a:bodyPr wrap="none" rtlCol="0">
            <a:spAutoFit/>
          </a:bodyPr>
          <a:lstStyle/>
          <a:p>
            <a:r>
              <a:rPr lang="en-US" dirty="0"/>
              <a:t>b</a:t>
            </a:r>
          </a:p>
        </p:txBody>
      </p:sp>
      <p:sp>
        <p:nvSpPr>
          <p:cNvPr id="31" name="TextBox 30">
            <a:extLst>
              <a:ext uri="{FF2B5EF4-FFF2-40B4-BE49-F238E27FC236}">
                <a16:creationId xmlns:a16="http://schemas.microsoft.com/office/drawing/2014/main" id="{4C4F7914-FDB0-6743-B072-178582004BAF}"/>
              </a:ext>
            </a:extLst>
          </p:cNvPr>
          <p:cNvSpPr txBox="1"/>
          <p:nvPr/>
        </p:nvSpPr>
        <p:spPr>
          <a:xfrm>
            <a:off x="7082930" y="5209976"/>
            <a:ext cx="300082" cy="369332"/>
          </a:xfrm>
          <a:prstGeom prst="rect">
            <a:avLst/>
          </a:prstGeom>
          <a:noFill/>
        </p:spPr>
        <p:txBody>
          <a:bodyPr wrap="none" rtlCol="0">
            <a:spAutoFit/>
          </a:bodyPr>
          <a:lstStyle/>
          <a:p>
            <a:r>
              <a:rPr lang="en-US" dirty="0"/>
              <a:t>c</a:t>
            </a:r>
          </a:p>
        </p:txBody>
      </p:sp>
      <p:sp>
        <p:nvSpPr>
          <p:cNvPr id="34" name="TextBox 33">
            <a:extLst>
              <a:ext uri="{FF2B5EF4-FFF2-40B4-BE49-F238E27FC236}">
                <a16:creationId xmlns:a16="http://schemas.microsoft.com/office/drawing/2014/main" id="{9A15A483-F253-D44A-BF13-4793105E3F94}"/>
              </a:ext>
            </a:extLst>
          </p:cNvPr>
          <p:cNvSpPr txBox="1"/>
          <p:nvPr/>
        </p:nvSpPr>
        <p:spPr>
          <a:xfrm>
            <a:off x="5946815" y="5091180"/>
            <a:ext cx="290464" cy="369332"/>
          </a:xfrm>
          <a:prstGeom prst="rect">
            <a:avLst/>
          </a:prstGeom>
          <a:noFill/>
        </p:spPr>
        <p:txBody>
          <a:bodyPr wrap="none" rtlCol="0">
            <a:spAutoFit/>
          </a:bodyPr>
          <a:lstStyle/>
          <a:p>
            <a:r>
              <a:rPr lang="en-US" dirty="0"/>
              <a:t>𝜏</a:t>
            </a:r>
          </a:p>
        </p:txBody>
      </p:sp>
      <p:sp>
        <p:nvSpPr>
          <p:cNvPr id="35" name="TextBox 34">
            <a:extLst>
              <a:ext uri="{FF2B5EF4-FFF2-40B4-BE49-F238E27FC236}">
                <a16:creationId xmlns:a16="http://schemas.microsoft.com/office/drawing/2014/main" id="{B7AF5FE5-3B61-544A-8BBF-140E6B77F828}"/>
              </a:ext>
            </a:extLst>
          </p:cNvPr>
          <p:cNvSpPr txBox="1"/>
          <p:nvPr/>
        </p:nvSpPr>
        <p:spPr>
          <a:xfrm>
            <a:off x="5187938" y="5020871"/>
            <a:ext cx="341760" cy="307777"/>
          </a:xfrm>
          <a:prstGeom prst="rect">
            <a:avLst/>
          </a:prstGeom>
          <a:noFill/>
        </p:spPr>
        <p:txBody>
          <a:bodyPr wrap="square" rtlCol="0">
            <a:spAutoFit/>
          </a:bodyPr>
          <a:lstStyle/>
          <a:p>
            <a:r>
              <a:rPr lang="en-US" sz="1400" dirty="0"/>
              <a:t>s</a:t>
            </a:r>
            <a:r>
              <a:rPr lang="en-US" sz="1400" baseline="-25000" dirty="0"/>
              <a:t>0</a:t>
            </a:r>
          </a:p>
        </p:txBody>
      </p:sp>
      <p:sp>
        <p:nvSpPr>
          <p:cNvPr id="36" name="Oval 35">
            <a:extLst>
              <a:ext uri="{FF2B5EF4-FFF2-40B4-BE49-F238E27FC236}">
                <a16:creationId xmlns:a16="http://schemas.microsoft.com/office/drawing/2014/main" id="{DC782D92-1010-2F4F-B684-50E9AA89741F}"/>
              </a:ext>
            </a:extLst>
          </p:cNvPr>
          <p:cNvSpPr/>
          <p:nvPr/>
        </p:nvSpPr>
        <p:spPr>
          <a:xfrm>
            <a:off x="5732859" y="5541246"/>
            <a:ext cx="423317"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a:t>
            </a:r>
            <a:r>
              <a:rPr lang="en-US" sz="1200" baseline="-25000" dirty="0">
                <a:solidFill>
                  <a:schemeClr val="tx1"/>
                </a:solidFill>
              </a:rPr>
              <a:t>1</a:t>
            </a:r>
            <a:endParaRPr lang="en-US" sz="1200" dirty="0"/>
          </a:p>
        </p:txBody>
      </p:sp>
      <p:sp>
        <p:nvSpPr>
          <p:cNvPr id="37" name="Oval 36">
            <a:extLst>
              <a:ext uri="{FF2B5EF4-FFF2-40B4-BE49-F238E27FC236}">
                <a16:creationId xmlns:a16="http://schemas.microsoft.com/office/drawing/2014/main" id="{72084123-21A9-6444-B91A-3074DC000F02}"/>
              </a:ext>
            </a:extLst>
          </p:cNvPr>
          <p:cNvSpPr/>
          <p:nvPr/>
        </p:nvSpPr>
        <p:spPr>
          <a:xfrm>
            <a:off x="5779051" y="4515793"/>
            <a:ext cx="458228" cy="310898"/>
          </a:xfrm>
          <a:prstGeom prst="ellipse">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a:t>
            </a:r>
            <a:r>
              <a:rPr lang="en-US" sz="1200" baseline="-25000" dirty="0">
                <a:solidFill>
                  <a:schemeClr val="tx1"/>
                </a:solidFill>
              </a:rPr>
              <a:t>2</a:t>
            </a:r>
          </a:p>
        </p:txBody>
      </p:sp>
      <p:cxnSp>
        <p:nvCxnSpPr>
          <p:cNvPr id="38" name="Straight Arrow Connector 37">
            <a:extLst>
              <a:ext uri="{FF2B5EF4-FFF2-40B4-BE49-F238E27FC236}">
                <a16:creationId xmlns:a16="http://schemas.microsoft.com/office/drawing/2014/main" id="{BD001D34-2174-CB48-A07A-A2CAA1C65A0D}"/>
              </a:ext>
            </a:extLst>
          </p:cNvPr>
          <p:cNvCxnSpPr>
            <a:cxnSpLocks/>
            <a:stCxn id="18" idx="5"/>
            <a:endCxn id="36" idx="1"/>
          </p:cNvCxnSpPr>
          <p:nvPr/>
        </p:nvCxnSpPr>
        <p:spPr>
          <a:xfrm>
            <a:off x="5481481" y="5297856"/>
            <a:ext cx="313371" cy="2889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0E2445E-EF6B-F14E-8E10-B19B4E20A1B8}"/>
              </a:ext>
            </a:extLst>
          </p:cNvPr>
          <p:cNvCxnSpPr>
            <a:cxnSpLocks/>
            <a:stCxn id="18" idx="7"/>
            <a:endCxn id="37" idx="3"/>
          </p:cNvCxnSpPr>
          <p:nvPr/>
        </p:nvCxnSpPr>
        <p:spPr>
          <a:xfrm flipV="1">
            <a:off x="5481481" y="4781161"/>
            <a:ext cx="364676" cy="2968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urved Connector 40">
            <a:extLst>
              <a:ext uri="{FF2B5EF4-FFF2-40B4-BE49-F238E27FC236}">
                <a16:creationId xmlns:a16="http://schemas.microsoft.com/office/drawing/2014/main" id="{7EE486C6-B14B-7544-8F84-D8E2FD67901F}"/>
              </a:ext>
            </a:extLst>
          </p:cNvPr>
          <p:cNvCxnSpPr>
            <a:cxnSpLocks/>
            <a:stCxn id="37" idx="2"/>
            <a:endCxn id="18" idx="0"/>
          </p:cNvCxnSpPr>
          <p:nvPr/>
        </p:nvCxnSpPr>
        <p:spPr>
          <a:xfrm rot="10800000" flipV="1">
            <a:off x="5362855" y="4671242"/>
            <a:ext cx="416196" cy="361246"/>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CF966140-9035-6D4E-A307-E05508D883D5}"/>
              </a:ext>
            </a:extLst>
          </p:cNvPr>
          <p:cNvSpPr txBox="1"/>
          <p:nvPr/>
        </p:nvSpPr>
        <p:spPr>
          <a:xfrm>
            <a:off x="5584095" y="4812308"/>
            <a:ext cx="290464" cy="369332"/>
          </a:xfrm>
          <a:prstGeom prst="rect">
            <a:avLst/>
          </a:prstGeom>
          <a:noFill/>
        </p:spPr>
        <p:txBody>
          <a:bodyPr wrap="none" rtlCol="0">
            <a:spAutoFit/>
          </a:bodyPr>
          <a:lstStyle/>
          <a:p>
            <a:r>
              <a:rPr lang="en-US" dirty="0"/>
              <a:t>𝜏</a:t>
            </a:r>
          </a:p>
        </p:txBody>
      </p:sp>
      <p:sp>
        <p:nvSpPr>
          <p:cNvPr id="46" name="TextBox 45">
            <a:extLst>
              <a:ext uri="{FF2B5EF4-FFF2-40B4-BE49-F238E27FC236}">
                <a16:creationId xmlns:a16="http://schemas.microsoft.com/office/drawing/2014/main" id="{89392F6B-3E9B-574D-A096-2386F273D634}"/>
              </a:ext>
            </a:extLst>
          </p:cNvPr>
          <p:cNvSpPr txBox="1"/>
          <p:nvPr/>
        </p:nvSpPr>
        <p:spPr>
          <a:xfrm>
            <a:off x="5547857" y="5158721"/>
            <a:ext cx="290464" cy="369332"/>
          </a:xfrm>
          <a:prstGeom prst="rect">
            <a:avLst/>
          </a:prstGeom>
          <a:noFill/>
        </p:spPr>
        <p:txBody>
          <a:bodyPr wrap="none" rtlCol="0">
            <a:spAutoFit/>
          </a:bodyPr>
          <a:lstStyle/>
          <a:p>
            <a:r>
              <a:rPr lang="en-US" dirty="0"/>
              <a:t>𝜏</a:t>
            </a:r>
          </a:p>
        </p:txBody>
      </p:sp>
      <p:sp>
        <p:nvSpPr>
          <p:cNvPr id="7" name="TextBox 6">
            <a:extLst>
              <a:ext uri="{FF2B5EF4-FFF2-40B4-BE49-F238E27FC236}">
                <a16:creationId xmlns:a16="http://schemas.microsoft.com/office/drawing/2014/main" id="{A29EA353-A9D1-DB42-9D71-587F51015DE9}"/>
              </a:ext>
            </a:extLst>
          </p:cNvPr>
          <p:cNvSpPr txBox="1"/>
          <p:nvPr/>
        </p:nvSpPr>
        <p:spPr>
          <a:xfrm>
            <a:off x="1145550" y="4657486"/>
            <a:ext cx="2951409" cy="1569660"/>
          </a:xfrm>
          <a:prstGeom prst="rect">
            <a:avLst/>
          </a:prstGeom>
          <a:noFill/>
        </p:spPr>
        <p:txBody>
          <a:bodyPr wrap="square" rtlCol="0">
            <a:spAutoFit/>
          </a:bodyPr>
          <a:lstStyle/>
          <a:p>
            <a:r>
              <a:rPr lang="en-US" sz="2400" dirty="0"/>
              <a:t>Example: </a:t>
            </a:r>
            <a:r>
              <a:rPr lang="en-US" sz="2400" b="1" dirty="0"/>
              <a:t>(</a:t>
            </a:r>
            <a:r>
              <a:rPr lang="en-US" sz="2400" b="1" dirty="0" err="1"/>
              <a:t>a|b</a:t>
            </a:r>
            <a:r>
              <a:rPr lang="en-US" sz="2400" b="1" dirty="0"/>
              <a:t>)*c* </a:t>
            </a:r>
            <a:r>
              <a:rPr lang="en-US" sz="2400" dirty="0"/>
              <a:t>can be equivalently described by:</a:t>
            </a:r>
          </a:p>
          <a:p>
            <a:endParaRPr lang="en-US" sz="2400" dirty="0"/>
          </a:p>
        </p:txBody>
      </p:sp>
    </p:spTree>
    <p:extLst>
      <p:ext uri="{BB962C8B-B14F-4D97-AF65-F5344CB8AC3E}">
        <p14:creationId xmlns:p14="http://schemas.microsoft.com/office/powerpoint/2010/main" val="2006537538"/>
      </p:ext>
    </p:extLst>
  </p:cSld>
  <p:clrMapOvr>
    <a:masterClrMapping/>
  </p:clrMapOvr>
</p:sld>
</file>

<file path=ppt/theme/theme1.xml><?xml version="1.0" encoding="utf-8"?>
<a:theme xmlns:a="http://schemas.openxmlformats.org/drawingml/2006/main" name="organizatio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organization</Template>
  <TotalTime>18262</TotalTime>
  <Words>4497</Words>
  <Application>Microsoft Macintosh PowerPoint</Application>
  <PresentationFormat>On-screen Show (4:3)</PresentationFormat>
  <Paragraphs>726</Paragraphs>
  <Slides>41</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Cambria Math</vt:lpstr>
      <vt:lpstr>Symbol</vt:lpstr>
      <vt:lpstr>organization</vt:lpstr>
      <vt:lpstr>Automated Testing, and Generating Complex Input (and other applications)</vt:lpstr>
      <vt:lpstr>Content</vt:lpstr>
      <vt:lpstr>Complex Inputs</vt:lpstr>
      <vt:lpstr>Complex Inputs</vt:lpstr>
      <vt:lpstr>Regular expressions as input constraints</vt:lpstr>
      <vt:lpstr>Another example: NL post codes</vt:lpstr>
      <vt:lpstr>Regular expression</vt:lpstr>
      <vt:lpstr>Using FSM to describe a language</vt:lpstr>
      <vt:lpstr>Equivalence between Rexp and FSM</vt:lpstr>
      <vt:lpstr>Converting Rexpr to FSM</vt:lpstr>
      <vt:lpstr>Converting Rexpr to FSM</vt:lpstr>
      <vt:lpstr>Using FSM to generate tests</vt:lpstr>
      <vt:lpstr>Example</vt:lpstr>
      <vt:lpstr>Using FSM to generate negative tests</vt:lpstr>
      <vt:lpstr>Using FSM to generate negative tests</vt:lpstr>
      <vt:lpstr>Example of a mutant that is not disjoint</vt:lpstr>
      <vt:lpstr>Limitation of regular expressions</vt:lpstr>
      <vt:lpstr>Context Free Grammar</vt:lpstr>
      <vt:lpstr>Example</vt:lpstr>
      <vt:lpstr>Extra notation for production rule</vt:lpstr>
      <vt:lpstr>Deriving valid strings</vt:lpstr>
      <vt:lpstr>Let’s first name the rules</vt:lpstr>
      <vt:lpstr>Derivation tree (instead of sequence)</vt:lpstr>
      <vt:lpstr>One more example</vt:lpstr>
      <vt:lpstr>Generating valid/invalid strings through derivation</vt:lpstr>
      <vt:lpstr>We can see...</vt:lpstr>
      <vt:lpstr>CFG/BNF coverage</vt:lpstr>
      <vt:lpstr>Pair-wise rule coverage</vt:lpstr>
      <vt:lpstr>Example of covering rule-pairs</vt:lpstr>
      <vt:lpstr>Feasible pairs</vt:lpstr>
      <vt:lpstr>Example</vt:lpstr>
      <vt:lpstr>Position dependent expansion</vt:lpstr>
      <vt:lpstr>Rule-position-rule combination</vt:lpstr>
      <vt:lpstr>Covering RPR</vt:lpstr>
      <vt:lpstr>Each rule-rule coverage</vt:lpstr>
      <vt:lpstr>Example</vt:lpstr>
      <vt:lpstr>Test Case size</vt:lpstr>
      <vt:lpstr>Rule vector combination</vt:lpstr>
      <vt:lpstr>Covering a rule vector</vt:lpstr>
      <vt:lpstr>All-rule-rule coverage</vt:lpstr>
      <vt:lpstr>Subsumption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Concepts of Software Testing</dc:title>
  <dc:creator>underdark</dc:creator>
  <cp:lastModifiedBy>Prasetya, S.W.B. (Wishnu)</cp:lastModifiedBy>
  <cp:revision>905</cp:revision>
  <cp:lastPrinted>2018-05-17T14:19:05Z</cp:lastPrinted>
  <dcterms:created xsi:type="dcterms:W3CDTF">2012-03-04T10:04:20Z</dcterms:created>
  <dcterms:modified xsi:type="dcterms:W3CDTF">2025-05-08T08:00:04Z</dcterms:modified>
</cp:coreProperties>
</file>