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3"/>
  </p:notesMasterIdLst>
  <p:sldIdLst>
    <p:sldId id="256" r:id="rId2"/>
    <p:sldId id="281" r:id="rId3"/>
    <p:sldId id="291" r:id="rId4"/>
    <p:sldId id="298" r:id="rId5"/>
    <p:sldId id="259" r:id="rId6"/>
    <p:sldId id="290" r:id="rId7"/>
    <p:sldId id="261" r:id="rId8"/>
    <p:sldId id="262" r:id="rId9"/>
    <p:sldId id="308" r:id="rId10"/>
    <p:sldId id="260" r:id="rId11"/>
    <p:sldId id="257" r:id="rId12"/>
    <p:sldId id="276" r:id="rId13"/>
    <p:sldId id="296" r:id="rId14"/>
    <p:sldId id="277" r:id="rId15"/>
    <p:sldId id="299" r:id="rId16"/>
    <p:sldId id="279" r:id="rId17"/>
    <p:sldId id="295" r:id="rId18"/>
    <p:sldId id="280" r:id="rId19"/>
    <p:sldId id="306" r:id="rId20"/>
    <p:sldId id="263" r:id="rId21"/>
    <p:sldId id="268" r:id="rId22"/>
    <p:sldId id="270" r:id="rId23"/>
    <p:sldId id="271" r:id="rId24"/>
    <p:sldId id="272" r:id="rId25"/>
    <p:sldId id="274" r:id="rId26"/>
    <p:sldId id="273" r:id="rId27"/>
    <p:sldId id="275" r:id="rId28"/>
    <p:sldId id="300" r:id="rId29"/>
    <p:sldId id="266" r:id="rId30"/>
    <p:sldId id="303" r:id="rId31"/>
    <p:sldId id="293" r:id="rId32"/>
    <p:sldId id="297" r:id="rId33"/>
    <p:sldId id="284" r:id="rId34"/>
    <p:sldId id="285" r:id="rId35"/>
    <p:sldId id="307" r:id="rId36"/>
    <p:sldId id="301" r:id="rId37"/>
    <p:sldId id="286" r:id="rId38"/>
    <p:sldId id="287" r:id="rId39"/>
    <p:sldId id="288" r:id="rId40"/>
    <p:sldId id="302" r:id="rId41"/>
    <p:sldId id="289" r:id="rId4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derdark"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9F9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89"/>
    <p:restoredTop sz="91742" autoAdjust="0"/>
  </p:normalViewPr>
  <p:slideViewPr>
    <p:cSldViewPr>
      <p:cViewPr varScale="1">
        <p:scale>
          <a:sx n="105" d="100"/>
          <a:sy n="105" d="100"/>
        </p:scale>
        <p:origin x="19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3-21T11:25:55.337" idx="1">
    <p:pos x="1331" y="3357"/>
    <p:text>So... can we indentify this kind of anomaly??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8D0D29E-0F72-4B03-9D12-6D36B7ED2220}" type="datetimeFigureOut">
              <a:rPr lang="nl-NL"/>
              <a:pPr>
                <a:defRPr/>
              </a:pPr>
              <a:t>06-05-2025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AD7DC67C-8C92-4F85-AFD0-B67EC14B6C20}" type="slidenum">
              <a:rPr lang="en-US"/>
              <a:pPr>
                <a:defRPr/>
              </a:pPr>
              <a:t>‹#›</a:t>
            </a:fld>
            <a:endParaRPr lang="en-US"/>
          </a:p>
        </p:txBody>
      </p:sp>
    </p:spTree>
    <p:extLst>
      <p:ext uri="{BB962C8B-B14F-4D97-AF65-F5344CB8AC3E}">
        <p14:creationId xmlns:p14="http://schemas.microsoft.com/office/powerpoint/2010/main" val="1171866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D01952-DB01-4024-A3F6-876877A0DEB4}" type="slidenum">
              <a:rPr lang="en-US" smtClean="0">
                <a:latin typeface="Arial" charset="0"/>
                <a:cs typeface="Arial" charset="0"/>
              </a:rPr>
              <a:pPr/>
              <a:t>1</a:t>
            </a:fld>
            <a:endParaRPr lang="en-US">
              <a:latin typeface="Arial" charset="0"/>
              <a:cs typeface="Arial" charset="0"/>
            </a:endParaRPr>
          </a:p>
        </p:txBody>
      </p:sp>
    </p:spTree>
    <p:extLst>
      <p:ext uri="{BB962C8B-B14F-4D97-AF65-F5344CB8AC3E}">
        <p14:creationId xmlns:p14="http://schemas.microsoft.com/office/powerpoint/2010/main" val="990310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17</a:t>
            </a:fld>
            <a:endParaRPr lang="en-US"/>
          </a:p>
        </p:txBody>
      </p:sp>
    </p:spTree>
    <p:extLst>
      <p:ext uri="{BB962C8B-B14F-4D97-AF65-F5344CB8AC3E}">
        <p14:creationId xmlns:p14="http://schemas.microsoft.com/office/powerpoint/2010/main" val="119310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f1 and f2 are last-defs of a at the f-side</a:t>
            </a:r>
          </a:p>
          <a:p>
            <a:r>
              <a:rPr lang="en-US"/>
              <a:t>f1 is the last-def of b at the f-side</a:t>
            </a:r>
          </a:p>
          <a:p>
            <a:r>
              <a:rPr lang="en-US"/>
              <a:t>g4,g5 are last-defs of g’s return.</a:t>
            </a:r>
          </a:p>
          <a:p>
            <a:endParaRPr lang="en-US"/>
          </a:p>
          <a:p>
            <a:r>
              <a:rPr lang="en-US"/>
              <a:t>g2 is first use of a at the g-side</a:t>
            </a:r>
          </a:p>
          <a:p>
            <a:r>
              <a:rPr lang="en-US"/>
              <a:t>g2 is first use of f’s b at the g-side</a:t>
            </a:r>
          </a:p>
          <a:p>
            <a:r>
              <a:rPr lang="en-US"/>
              <a:t>f4 is first use of g’s return at the f-side</a:t>
            </a:r>
          </a:p>
          <a:p>
            <a:endParaRPr lang="en-US"/>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A35C42-481E-4B4E-B0AD-A7723FEDC834}" type="slidenum">
              <a:rPr lang="en-US" smtClean="0">
                <a:latin typeface="Arial" charset="0"/>
                <a:cs typeface="Arial" charset="0"/>
              </a:rPr>
              <a:pPr/>
              <a:t>18</a:t>
            </a:fld>
            <a:endParaRPr lang="en-US">
              <a:latin typeface="Arial" charset="0"/>
              <a:cs typeface="Arial" charset="0"/>
            </a:endParaRPr>
          </a:p>
        </p:txBody>
      </p:sp>
    </p:spTree>
    <p:extLst>
      <p:ext uri="{BB962C8B-B14F-4D97-AF65-F5344CB8AC3E}">
        <p14:creationId xmlns:p14="http://schemas.microsoft.com/office/powerpoint/2010/main" val="2029241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EFCC61-B35A-4C68-AD6D-09938C81CFF1}" type="slidenum">
              <a:rPr lang="en-US" smtClean="0">
                <a:latin typeface="Arial" charset="0"/>
                <a:cs typeface="Arial" charset="0"/>
              </a:rPr>
              <a:pPr/>
              <a:t>20</a:t>
            </a:fld>
            <a:endParaRPr lang="en-US">
              <a:latin typeface="Arial" charset="0"/>
              <a:cs typeface="Arial" charset="0"/>
            </a:endParaRPr>
          </a:p>
        </p:txBody>
      </p:sp>
    </p:spTree>
    <p:extLst>
      <p:ext uri="{BB962C8B-B14F-4D97-AF65-F5344CB8AC3E}">
        <p14:creationId xmlns:p14="http://schemas.microsoft.com/office/powerpoint/2010/main" val="1280479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22</a:t>
            </a:fld>
            <a:endParaRPr lang="en-US"/>
          </a:p>
        </p:txBody>
      </p:sp>
    </p:spTree>
    <p:extLst>
      <p:ext uri="{BB962C8B-B14F-4D97-AF65-F5344CB8AC3E}">
        <p14:creationId xmlns:p14="http://schemas.microsoft.com/office/powerpoint/2010/main" val="89141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Or perhaps, the conclusion s that shadowing instance vars is just not a good programming practice.</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2DB971-6BF3-43DB-8071-E157C55B640C}" type="slidenum">
              <a:rPr lang="en-US" smtClean="0">
                <a:latin typeface="Arial" charset="0"/>
                <a:cs typeface="Arial" charset="0"/>
              </a:rPr>
              <a:pPr/>
              <a:t>24</a:t>
            </a:fld>
            <a:endParaRPr lang="en-US">
              <a:latin typeface="Arial" charset="0"/>
              <a:cs typeface="Arial" charset="0"/>
            </a:endParaRPr>
          </a:p>
        </p:txBody>
      </p:sp>
    </p:spTree>
    <p:extLst>
      <p:ext uri="{BB962C8B-B14F-4D97-AF65-F5344CB8AC3E}">
        <p14:creationId xmlns:p14="http://schemas.microsoft.com/office/powerpoint/2010/main" val="1079497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25</a:t>
            </a:fld>
            <a:endParaRPr lang="en-US"/>
          </a:p>
        </p:txBody>
      </p:sp>
    </p:spTree>
    <p:extLst>
      <p:ext uri="{BB962C8B-B14F-4D97-AF65-F5344CB8AC3E}">
        <p14:creationId xmlns:p14="http://schemas.microsoft.com/office/powerpoint/2010/main" val="1179086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
            </a:r>
            <a:r>
              <a:rPr lang="en-US" baseline="0" dirty="0"/>
              <a:t> use base() instead of super()</a:t>
            </a:r>
            <a:br>
              <a:rPr lang="en-US" baseline="0" dirty="0"/>
            </a:br>
            <a:r>
              <a:rPr lang="en-US" baseline="0" dirty="0"/>
              <a:t>and </a:t>
            </a:r>
            <a:r>
              <a:rPr lang="en-US" baseline="0" dirty="0" err="1"/>
              <a:t>base.m</a:t>
            </a:r>
            <a:r>
              <a:rPr lang="en-US" baseline="0" dirty="0"/>
              <a:t>(x) instead of </a:t>
            </a:r>
            <a:r>
              <a:rPr lang="en-US" baseline="0" dirty="0" err="1"/>
              <a:t>super.m</a:t>
            </a:r>
            <a:r>
              <a:rPr lang="en-US" baseline="0" dirty="0"/>
              <a:t>(x)</a:t>
            </a:r>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26</a:t>
            </a:fld>
            <a:endParaRPr lang="en-US"/>
          </a:p>
        </p:txBody>
      </p:sp>
    </p:spTree>
    <p:extLst>
      <p:ext uri="{BB962C8B-B14F-4D97-AF65-F5344CB8AC3E}">
        <p14:creationId xmlns:p14="http://schemas.microsoft.com/office/powerpoint/2010/main" val="60745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In C#: assume</a:t>
            </a:r>
            <a:r>
              <a:rPr lang="en-US" baseline="0" dirty="0"/>
              <a:t> </a:t>
            </a:r>
            <a:r>
              <a:rPr lang="en-US" baseline="0" dirty="0" err="1"/>
              <a:t>i</a:t>
            </a:r>
            <a:r>
              <a:rPr lang="en-US" baseline="0" dirty="0"/>
              <a:t>() to be a virtual method.</a:t>
            </a:r>
            <a:endParaRPr lang="en-US" dirty="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928582-93B0-4287-BD77-DA0588AC9DF1}" type="slidenum">
              <a:rPr lang="en-US" smtClean="0">
                <a:latin typeface="Arial" charset="0"/>
                <a:cs typeface="Arial" charset="0"/>
              </a:rPr>
              <a:pPr/>
              <a:t>29</a:t>
            </a:fld>
            <a:endParaRPr lang="en-US">
              <a:latin typeface="Arial" charset="0"/>
              <a:cs typeface="Arial" charset="0"/>
            </a:endParaRPr>
          </a:p>
        </p:txBody>
      </p:sp>
    </p:spTree>
    <p:extLst>
      <p:ext uri="{BB962C8B-B14F-4D97-AF65-F5344CB8AC3E}">
        <p14:creationId xmlns:p14="http://schemas.microsoft.com/office/powerpoint/2010/main" val="2075732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E88D2D-DE6F-416F-86F2-ADB1F0E1FE68}" type="slidenum">
              <a:rPr lang="en-US" smtClean="0">
                <a:latin typeface="Arial" charset="0"/>
                <a:cs typeface="Arial" charset="0"/>
              </a:rPr>
              <a:pPr/>
              <a:t>31</a:t>
            </a:fld>
            <a:endParaRPr lang="en-US">
              <a:latin typeface="Arial" charset="0"/>
              <a:cs typeface="Arial" charset="0"/>
            </a:endParaRPr>
          </a:p>
        </p:txBody>
      </p:sp>
    </p:spTree>
    <p:extLst>
      <p:ext uri="{BB962C8B-B14F-4D97-AF65-F5344CB8AC3E}">
        <p14:creationId xmlns:p14="http://schemas.microsoft.com/office/powerpoint/2010/main" val="968434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B5610C-1548-44B1-AF8B-58A43EF5EACA}" type="slidenum">
              <a:rPr lang="en-US" smtClean="0">
                <a:latin typeface="Arial" charset="0"/>
                <a:cs typeface="Arial" charset="0"/>
              </a:rPr>
              <a:pPr/>
              <a:t>32</a:t>
            </a:fld>
            <a:endParaRPr lang="en-US">
              <a:latin typeface="Arial" charset="0"/>
              <a:cs typeface="Arial" charset="0"/>
            </a:endParaRPr>
          </a:p>
        </p:txBody>
      </p:sp>
    </p:spTree>
    <p:extLst>
      <p:ext uri="{BB962C8B-B14F-4D97-AF65-F5344CB8AC3E}">
        <p14:creationId xmlns:p14="http://schemas.microsoft.com/office/powerpoint/2010/main" val="1901307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E.g. we may then decide to only test one of them.</a:t>
            </a:r>
          </a:p>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3</a:t>
            </a:fld>
            <a:endParaRPr lang="en-US"/>
          </a:p>
        </p:txBody>
      </p:sp>
    </p:spTree>
    <p:extLst>
      <p:ext uri="{BB962C8B-B14F-4D97-AF65-F5344CB8AC3E}">
        <p14:creationId xmlns:p14="http://schemas.microsoft.com/office/powerpoint/2010/main" val="1612263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32FD59-A385-497C-A55C-B93D24C9E9F8}" type="slidenum">
              <a:rPr lang="en-US" smtClean="0">
                <a:latin typeface="Arial" charset="0"/>
                <a:cs typeface="Arial" charset="0"/>
              </a:rPr>
              <a:pPr/>
              <a:t>33</a:t>
            </a:fld>
            <a:endParaRPr lang="en-US">
              <a:latin typeface="Arial" charset="0"/>
              <a:cs typeface="Arial" charset="0"/>
            </a:endParaRPr>
          </a:p>
        </p:txBody>
      </p:sp>
    </p:spTree>
    <p:extLst>
      <p:ext uri="{BB962C8B-B14F-4D97-AF65-F5344CB8AC3E}">
        <p14:creationId xmlns:p14="http://schemas.microsoft.com/office/powerpoint/2010/main" val="14111756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AD7DC67C-8C92-4F85-AFD0-B67EC14B6C20}" type="slidenum">
              <a:rPr lang="en-US" smtClean="0"/>
              <a:pPr>
                <a:defRPr/>
              </a:pPr>
              <a:t>35</a:t>
            </a:fld>
            <a:endParaRPr lang="en-US"/>
          </a:p>
        </p:txBody>
      </p:sp>
    </p:spTree>
    <p:extLst>
      <p:ext uri="{BB962C8B-B14F-4D97-AF65-F5344CB8AC3E}">
        <p14:creationId xmlns:p14="http://schemas.microsoft.com/office/powerpoint/2010/main" val="2867681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To note on the above diagram:</a:t>
            </a:r>
          </a:p>
          <a:p>
            <a:endParaRPr lang="en-US"/>
          </a:p>
          <a:p>
            <a:r>
              <a:rPr lang="en-US"/>
              <a:t>Different types of the context o gives different coupling variables as well as coupling paths.</a:t>
            </a:r>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BEDDAE-976C-44E9-A978-A472C5BB9871}" type="slidenum">
              <a:rPr lang="en-US" smtClean="0">
                <a:latin typeface="Arial" charset="0"/>
                <a:cs typeface="Arial" charset="0"/>
              </a:rPr>
              <a:pPr/>
              <a:t>37</a:t>
            </a:fld>
            <a:endParaRPr lang="en-US">
              <a:latin typeface="Arial" charset="0"/>
              <a:cs typeface="Arial" charset="0"/>
            </a:endParaRPr>
          </a:p>
        </p:txBody>
      </p:sp>
    </p:spTree>
    <p:extLst>
      <p:ext uri="{BB962C8B-B14F-4D97-AF65-F5344CB8AC3E}">
        <p14:creationId xmlns:p14="http://schemas.microsoft.com/office/powerpoint/2010/main" val="81949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If p is def-clear wrt v, then it does not re-define v in between; implying that v is only defined at the start of p (if it is defined there at all). Thus, this value of v is guaranteed to reach p’s final node.</a:t>
            </a:r>
          </a:p>
          <a:p>
            <a:endParaRPr lang="en-US"/>
          </a:p>
          <a:p>
            <a:r>
              <a:rPr lang="en-US"/>
              <a:t>Not du-path wrt to x:  1345 (the path is not clear wrt x)</a:t>
            </a: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577F83-B936-4395-B7D1-72B81518DB12}" type="slidenum">
              <a:rPr lang="en-US" smtClean="0">
                <a:latin typeface="Arial" charset="0"/>
                <a:cs typeface="Arial" charset="0"/>
              </a:rPr>
              <a:pPr/>
              <a:t>5</a:t>
            </a:fld>
            <a:endParaRPr lang="en-US">
              <a:latin typeface="Arial" charset="0"/>
              <a:cs typeface="Arial" charset="0"/>
            </a:endParaRPr>
          </a:p>
        </p:txBody>
      </p:sp>
    </p:spTree>
    <p:extLst>
      <p:ext uri="{BB962C8B-B14F-4D97-AF65-F5344CB8AC3E}">
        <p14:creationId xmlns:p14="http://schemas.microsoft.com/office/powerpoint/2010/main" val="1147519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 intuition of ADC is to cover for each variable, all the places where the variable is assigned a value. However, we only care about it when the new value assigned is actually used somewhere. This comes from the fact that the definition requires the existence of a du-path from the node.</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800003-206B-4247-AF3B-D7D384CD11F9}" type="slidenum">
              <a:rPr lang="en-US" smtClean="0">
                <a:latin typeface="Arial" charset="0"/>
                <a:cs typeface="Arial" charset="0"/>
              </a:rPr>
              <a:pPr/>
              <a:t>7</a:t>
            </a:fld>
            <a:endParaRPr lang="en-US">
              <a:latin typeface="Arial" charset="0"/>
              <a:cs typeface="Arial" charset="0"/>
            </a:endParaRPr>
          </a:p>
        </p:txBody>
      </p:sp>
    </p:spTree>
    <p:extLst>
      <p:ext uri="{BB962C8B-B14F-4D97-AF65-F5344CB8AC3E}">
        <p14:creationId xmlns:p14="http://schemas.microsoft.com/office/powerpoint/2010/main" val="1953523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Recall that in ADC we want to cover, for each variable, all the places where the variable is assigned a value. However, we only care about it when the new value assigned is actually used somewhere. However, for each node </a:t>
            </a:r>
            <a:r>
              <a:rPr lang="en-US" dirty="0" err="1"/>
              <a:t>i</a:t>
            </a:r>
            <a:r>
              <a:rPr lang="en-US" dirty="0"/>
              <a:t> where v is defined, there may be multiple nodes where </a:t>
            </a:r>
            <a:r>
              <a:rPr lang="en-US" dirty="0" err="1"/>
              <a:t>i</a:t>
            </a:r>
            <a:r>
              <a:rPr lang="en-US" dirty="0"/>
              <a:t> is subsequently used. ADC doesn’t distinguish those. In AUC we do. In AUC, for each pair of </a:t>
            </a:r>
            <a:r>
              <a:rPr lang="en-US" dirty="0" err="1"/>
              <a:t>def</a:t>
            </a:r>
            <a:r>
              <a:rPr lang="en-US" dirty="0"/>
              <a:t>/use we require at least one path is tested. There may however be multiple paths between the same </a:t>
            </a:r>
            <a:r>
              <a:rPr lang="en-US" dirty="0" err="1"/>
              <a:t>def</a:t>
            </a:r>
            <a:r>
              <a:rPr lang="en-US" dirty="0"/>
              <a:t>/use pair. In ADUPC we require to cover them all.</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0C2CAF-E3B1-4627-9E06-1FF5B1B475B9}" type="slidenum">
              <a:rPr lang="en-US" smtClean="0">
                <a:latin typeface="Arial" charset="0"/>
                <a:cs typeface="Arial" charset="0"/>
              </a:rPr>
              <a:pPr/>
              <a:t>8</a:t>
            </a:fld>
            <a:endParaRPr lang="en-US">
              <a:latin typeface="Arial" charset="0"/>
              <a:cs typeface="Arial" charset="0"/>
            </a:endParaRPr>
          </a:p>
        </p:txBody>
      </p:sp>
    </p:spTree>
    <p:extLst>
      <p:ext uri="{BB962C8B-B14F-4D97-AF65-F5344CB8AC3E}">
        <p14:creationId xmlns:p14="http://schemas.microsoft.com/office/powerpoint/2010/main" val="2137048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(Def 1.24) C1 subsumes C2 if every test-set that satisfies C1 also satisfies C2 (so, C1 is stronger)</a:t>
            </a:r>
          </a:p>
          <a:p>
            <a:endParaRPr lang="en-US" dirty="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t>The assumption</a:t>
            </a:r>
            <a:r>
              <a:rPr lang="en-US" baseline="0" dirty="0"/>
              <a:t> “</a:t>
            </a:r>
            <a:r>
              <a:rPr lang="en-US" sz="2000" dirty="0"/>
              <a:t>arrows are </a:t>
            </a:r>
            <a:r>
              <a:rPr lang="en-US" sz="2000" dirty="0" err="1"/>
              <a:t>labelled</a:t>
            </a:r>
            <a:r>
              <a:rPr lang="en-US" sz="2000" dirty="0"/>
              <a:t>; arrows that leave the node </a:t>
            </a:r>
            <a:r>
              <a:rPr lang="en-US" sz="2000" dirty="0" err="1"/>
              <a:t>i</a:t>
            </a:r>
            <a:r>
              <a:rPr lang="en-US" sz="2000" i="1" dirty="0"/>
              <a:t> </a:t>
            </a:r>
            <a:r>
              <a:rPr lang="en-US" sz="2000" dirty="0"/>
              <a:t>must use at least one </a:t>
            </a:r>
            <a:r>
              <a:rPr lang="en-US" sz="2000" dirty="0" err="1"/>
              <a:t>var</a:t>
            </a:r>
            <a:r>
              <a:rPr lang="en-US" sz="2000" dirty="0"/>
              <a:t>, and they all must use the same set of </a:t>
            </a:r>
            <a:r>
              <a:rPr lang="en-US" sz="2000" dirty="0" err="1"/>
              <a:t>vars</a:t>
            </a:r>
            <a:r>
              <a:rPr lang="en-US" sz="2000" dirty="0"/>
              <a:t>”</a:t>
            </a:r>
            <a:r>
              <a:rPr lang="en-US" sz="2000" baseline="0" dirty="0"/>
              <a:t> basically wants to say, that all branches of e.g. if(g) then S1 else S2 will use all the variables used in g.</a:t>
            </a:r>
            <a:endParaRPr lang="en-US" sz="2000" dirty="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3B8FD5-830E-404D-9DA7-42EAA9D47811}" type="slidenum">
              <a:rPr lang="en-US" smtClean="0">
                <a:latin typeface="Arial" charset="0"/>
                <a:cs typeface="Arial" charset="0"/>
              </a:rPr>
              <a:pPr/>
              <a:t>10</a:t>
            </a:fld>
            <a:endParaRPr lang="en-US">
              <a:latin typeface="Arial" charset="0"/>
              <a:cs typeface="Arial" charset="0"/>
            </a:endParaRPr>
          </a:p>
        </p:txBody>
      </p:sp>
    </p:spTree>
    <p:extLst>
      <p:ext uri="{BB962C8B-B14F-4D97-AF65-F5344CB8AC3E}">
        <p14:creationId xmlns:p14="http://schemas.microsoft.com/office/powerpoint/2010/main" val="717807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14</a:t>
            </a:fld>
            <a:endParaRPr lang="en-US"/>
          </a:p>
        </p:txBody>
      </p:sp>
    </p:spTree>
    <p:extLst>
      <p:ext uri="{BB962C8B-B14F-4D97-AF65-F5344CB8AC3E}">
        <p14:creationId xmlns:p14="http://schemas.microsoft.com/office/powerpoint/2010/main" val="1293763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7DC67C-8C92-4F85-AFD0-B67EC14B6C20}" type="slidenum">
              <a:rPr lang="en-US" smtClean="0"/>
              <a:pPr>
                <a:defRPr/>
              </a:pPr>
              <a:t>15</a:t>
            </a:fld>
            <a:endParaRPr lang="en-US"/>
          </a:p>
        </p:txBody>
      </p:sp>
    </p:spTree>
    <p:extLst>
      <p:ext uri="{BB962C8B-B14F-4D97-AF65-F5344CB8AC3E}">
        <p14:creationId xmlns:p14="http://schemas.microsoft.com/office/powerpoint/2010/main" val="2570533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f1,f3 are last-</a:t>
            </a:r>
            <a:r>
              <a:rPr lang="en-US" dirty="0" err="1"/>
              <a:t>defs</a:t>
            </a:r>
            <a:r>
              <a:rPr lang="en-US" dirty="0"/>
              <a:t> of f’s a and b.</a:t>
            </a:r>
          </a:p>
          <a:p>
            <a:r>
              <a:rPr lang="en-US" dirty="0"/>
              <a:t>g4,g5 are last-</a:t>
            </a:r>
            <a:r>
              <a:rPr lang="en-US" dirty="0" err="1"/>
              <a:t>defs</a:t>
            </a:r>
            <a:r>
              <a:rPr lang="en-US" dirty="0"/>
              <a:t> of g’s return.</a:t>
            </a:r>
          </a:p>
          <a:p>
            <a:endParaRPr lang="en-US" dirty="0"/>
          </a:p>
          <a:p>
            <a:r>
              <a:rPr lang="en-US" dirty="0"/>
              <a:t>(</a:t>
            </a:r>
            <a:r>
              <a:rPr lang="en-US" dirty="0" err="1"/>
              <a:t>Def</a:t>
            </a:r>
            <a:r>
              <a:rPr lang="en-US" dirty="0"/>
              <a:t> 2.41) </a:t>
            </a:r>
            <a:r>
              <a:rPr lang="en-US" i="1" dirty="0"/>
              <a:t>First-use of v </a:t>
            </a:r>
            <a:r>
              <a:rPr lang="en-US" dirty="0"/>
              <a:t>: set of nodes using v, to which there is a </a:t>
            </a:r>
            <a:r>
              <a:rPr lang="en-US" dirty="0" err="1"/>
              <a:t>def</a:t>
            </a:r>
            <a:r>
              <a:rPr lang="en-US" dirty="0"/>
              <a:t>-clear and use-clear path (</a:t>
            </a:r>
            <a:r>
              <a:rPr lang="en-US" dirty="0" err="1"/>
              <a:t>wrt</a:t>
            </a:r>
            <a:r>
              <a:rPr lang="en-US" dirty="0"/>
              <a:t> </a:t>
            </a:r>
            <a:r>
              <a:rPr lang="en-US" i="1" dirty="0"/>
              <a:t>v</a:t>
            </a:r>
            <a:r>
              <a:rPr lang="en-US" dirty="0"/>
              <a:t>) coming from the other unit, and through the call point. E.g.: g1, g2, f4</a:t>
            </a:r>
          </a:p>
          <a:p>
            <a:endParaRPr lang="en-US" dirty="0"/>
          </a:p>
          <a:p>
            <a:endParaRPr lang="en-US" dirty="0"/>
          </a:p>
          <a:p>
            <a:r>
              <a:rPr lang="en-US" dirty="0"/>
              <a:t>g2 is first use of f’s a</a:t>
            </a:r>
          </a:p>
          <a:p>
            <a:r>
              <a:rPr lang="en-US" dirty="0"/>
              <a:t>g3 is first use of f’s b</a:t>
            </a:r>
          </a:p>
          <a:p>
            <a:r>
              <a:rPr lang="en-US" dirty="0"/>
              <a:t>f4 is first use of g’s return</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8794C2-5315-4ACE-AD90-102209284598}" type="slidenum">
              <a:rPr lang="en-US" smtClean="0">
                <a:latin typeface="Arial" charset="0"/>
                <a:cs typeface="Arial" charset="0"/>
              </a:rPr>
              <a:pPr/>
              <a:t>16</a:t>
            </a:fld>
            <a:endParaRPr lang="en-US">
              <a:latin typeface="Arial" charset="0"/>
              <a:cs typeface="Arial" charset="0"/>
            </a:endParaRPr>
          </a:p>
        </p:txBody>
      </p:sp>
    </p:spTree>
    <p:extLst>
      <p:ext uri="{BB962C8B-B14F-4D97-AF65-F5344CB8AC3E}">
        <p14:creationId xmlns:p14="http://schemas.microsoft.com/office/powerpoint/2010/main" val="1773612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0174"/>
            <a:ext cx="7772400" cy="2357454"/>
          </a:xfrm>
          <a:noFill/>
          <a:ln w="12700">
            <a:solidFill>
              <a:schemeClr val="accent1"/>
            </a:solidFill>
          </a:ln>
        </p:spPr>
        <p:txBody>
          <a:bodyPr/>
          <a:lstStyle/>
          <a:p>
            <a:r>
              <a:rPr lang="en-US"/>
              <a:t>Click to edit Master title style</a:t>
            </a:r>
          </a:p>
        </p:txBody>
      </p:sp>
      <p:sp>
        <p:nvSpPr>
          <p:cNvPr id="3" name="Subtitle 2"/>
          <p:cNvSpPr>
            <a:spLocks noGrp="1"/>
          </p:cNvSpPr>
          <p:nvPr>
            <p:ph type="subTitle" idx="1"/>
          </p:nvPr>
        </p:nvSpPr>
        <p:spPr>
          <a:xfrm>
            <a:off x="1371600" y="4071942"/>
            <a:ext cx="6400800" cy="1785950"/>
          </a:xfrm>
        </p:spPr>
        <p:txBody>
          <a:bodyPr/>
          <a:lstStyle>
            <a:lvl1pPr marL="0" indent="0" algn="ctr">
              <a:buNone/>
              <a:defRPr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5B0760D-9EDB-6145-9174-4A7B59914D4C}" type="datetime1">
              <a:rPr lang="en-US" smtClean="0"/>
              <a:t>5/6/25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575428-F700-4368-9997-67485B66634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43D0A6-6A85-FF46-A0CB-492B7BD0E6DB}" type="datetime1">
              <a:rPr lang="en-US" smtClean="0"/>
              <a:t>5/6/25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8407FA-4828-4F9F-80B1-204E354254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5273C3B-651F-464F-9AD6-6643E96110BF}" type="datetime1">
              <a:rPr lang="en-US" smtClean="0"/>
              <a:t>5/6/25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B1243-F46B-4CF5-95D5-C2074CEA854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12700">
            <a:solidFill>
              <a:schemeClr val="accent1"/>
            </a:solidFill>
          </a:ln>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A16B4DC-B182-D642-9018-6194AC7CB889}" type="datetime1">
              <a:rPr lang="en-US" smtClean="0"/>
              <a:t>5/6/25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1486F7-ACCF-4DB7-BBF3-9BC4B709FB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4096261-A2DB-0C4C-B809-F5FBB409C63D}" type="datetime1">
              <a:rPr lang="en-US" smtClean="0"/>
              <a:t>5/6/25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21910E-ABFC-4F94-84F5-0BB00FBDD5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9376123-B273-594B-85F0-BBCA522E28D4}" type="datetime1">
              <a:rPr lang="en-US" smtClean="0"/>
              <a:t>5/6/25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D55668-F4C8-47C6-83C9-6FB1635136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A2F775D-3727-A64A-AE8B-24B95511B6AF}" type="datetime1">
              <a:rPr lang="en-US" smtClean="0"/>
              <a:t>5/6/25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A9FCE30-9A73-4F2D-96C0-F77F631ABD0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D54CECE-4A9C-684E-92D7-DFAB63EFD86C}" type="datetime1">
              <a:rPr lang="en-US" smtClean="0"/>
              <a:t>5/6/25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2F37286-FE51-4C52-8532-323FC50E77F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12509A-99FD-054D-A42A-EA835D7195E6}" type="datetime1">
              <a:rPr lang="en-US" smtClean="0"/>
              <a:t>5/6/25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4F4083F-58C9-435E-9094-DCED2ED1E8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A27411D-2ACD-2448-A932-9B916463A789}" type="datetime1">
              <a:rPr lang="en-US" smtClean="0"/>
              <a:t>5/6/25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1201C9-1A3B-4285-BA73-DDDB3B4193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12A945-33C5-C448-BB28-3E322ADE8546}" type="datetime1">
              <a:rPr lang="en-US" smtClean="0"/>
              <a:t>5/6/25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6D638E-4DE2-445D-BDFA-503B494D663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E937E03-C8C1-B04F-91DB-6A2334EE4B71}" type="datetime1">
              <a:rPr lang="en-US" smtClean="0"/>
              <a:t>5/6/25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F6B98D9-B404-46A3-9411-4FFC3C1F02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2.tif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500188"/>
            <a:ext cx="7772400" cy="2357437"/>
          </a:xfrm>
        </p:spPr>
        <p:txBody>
          <a:bodyPr/>
          <a:lstStyle/>
          <a:p>
            <a:pPr eaLnBrk="1" hangingPunct="1"/>
            <a:r>
              <a:rPr lang="en-US" dirty="0"/>
              <a:t>Data-flow Based Testing</a:t>
            </a:r>
            <a:br>
              <a:rPr lang="en-US" dirty="0"/>
            </a:br>
            <a:r>
              <a:rPr lang="en-US" sz="3200" dirty="0"/>
              <a:t>(A&amp;O Ch. 2.2.2, 2.4.2, 7.1)</a:t>
            </a:r>
            <a:br>
              <a:rPr lang="en-US" sz="3200" dirty="0"/>
            </a:br>
            <a:r>
              <a:rPr lang="en-US" sz="2000" dirty="0"/>
              <a:t>(2</a:t>
            </a:r>
            <a:r>
              <a:rPr lang="en-US" sz="2000" baseline="30000" dirty="0"/>
              <a:t>nd</a:t>
            </a:r>
            <a:r>
              <a:rPr lang="en-US" sz="2000" dirty="0"/>
              <a:t> Ed. Ch 7.2.3, 7.4.2. Unfortunately, there is no equivalent of 7.1 in the 2</a:t>
            </a:r>
            <a:r>
              <a:rPr lang="en-US" sz="2000" baseline="30000" dirty="0"/>
              <a:t>nd</a:t>
            </a:r>
            <a:r>
              <a:rPr lang="en-US" sz="2000" dirty="0"/>
              <a:t> Ed.)</a:t>
            </a:r>
            <a:endParaRPr lang="en-US" dirty="0"/>
          </a:p>
        </p:txBody>
      </p:sp>
      <p:sp>
        <p:nvSpPr>
          <p:cNvPr id="3" name="Subtitle 2"/>
          <p:cNvSpPr>
            <a:spLocks noGrp="1"/>
          </p:cNvSpPr>
          <p:nvPr>
            <p:ph type="subTitle" idx="1"/>
          </p:nvPr>
        </p:nvSpPr>
        <p:spPr>
          <a:xfrm>
            <a:off x="1371600" y="4071938"/>
            <a:ext cx="6400800" cy="1785937"/>
          </a:xfrm>
        </p:spPr>
        <p:txBody>
          <a:bodyPr rtlCol="0">
            <a:normAutofit fontScale="92500"/>
          </a:bodyPr>
          <a:lstStyle/>
          <a:p>
            <a:pPr eaLnBrk="1" fontAlgn="auto" hangingPunct="1">
              <a:spcAft>
                <a:spcPts val="0"/>
              </a:spcAft>
              <a:buFont typeface="Arial" pitchFamily="34" charset="0"/>
              <a:buNone/>
              <a:defRPr/>
            </a:pPr>
            <a:r>
              <a:rPr lang="en-US" dirty="0"/>
              <a:t>Course Software Testing &amp; Verification</a:t>
            </a:r>
          </a:p>
          <a:p>
            <a:pPr eaLnBrk="1" fontAlgn="auto" hangingPunct="1">
              <a:spcAft>
                <a:spcPts val="0"/>
              </a:spcAft>
              <a:buFont typeface="Arial" pitchFamily="34" charset="0"/>
              <a:buNone/>
              <a:defRPr/>
            </a:pPr>
            <a:r>
              <a:rPr lang="en-US" dirty="0"/>
              <a:t>2024/25</a:t>
            </a:r>
          </a:p>
          <a:p>
            <a:pPr eaLnBrk="1" fontAlgn="auto" hangingPunct="1">
              <a:spcAft>
                <a:spcPts val="0"/>
              </a:spcAft>
              <a:defRPr/>
            </a:pPr>
            <a:r>
              <a:rPr lang="en-US" dirty="0" err="1"/>
              <a:t>Wishnu</a:t>
            </a:r>
            <a:r>
              <a:rPr lang="en-US" dirty="0"/>
              <a:t> </a:t>
            </a:r>
            <a:r>
              <a:rPr lang="en-US" dirty="0" err="1"/>
              <a:t>Prasetya</a:t>
            </a:r>
            <a:r>
              <a:rPr lang="en-US" dirty="0"/>
              <a:t> &amp; Gabriele Keller</a:t>
            </a:r>
          </a:p>
          <a:p>
            <a:pPr eaLnBrk="1" fontAlgn="auto" hangingPunct="1">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06437"/>
          </a:xfrm>
        </p:spPr>
        <p:txBody>
          <a:bodyPr/>
          <a:lstStyle/>
          <a:p>
            <a:r>
              <a:rPr lang="en-US"/>
              <a:t>Overview of subsumption relations</a:t>
            </a:r>
          </a:p>
        </p:txBody>
      </p:sp>
      <p:sp>
        <p:nvSpPr>
          <p:cNvPr id="10243" name="Content Placeholder 2"/>
          <p:cNvSpPr>
            <a:spLocks noGrp="1"/>
          </p:cNvSpPr>
          <p:nvPr>
            <p:ph idx="1"/>
          </p:nvPr>
        </p:nvSpPr>
        <p:spPr>
          <a:xfrm>
            <a:off x="250825" y="3861048"/>
            <a:ext cx="8642350" cy="2352675"/>
          </a:xfrm>
        </p:spPr>
        <p:txBody>
          <a:bodyPr/>
          <a:lstStyle/>
          <a:p>
            <a:r>
              <a:rPr lang="en-US" sz="2400" dirty="0"/>
              <a:t>PPC </a:t>
            </a:r>
            <a:r>
              <a:rPr lang="en-US" sz="2400" dirty="0">
                <a:sym typeface="Symbol" pitchFamily="18" charset="2"/>
              </a:rPr>
              <a:t> </a:t>
            </a:r>
            <a:r>
              <a:rPr lang="en-US" sz="2400" dirty="0"/>
              <a:t>ADUPC,  because every simple path is a </a:t>
            </a:r>
            <a:r>
              <a:rPr lang="en-US" sz="2400" dirty="0" err="1"/>
              <a:t>subpath</a:t>
            </a:r>
            <a:r>
              <a:rPr lang="en-US" sz="2400" dirty="0"/>
              <a:t> of some prime path. </a:t>
            </a:r>
          </a:p>
          <a:p>
            <a:r>
              <a:rPr lang="en-US" sz="2400" dirty="0"/>
              <a:t>AUC </a:t>
            </a:r>
            <a:r>
              <a:rPr lang="en-US" sz="2400" dirty="0">
                <a:sym typeface="Symbol" pitchFamily="18" charset="2"/>
              </a:rPr>
              <a:t> EC .... under the following a</a:t>
            </a:r>
            <a:r>
              <a:rPr lang="en-US" sz="2400" dirty="0"/>
              <a:t>ssumptions:</a:t>
            </a:r>
          </a:p>
          <a:p>
            <a:pPr lvl="1"/>
            <a:r>
              <a:rPr lang="en-US" sz="1800" dirty="0"/>
              <a:t>there is at least one </a:t>
            </a:r>
            <a:r>
              <a:rPr lang="en-US" sz="1800" dirty="0" err="1"/>
              <a:t>def</a:t>
            </a:r>
            <a:endParaRPr lang="en-US" sz="1800" dirty="0"/>
          </a:p>
          <a:p>
            <a:pPr lvl="1"/>
            <a:r>
              <a:rPr lang="en-US" sz="1800" dirty="0"/>
              <a:t>every </a:t>
            </a:r>
            <a:r>
              <a:rPr lang="en-US" sz="1800" dirty="0" err="1"/>
              <a:t>def</a:t>
            </a:r>
            <a:r>
              <a:rPr lang="en-US" sz="1800" dirty="0"/>
              <a:t> reaches at least one use.</a:t>
            </a:r>
          </a:p>
          <a:p>
            <a:pPr lvl="1"/>
            <a:r>
              <a:rPr lang="en-US" sz="1800" dirty="0"/>
              <a:t>every use (of </a:t>
            </a:r>
            <a:r>
              <a:rPr lang="en-US" sz="1800" i="1" dirty="0"/>
              <a:t>v</a:t>
            </a:r>
            <a:r>
              <a:rPr lang="en-US" sz="1800" dirty="0"/>
              <a:t>) is preceded by a def.</a:t>
            </a:r>
          </a:p>
          <a:p>
            <a:pPr lvl="1"/>
            <a:r>
              <a:rPr lang="en-US" sz="1800" dirty="0"/>
              <a:t>every edge uses a variable  (note: not the case in “if e then S” without else)</a:t>
            </a:r>
          </a:p>
        </p:txBody>
      </p:sp>
      <p:sp>
        <p:nvSpPr>
          <p:cNvPr id="4" name="Slide Number Placeholder 3"/>
          <p:cNvSpPr>
            <a:spLocks noGrp="1"/>
          </p:cNvSpPr>
          <p:nvPr>
            <p:ph type="sldNum" sz="quarter" idx="12"/>
          </p:nvPr>
        </p:nvSpPr>
        <p:spPr/>
        <p:txBody>
          <a:bodyPr/>
          <a:lstStyle/>
          <a:p>
            <a:pPr>
              <a:defRPr/>
            </a:pPr>
            <a:fld id="{0D80BE26-2A28-4976-9E28-1ED6562C580C}" type="slidenum">
              <a:rPr lang="en-US" smtClean="0"/>
              <a:pPr>
                <a:defRPr/>
              </a:pPr>
              <a:t>10</a:t>
            </a:fld>
            <a:endParaRPr lang="en-US" dirty="0"/>
          </a:p>
        </p:txBody>
      </p:sp>
      <p:sp>
        <p:nvSpPr>
          <p:cNvPr id="6" name="TextBox 5"/>
          <p:cNvSpPr txBox="1"/>
          <p:nvPr/>
        </p:nvSpPr>
        <p:spPr>
          <a:xfrm>
            <a:off x="3932238" y="1196975"/>
            <a:ext cx="2095500" cy="369888"/>
          </a:xfrm>
          <a:prstGeom prst="rect">
            <a:avLst/>
          </a:prstGeom>
          <a:solidFill>
            <a:srgbClr val="FFFF00"/>
          </a:solidFill>
          <a:ln>
            <a:solidFill>
              <a:schemeClr val="accent6">
                <a:lumMod val="75000"/>
              </a:schemeClr>
            </a:solidFill>
          </a:ln>
        </p:spPr>
        <p:txBody>
          <a:bodyPr wrap="none">
            <a:spAutoFit/>
          </a:bodyPr>
          <a:lstStyle/>
          <a:p>
            <a:pPr algn="ctr">
              <a:defRPr/>
            </a:pPr>
            <a:r>
              <a:rPr lang="en-US" i="1" dirty="0">
                <a:latin typeface="+mn-lt"/>
              </a:rPr>
              <a:t>complete path </a:t>
            </a:r>
            <a:r>
              <a:rPr lang="en-US" i="1" dirty="0" err="1">
                <a:latin typeface="+mn-lt"/>
              </a:rPr>
              <a:t>covrg</a:t>
            </a:r>
            <a:endParaRPr lang="en-US" i="1" dirty="0">
              <a:latin typeface="+mn-lt"/>
            </a:endParaRPr>
          </a:p>
        </p:txBody>
      </p:sp>
      <p:sp>
        <p:nvSpPr>
          <p:cNvPr id="7" name="TextBox 6"/>
          <p:cNvSpPr txBox="1"/>
          <p:nvPr/>
        </p:nvSpPr>
        <p:spPr>
          <a:xfrm>
            <a:off x="3989388" y="1768475"/>
            <a:ext cx="1981200" cy="369888"/>
          </a:xfrm>
          <a:prstGeom prst="rect">
            <a:avLst/>
          </a:prstGeom>
          <a:solidFill>
            <a:srgbClr val="FFFF00"/>
          </a:solidFill>
          <a:ln>
            <a:solidFill>
              <a:schemeClr val="accent6">
                <a:lumMod val="75000"/>
              </a:schemeClr>
            </a:solidFill>
          </a:ln>
        </p:spPr>
        <p:txBody>
          <a:bodyPr wrap="none">
            <a:spAutoFit/>
          </a:bodyPr>
          <a:lstStyle/>
          <a:p>
            <a:pPr algn="ctr">
              <a:defRPr/>
            </a:pPr>
            <a:r>
              <a:rPr lang="en-US" i="1" dirty="0">
                <a:latin typeface="+mn-lt"/>
              </a:rPr>
              <a:t>prime path </a:t>
            </a:r>
            <a:r>
              <a:rPr lang="en-US" i="1" dirty="0" err="1">
                <a:latin typeface="+mn-lt"/>
              </a:rPr>
              <a:t>covrg</a:t>
            </a:r>
            <a:endParaRPr lang="en-US" i="1" dirty="0">
              <a:latin typeface="+mn-lt"/>
            </a:endParaRPr>
          </a:p>
        </p:txBody>
      </p:sp>
      <p:sp>
        <p:nvSpPr>
          <p:cNvPr id="8" name="TextBox 7"/>
          <p:cNvSpPr txBox="1"/>
          <p:nvPr/>
        </p:nvSpPr>
        <p:spPr>
          <a:xfrm>
            <a:off x="4060825" y="2339975"/>
            <a:ext cx="1800225" cy="369888"/>
          </a:xfrm>
          <a:prstGeom prst="rect">
            <a:avLst/>
          </a:prstGeom>
          <a:solidFill>
            <a:srgbClr val="FFFF00"/>
          </a:solidFill>
          <a:ln>
            <a:solidFill>
              <a:schemeClr val="accent6">
                <a:lumMod val="75000"/>
              </a:schemeClr>
            </a:solidFill>
          </a:ln>
        </p:spPr>
        <p:txBody>
          <a:bodyPr wrap="none">
            <a:spAutoFit/>
          </a:bodyPr>
          <a:lstStyle/>
          <a:p>
            <a:pPr algn="ctr">
              <a:defRPr/>
            </a:pPr>
            <a:r>
              <a:rPr lang="en-US" i="1" dirty="0">
                <a:latin typeface="+mn-lt"/>
              </a:rPr>
              <a:t>edge-pair </a:t>
            </a:r>
            <a:r>
              <a:rPr lang="en-US" i="1" dirty="0" err="1">
                <a:latin typeface="+mn-lt"/>
              </a:rPr>
              <a:t>covrg</a:t>
            </a:r>
            <a:endParaRPr lang="en-US" i="1" dirty="0">
              <a:latin typeface="+mn-lt"/>
            </a:endParaRPr>
          </a:p>
        </p:txBody>
      </p:sp>
      <p:sp>
        <p:nvSpPr>
          <p:cNvPr id="9" name="TextBox 8"/>
          <p:cNvSpPr txBox="1"/>
          <p:nvPr/>
        </p:nvSpPr>
        <p:spPr>
          <a:xfrm>
            <a:off x="4354513" y="2911475"/>
            <a:ext cx="1187450" cy="369888"/>
          </a:xfrm>
          <a:prstGeom prst="rect">
            <a:avLst/>
          </a:prstGeom>
          <a:solidFill>
            <a:srgbClr val="FFFF00"/>
          </a:solidFill>
          <a:ln>
            <a:solidFill>
              <a:schemeClr val="accent6">
                <a:lumMod val="75000"/>
              </a:schemeClr>
            </a:solidFill>
          </a:ln>
        </p:spPr>
        <p:txBody>
          <a:bodyPr wrap="none">
            <a:spAutoFit/>
          </a:bodyPr>
          <a:lstStyle/>
          <a:p>
            <a:pPr algn="ctr">
              <a:defRPr/>
            </a:pPr>
            <a:r>
              <a:rPr lang="en-US" i="1" dirty="0">
                <a:latin typeface="+mn-lt"/>
              </a:rPr>
              <a:t>edge </a:t>
            </a:r>
            <a:r>
              <a:rPr lang="en-US" i="1" dirty="0" err="1">
                <a:latin typeface="+mn-lt"/>
              </a:rPr>
              <a:t>covrg</a:t>
            </a:r>
            <a:endParaRPr lang="en-US" i="1" dirty="0">
              <a:latin typeface="+mn-lt"/>
            </a:endParaRPr>
          </a:p>
        </p:txBody>
      </p:sp>
      <p:sp>
        <p:nvSpPr>
          <p:cNvPr id="10" name="TextBox 9"/>
          <p:cNvSpPr txBox="1"/>
          <p:nvPr/>
        </p:nvSpPr>
        <p:spPr>
          <a:xfrm>
            <a:off x="4346575" y="3482975"/>
            <a:ext cx="1189038" cy="369888"/>
          </a:xfrm>
          <a:prstGeom prst="rect">
            <a:avLst/>
          </a:prstGeom>
          <a:solidFill>
            <a:srgbClr val="FFFF00"/>
          </a:solidFill>
          <a:ln>
            <a:solidFill>
              <a:schemeClr val="accent6">
                <a:lumMod val="75000"/>
              </a:schemeClr>
            </a:solidFill>
          </a:ln>
        </p:spPr>
        <p:txBody>
          <a:bodyPr wrap="none">
            <a:spAutoFit/>
          </a:bodyPr>
          <a:lstStyle/>
          <a:p>
            <a:pPr algn="ctr">
              <a:defRPr/>
            </a:pPr>
            <a:r>
              <a:rPr lang="en-US" i="1" dirty="0">
                <a:latin typeface="+mn-lt"/>
              </a:rPr>
              <a:t>node </a:t>
            </a:r>
            <a:r>
              <a:rPr lang="en-US" i="1" dirty="0" err="1">
                <a:latin typeface="+mn-lt"/>
              </a:rPr>
              <a:t>covrg</a:t>
            </a:r>
            <a:endParaRPr lang="en-US" i="1" dirty="0">
              <a:latin typeface="+mn-lt"/>
            </a:endParaRPr>
          </a:p>
        </p:txBody>
      </p:sp>
      <p:sp>
        <p:nvSpPr>
          <p:cNvPr id="11" name="TextBox 10"/>
          <p:cNvSpPr txBox="1"/>
          <p:nvPr/>
        </p:nvSpPr>
        <p:spPr>
          <a:xfrm>
            <a:off x="2786063" y="1982788"/>
            <a:ext cx="846137" cy="369887"/>
          </a:xfrm>
          <a:prstGeom prst="rect">
            <a:avLst/>
          </a:prstGeom>
          <a:solidFill>
            <a:schemeClr val="accent6">
              <a:lumMod val="20000"/>
              <a:lumOff val="80000"/>
            </a:schemeClr>
          </a:solidFill>
          <a:ln>
            <a:solidFill>
              <a:schemeClr val="accent6">
                <a:lumMod val="75000"/>
              </a:schemeClr>
            </a:solidFill>
          </a:ln>
        </p:spPr>
        <p:txBody>
          <a:bodyPr wrap="none">
            <a:spAutoFit/>
          </a:bodyPr>
          <a:lstStyle/>
          <a:p>
            <a:pPr algn="ctr">
              <a:defRPr/>
            </a:pPr>
            <a:r>
              <a:rPr lang="en-US" i="1" dirty="0">
                <a:latin typeface="+mn-lt"/>
              </a:rPr>
              <a:t>ADUPC</a:t>
            </a:r>
          </a:p>
        </p:txBody>
      </p:sp>
      <p:sp>
        <p:nvSpPr>
          <p:cNvPr id="12" name="TextBox 11"/>
          <p:cNvSpPr txBox="1"/>
          <p:nvPr/>
        </p:nvSpPr>
        <p:spPr>
          <a:xfrm>
            <a:off x="2921000" y="2554288"/>
            <a:ext cx="579438" cy="369887"/>
          </a:xfrm>
          <a:prstGeom prst="rect">
            <a:avLst/>
          </a:prstGeom>
          <a:solidFill>
            <a:schemeClr val="accent6">
              <a:lumMod val="20000"/>
              <a:lumOff val="80000"/>
            </a:schemeClr>
          </a:solidFill>
          <a:ln>
            <a:solidFill>
              <a:schemeClr val="accent6">
                <a:lumMod val="75000"/>
              </a:schemeClr>
            </a:solidFill>
          </a:ln>
        </p:spPr>
        <p:txBody>
          <a:bodyPr wrap="none">
            <a:spAutoFit/>
          </a:bodyPr>
          <a:lstStyle/>
          <a:p>
            <a:pPr algn="ctr">
              <a:defRPr/>
            </a:pPr>
            <a:r>
              <a:rPr lang="en-US" i="1" dirty="0">
                <a:latin typeface="+mn-lt"/>
              </a:rPr>
              <a:t>AUC</a:t>
            </a:r>
          </a:p>
        </p:txBody>
      </p:sp>
      <p:sp>
        <p:nvSpPr>
          <p:cNvPr id="13" name="TextBox 12"/>
          <p:cNvSpPr txBox="1"/>
          <p:nvPr/>
        </p:nvSpPr>
        <p:spPr>
          <a:xfrm>
            <a:off x="2928938" y="3125788"/>
            <a:ext cx="581025" cy="369887"/>
          </a:xfrm>
          <a:prstGeom prst="rect">
            <a:avLst/>
          </a:prstGeom>
          <a:solidFill>
            <a:schemeClr val="accent6">
              <a:lumMod val="20000"/>
              <a:lumOff val="80000"/>
            </a:schemeClr>
          </a:solidFill>
          <a:ln>
            <a:solidFill>
              <a:schemeClr val="accent6">
                <a:lumMod val="75000"/>
              </a:schemeClr>
            </a:solidFill>
          </a:ln>
        </p:spPr>
        <p:txBody>
          <a:bodyPr wrap="none">
            <a:spAutoFit/>
          </a:bodyPr>
          <a:lstStyle/>
          <a:p>
            <a:pPr algn="ctr">
              <a:defRPr/>
            </a:pPr>
            <a:r>
              <a:rPr lang="en-US" i="1" dirty="0">
                <a:latin typeface="+mn-lt"/>
              </a:rPr>
              <a:t>ADC</a:t>
            </a:r>
          </a:p>
        </p:txBody>
      </p:sp>
      <p:cxnSp>
        <p:nvCxnSpPr>
          <p:cNvPr id="15" name="Straight Arrow Connector 14"/>
          <p:cNvCxnSpPr>
            <a:stCxn id="6" idx="2"/>
            <a:endCxn id="7" idx="0"/>
          </p:cNvCxnSpPr>
          <p:nvPr/>
        </p:nvCxnSpPr>
        <p:spPr>
          <a:xfrm flipH="1">
            <a:off x="4979988" y="1566863"/>
            <a:ext cx="0" cy="201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2"/>
            <a:endCxn id="8" idx="0"/>
          </p:cNvCxnSpPr>
          <p:nvPr/>
        </p:nvCxnSpPr>
        <p:spPr>
          <a:xfrm rot="5400000">
            <a:off x="4869657" y="2229644"/>
            <a:ext cx="201612" cy="19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2"/>
            <a:endCxn id="9" idx="0"/>
          </p:cNvCxnSpPr>
          <p:nvPr/>
        </p:nvCxnSpPr>
        <p:spPr>
          <a:xfrm rot="5400000">
            <a:off x="4853782" y="2804319"/>
            <a:ext cx="201612"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9" idx="2"/>
            <a:endCxn id="10" idx="0"/>
          </p:cNvCxnSpPr>
          <p:nvPr/>
        </p:nvCxnSpPr>
        <p:spPr>
          <a:xfrm rot="5400000">
            <a:off x="4844257" y="3378994"/>
            <a:ext cx="201612"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7" idx="1"/>
            <a:endCxn id="11" idx="3"/>
          </p:cNvCxnSpPr>
          <p:nvPr/>
        </p:nvCxnSpPr>
        <p:spPr>
          <a:xfrm rot="10800000" flipV="1">
            <a:off x="3632200" y="1952625"/>
            <a:ext cx="357188" cy="214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1" idx="2"/>
            <a:endCxn id="12" idx="0"/>
          </p:cNvCxnSpPr>
          <p:nvPr/>
        </p:nvCxnSpPr>
        <p:spPr>
          <a:xfrm rot="16200000" flipH="1">
            <a:off x="3109912" y="2452688"/>
            <a:ext cx="2016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2" idx="2"/>
            <a:endCxn id="13" idx="0"/>
          </p:cNvCxnSpPr>
          <p:nvPr/>
        </p:nvCxnSpPr>
        <p:spPr>
          <a:xfrm rot="16200000" flipH="1">
            <a:off x="3114675" y="3021013"/>
            <a:ext cx="201613" cy="7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3"/>
            <a:endCxn id="9" idx="1"/>
          </p:cNvCxnSpPr>
          <p:nvPr/>
        </p:nvCxnSpPr>
        <p:spPr>
          <a:xfrm>
            <a:off x="3500438" y="2738438"/>
            <a:ext cx="854075" cy="357187"/>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t>Summary</a:t>
            </a:r>
          </a:p>
        </p:txBody>
      </p:sp>
      <p:sp>
        <p:nvSpPr>
          <p:cNvPr id="11267" name="Content Placeholder 2"/>
          <p:cNvSpPr>
            <a:spLocks noGrp="1"/>
          </p:cNvSpPr>
          <p:nvPr>
            <p:ph idx="1"/>
          </p:nvPr>
        </p:nvSpPr>
        <p:spPr>
          <a:xfrm>
            <a:off x="500063" y="1700213"/>
            <a:ext cx="8229600" cy="4586287"/>
          </a:xfrm>
        </p:spPr>
        <p:txBody>
          <a:bodyPr/>
          <a:lstStyle/>
          <a:p>
            <a:r>
              <a:rPr lang="en-US" sz="2800" dirty="0"/>
              <a:t>We learned another set of white-box test-coverage criteria, namely data-flow based coverage.</a:t>
            </a:r>
          </a:p>
          <a:p>
            <a:endParaRPr lang="en-US" sz="2800" dirty="0"/>
          </a:p>
          <a:p>
            <a:r>
              <a:rPr lang="en-US" sz="2800" dirty="0"/>
              <a:t>An alternative to prime-path-based testing, if the latter becomes too expensive, while being more aware of the semantic of the program under test.</a:t>
            </a:r>
          </a:p>
          <a:p>
            <a:endParaRPr lang="en-US" sz="2800" dirty="0"/>
          </a:p>
          <a:p>
            <a:pPr lvl="1"/>
            <a:endParaRPr lang="en-US" dirty="0"/>
          </a:p>
          <a:p>
            <a:pPr lvl="1"/>
            <a:endParaRPr lang="en-US" sz="2400" dirty="0"/>
          </a:p>
        </p:txBody>
      </p:sp>
      <p:sp>
        <p:nvSpPr>
          <p:cNvPr id="4" name="Slide Number Placeholder 3"/>
          <p:cNvSpPr>
            <a:spLocks noGrp="1"/>
          </p:cNvSpPr>
          <p:nvPr>
            <p:ph type="sldNum" sz="quarter" idx="12"/>
          </p:nvPr>
        </p:nvSpPr>
        <p:spPr/>
        <p:txBody>
          <a:bodyPr/>
          <a:lstStyle/>
          <a:p>
            <a:pPr>
              <a:defRPr/>
            </a:pPr>
            <a:fld id="{CD8D0775-E41B-4604-A259-2345CCAE8B5D}"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Integration Test</a:t>
            </a:r>
          </a:p>
        </p:txBody>
      </p:sp>
      <p:sp>
        <p:nvSpPr>
          <p:cNvPr id="12291" name="Content Placeholder 2"/>
          <p:cNvSpPr>
            <a:spLocks noGrp="1"/>
          </p:cNvSpPr>
          <p:nvPr>
            <p:ph idx="1"/>
          </p:nvPr>
        </p:nvSpPr>
        <p:spPr>
          <a:xfrm>
            <a:off x="357188" y="1600200"/>
            <a:ext cx="8429625" cy="4525963"/>
          </a:xfrm>
        </p:spPr>
        <p:txBody>
          <a:bodyPr/>
          <a:lstStyle/>
          <a:p>
            <a:r>
              <a:rPr lang="en-US" sz="2800" dirty="0"/>
              <a:t>Integration test: to test if a composition of program units  works correctly.</a:t>
            </a:r>
          </a:p>
          <a:p>
            <a:r>
              <a:rPr lang="en-US" sz="2800" dirty="0"/>
              <a:t>“Hidden” in Section 2.4 (2</a:t>
            </a:r>
            <a:r>
              <a:rPr lang="en-US" sz="2800" baseline="30000" dirty="0"/>
              <a:t>nd</a:t>
            </a:r>
            <a:r>
              <a:rPr lang="en-US" sz="2800" dirty="0"/>
              <a:t> Ed. 7.4) about using design elements (e.g. your UML models) as your coverage criterion. 2.4.1 (2</a:t>
            </a:r>
            <a:r>
              <a:rPr lang="en-US" sz="2800" baseline="30000" dirty="0"/>
              <a:t>nd</a:t>
            </a:r>
            <a:r>
              <a:rPr lang="en-US" sz="2800" dirty="0"/>
              <a:t> Ed. 7.4 p146) says: </a:t>
            </a:r>
            <a:r>
              <a:rPr lang="en-US" sz="2800" i="1" dirty="0"/>
              <a:t>“testing software based on design elements is usually associated with integration testing”.</a:t>
            </a:r>
          </a:p>
          <a:p>
            <a:r>
              <a:rPr lang="en-US" sz="2800" dirty="0"/>
              <a:t>2.4.2 (2</a:t>
            </a:r>
            <a:r>
              <a:rPr lang="en-US" sz="2800" baseline="30000" dirty="0"/>
              <a:t>nd</a:t>
            </a:r>
            <a:r>
              <a:rPr lang="en-US" sz="2800" dirty="0"/>
              <a:t> Ed. 7.4.2) is actually more about integration testing rather than design-element-based testing.</a:t>
            </a:r>
          </a:p>
          <a:p>
            <a:endParaRPr lang="en-US" sz="2800" dirty="0"/>
          </a:p>
        </p:txBody>
      </p:sp>
      <p:sp>
        <p:nvSpPr>
          <p:cNvPr id="4" name="Slide Number Placeholder 3"/>
          <p:cNvSpPr>
            <a:spLocks noGrp="1"/>
          </p:cNvSpPr>
          <p:nvPr>
            <p:ph type="sldNum" sz="quarter" idx="12"/>
          </p:nvPr>
        </p:nvSpPr>
        <p:spPr/>
        <p:txBody>
          <a:bodyPr/>
          <a:lstStyle/>
          <a:p>
            <a:pPr>
              <a:defRPr/>
            </a:pPr>
            <a:fld id="{A7491791-3350-4F0D-BC7A-42C33D8CA723}"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Integration Test, example</a:t>
            </a:r>
          </a:p>
        </p:txBody>
      </p:sp>
      <p:sp>
        <p:nvSpPr>
          <p:cNvPr id="4" name="Slide Number Placeholder 3"/>
          <p:cNvSpPr>
            <a:spLocks noGrp="1"/>
          </p:cNvSpPr>
          <p:nvPr>
            <p:ph type="sldNum" sz="quarter" idx="12"/>
          </p:nvPr>
        </p:nvSpPr>
        <p:spPr/>
        <p:txBody>
          <a:bodyPr/>
          <a:lstStyle/>
          <a:p>
            <a:pPr>
              <a:defRPr/>
            </a:pPr>
            <a:fld id="{F51486F7-ACCF-4DB7-BBF3-9BC4B709FB28}" type="slidenum">
              <a:rPr lang="en-US" smtClean="0"/>
              <a:pPr>
                <a:defRPr/>
              </a:pPr>
              <a:t>13</a:t>
            </a:fld>
            <a:endParaRPr lang="en-US"/>
          </a:p>
        </p:txBody>
      </p:sp>
      <p:sp>
        <p:nvSpPr>
          <p:cNvPr id="5" name="Rectangle 4"/>
          <p:cNvSpPr/>
          <p:nvPr/>
        </p:nvSpPr>
        <p:spPr>
          <a:xfrm>
            <a:off x="3779912" y="1866584"/>
            <a:ext cx="1296144" cy="93610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Class A</a:t>
            </a:r>
          </a:p>
        </p:txBody>
      </p:sp>
      <p:sp>
        <p:nvSpPr>
          <p:cNvPr id="6" name="Rectangle 5"/>
          <p:cNvSpPr/>
          <p:nvPr/>
        </p:nvSpPr>
        <p:spPr>
          <a:xfrm>
            <a:off x="5580112" y="1866584"/>
            <a:ext cx="1296144" cy="93610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Server</a:t>
            </a:r>
          </a:p>
        </p:txBody>
      </p:sp>
      <p:cxnSp>
        <p:nvCxnSpPr>
          <p:cNvPr id="8" name="Straight Arrow Connector 7"/>
          <p:cNvCxnSpPr>
            <a:stCxn id="5" idx="3"/>
            <a:endCxn id="6" idx="1"/>
          </p:cNvCxnSpPr>
          <p:nvPr/>
        </p:nvCxnSpPr>
        <p:spPr>
          <a:xfrm>
            <a:off x="5076056" y="2334636"/>
            <a:ext cx="504056" cy="0"/>
          </a:xfrm>
          <a:prstGeom prst="straightConnector1">
            <a:avLst/>
          </a:prstGeom>
          <a:ln w="28575">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758208" y="3099885"/>
            <a:ext cx="1296144" cy="93610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Class A</a:t>
            </a:r>
          </a:p>
        </p:txBody>
      </p:sp>
      <p:sp>
        <p:nvSpPr>
          <p:cNvPr id="11" name="Rectangle 10"/>
          <p:cNvSpPr/>
          <p:nvPr/>
        </p:nvSpPr>
        <p:spPr>
          <a:xfrm>
            <a:off x="5580112" y="3099036"/>
            <a:ext cx="720080" cy="9361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Mock Server</a:t>
            </a:r>
          </a:p>
        </p:txBody>
      </p:sp>
      <p:cxnSp>
        <p:nvCxnSpPr>
          <p:cNvPr id="12" name="Straight Arrow Connector 11"/>
          <p:cNvCxnSpPr>
            <a:stCxn id="10" idx="3"/>
            <a:endCxn id="11" idx="1"/>
          </p:cNvCxnSpPr>
          <p:nvPr/>
        </p:nvCxnSpPr>
        <p:spPr>
          <a:xfrm flipV="1">
            <a:off x="5054352" y="3567088"/>
            <a:ext cx="525760" cy="849"/>
          </a:xfrm>
          <a:prstGeom prst="straightConnector1">
            <a:avLst/>
          </a:prstGeom>
          <a:ln w="28575">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758208" y="4391167"/>
            <a:ext cx="1296144" cy="93610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Class A</a:t>
            </a:r>
          </a:p>
        </p:txBody>
      </p:sp>
      <p:sp>
        <p:nvSpPr>
          <p:cNvPr id="16" name="Rectangle 15"/>
          <p:cNvSpPr/>
          <p:nvPr/>
        </p:nvSpPr>
        <p:spPr>
          <a:xfrm>
            <a:off x="5558408" y="4391167"/>
            <a:ext cx="1296144" cy="93610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Actual</a:t>
            </a:r>
          </a:p>
          <a:p>
            <a:pPr algn="ctr"/>
            <a:r>
              <a:rPr lang="en-US" dirty="0">
                <a:solidFill>
                  <a:schemeClr val="tx1"/>
                </a:solidFill>
              </a:rPr>
              <a:t>Server</a:t>
            </a:r>
          </a:p>
        </p:txBody>
      </p:sp>
      <p:cxnSp>
        <p:nvCxnSpPr>
          <p:cNvPr id="17" name="Straight Arrow Connector 16"/>
          <p:cNvCxnSpPr/>
          <p:nvPr/>
        </p:nvCxnSpPr>
        <p:spPr>
          <a:xfrm>
            <a:off x="5054352" y="4859219"/>
            <a:ext cx="504056" cy="0"/>
          </a:xfrm>
          <a:prstGeom prst="straightConnector1">
            <a:avLst/>
          </a:prstGeom>
          <a:ln w="28575">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462659" y="2149970"/>
            <a:ext cx="966931" cy="369332"/>
          </a:xfrm>
          <a:prstGeom prst="rect">
            <a:avLst/>
          </a:prstGeom>
          <a:noFill/>
        </p:spPr>
        <p:txBody>
          <a:bodyPr wrap="none" rtlCol="0">
            <a:spAutoFit/>
          </a:bodyPr>
          <a:lstStyle/>
          <a:p>
            <a:pPr algn="r"/>
            <a:r>
              <a:rPr lang="en-US"/>
              <a:t>Design:</a:t>
            </a:r>
          </a:p>
        </p:txBody>
      </p:sp>
      <p:sp>
        <p:nvSpPr>
          <p:cNvPr id="19" name="TextBox 18"/>
          <p:cNvSpPr txBox="1"/>
          <p:nvPr/>
        </p:nvSpPr>
        <p:spPr>
          <a:xfrm>
            <a:off x="1835696" y="3243922"/>
            <a:ext cx="1593894" cy="646331"/>
          </a:xfrm>
          <a:prstGeom prst="rect">
            <a:avLst/>
          </a:prstGeom>
          <a:noFill/>
        </p:spPr>
        <p:txBody>
          <a:bodyPr wrap="square" rtlCol="0">
            <a:spAutoFit/>
          </a:bodyPr>
          <a:lstStyle/>
          <a:p>
            <a:pPr algn="r"/>
            <a:r>
              <a:rPr lang="en-US" dirty="0"/>
              <a:t>During </a:t>
            </a:r>
            <a:r>
              <a:rPr lang="en-US"/>
              <a:t>unit test of A :</a:t>
            </a:r>
            <a:endParaRPr lang="en-US" dirty="0"/>
          </a:p>
        </p:txBody>
      </p:sp>
      <p:sp>
        <p:nvSpPr>
          <p:cNvPr id="20" name="TextBox 19"/>
          <p:cNvSpPr txBox="1"/>
          <p:nvPr/>
        </p:nvSpPr>
        <p:spPr>
          <a:xfrm>
            <a:off x="1480238" y="4568872"/>
            <a:ext cx="2025942" cy="646331"/>
          </a:xfrm>
          <a:prstGeom prst="rect">
            <a:avLst/>
          </a:prstGeom>
          <a:noFill/>
        </p:spPr>
        <p:txBody>
          <a:bodyPr wrap="square" rtlCol="0">
            <a:spAutoFit/>
          </a:bodyPr>
          <a:lstStyle/>
          <a:p>
            <a:pPr algn="r"/>
            <a:r>
              <a:rPr lang="en-US"/>
              <a:t>During integration test </a:t>
            </a:r>
            <a:r>
              <a:rPr lang="en-US" dirty="0"/>
              <a:t>of A :</a:t>
            </a:r>
          </a:p>
        </p:txBody>
      </p:sp>
      <p:sp>
        <p:nvSpPr>
          <p:cNvPr id="21" name="TextBox 20"/>
          <p:cNvSpPr txBox="1"/>
          <p:nvPr/>
        </p:nvSpPr>
        <p:spPr>
          <a:xfrm>
            <a:off x="827584" y="5478323"/>
            <a:ext cx="7704857" cy="830997"/>
          </a:xfrm>
          <a:prstGeom prst="rect">
            <a:avLst/>
          </a:prstGeom>
          <a:noFill/>
        </p:spPr>
        <p:txBody>
          <a:bodyPr wrap="square" rtlCol="0">
            <a:spAutoFit/>
          </a:bodyPr>
          <a:lstStyle/>
          <a:p>
            <a:pPr algn="ctr"/>
            <a:r>
              <a:rPr lang="en-US" sz="1600" dirty="0"/>
              <a:t>We can test the integration between A and the Server by re-running the unit test of A, but replacing the mock server with a real server. Question: what should we use to determine the adequacy of this test?</a:t>
            </a:r>
          </a:p>
        </p:txBody>
      </p:sp>
    </p:spTree>
    <p:extLst>
      <p:ext uri="{BB962C8B-B14F-4D97-AF65-F5344CB8AC3E}">
        <p14:creationId xmlns:p14="http://schemas.microsoft.com/office/powerpoint/2010/main" val="2020478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a:extLst>
              <a:ext uri="{FF2B5EF4-FFF2-40B4-BE49-F238E27FC236}">
                <a16:creationId xmlns:a16="http://schemas.microsoft.com/office/drawing/2014/main" id="{A05DE08E-357A-5547-93CE-C818F6A2D2EA}"/>
              </a:ext>
            </a:extLst>
          </p:cNvPr>
          <p:cNvSpPr/>
          <p:nvPr/>
        </p:nvSpPr>
        <p:spPr>
          <a:xfrm>
            <a:off x="712653" y="1623629"/>
            <a:ext cx="4547676" cy="1499012"/>
          </a:xfrm>
          <a:prstGeom prst="roundRect">
            <a:avLst/>
          </a:prstGeom>
          <a:solidFill>
            <a:schemeClr val="accent5">
              <a:lumMod val="20000"/>
              <a:lumOff val="8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40" name="Title 1"/>
          <p:cNvSpPr>
            <a:spLocks noGrp="1"/>
          </p:cNvSpPr>
          <p:nvPr>
            <p:ph type="title"/>
          </p:nvPr>
        </p:nvSpPr>
        <p:spPr>
          <a:solidFill>
            <a:schemeClr val="bg1"/>
          </a:solidFill>
        </p:spPr>
        <p:txBody>
          <a:bodyPr/>
          <a:lstStyle/>
          <a:p>
            <a:r>
              <a:rPr lang="en-US" sz="4000" dirty="0"/>
              <a:t>Data flow approach to Integration Test (2.4.2/2</a:t>
            </a:r>
            <a:r>
              <a:rPr lang="en-US" sz="4000" baseline="30000" dirty="0"/>
              <a:t>nd</a:t>
            </a:r>
            <a:r>
              <a:rPr lang="en-US" sz="4000" dirty="0"/>
              <a:t> Ed. 7.4.2)</a:t>
            </a:r>
          </a:p>
        </p:txBody>
      </p:sp>
      <p:sp>
        <p:nvSpPr>
          <p:cNvPr id="14341" name="Content Placeholder 2"/>
          <p:cNvSpPr>
            <a:spLocks noGrp="1"/>
          </p:cNvSpPr>
          <p:nvPr>
            <p:ph idx="1"/>
          </p:nvPr>
        </p:nvSpPr>
        <p:spPr>
          <a:xfrm>
            <a:off x="250825" y="3427153"/>
            <a:ext cx="8435975" cy="3214687"/>
          </a:xfrm>
        </p:spPr>
        <p:txBody>
          <a:bodyPr/>
          <a:lstStyle/>
          <a:p>
            <a:r>
              <a:rPr lang="en-US" sz="2400" dirty="0"/>
              <a:t>Imagine a method </a:t>
            </a:r>
            <a:r>
              <a:rPr lang="en-US" sz="2400" i="1" dirty="0"/>
              <a:t>f</a:t>
            </a:r>
            <a:r>
              <a:rPr lang="en-US" sz="2400" dirty="0"/>
              <a:t> from module </a:t>
            </a:r>
            <a:r>
              <a:rPr lang="en-US" sz="2400" i="1" dirty="0"/>
              <a:t>A</a:t>
            </a:r>
            <a:r>
              <a:rPr lang="en-US" sz="2400" dirty="0"/>
              <a:t> uses a method/API </a:t>
            </a:r>
            <a:r>
              <a:rPr lang="en-US" sz="2400" i="1" dirty="0"/>
              <a:t>g</a:t>
            </a:r>
            <a:r>
              <a:rPr lang="en-US" sz="2400" dirty="0"/>
              <a:t> from module B. How to test such a composition?</a:t>
            </a:r>
          </a:p>
          <a:p>
            <a:r>
              <a:rPr lang="en-US" sz="2400" dirty="0"/>
              <a:t>Idea 1: cover all edges </a:t>
            </a:r>
            <a:r>
              <a:rPr lang="en-US" sz="2400" dirty="0">
                <a:sym typeface="Wingdings" pitchFamily="2" charset="2"/>
              </a:rPr>
              <a:t> does not capture “integration”.</a:t>
            </a:r>
            <a:endParaRPr lang="en-US" sz="2400" dirty="0"/>
          </a:p>
          <a:p>
            <a:r>
              <a:rPr lang="en-US" sz="2400" dirty="0"/>
              <a:t>Idea 2: cover all prime paths in the combined CFG of both </a:t>
            </a:r>
            <a:r>
              <a:rPr lang="en-US" sz="2400" dirty="0">
                <a:sym typeface="Wingdings" pitchFamily="2" charset="2"/>
              </a:rPr>
              <a:t> </a:t>
            </a:r>
            <a:r>
              <a:rPr lang="en-US" sz="2400" dirty="0"/>
              <a:t>blows up. </a:t>
            </a:r>
          </a:p>
          <a:p>
            <a:r>
              <a:rPr lang="en-US" sz="2400" dirty="0"/>
              <a:t>Idea 3: focus on the flow of the “coupling data” around the call point.</a:t>
            </a:r>
          </a:p>
        </p:txBody>
      </p:sp>
      <p:sp>
        <p:nvSpPr>
          <p:cNvPr id="4" name="Slide Number Placeholder 3"/>
          <p:cNvSpPr>
            <a:spLocks noGrp="1"/>
          </p:cNvSpPr>
          <p:nvPr>
            <p:ph type="sldNum" sz="quarter" idx="12"/>
          </p:nvPr>
        </p:nvSpPr>
        <p:spPr/>
        <p:txBody>
          <a:bodyPr/>
          <a:lstStyle/>
          <a:p>
            <a:pPr>
              <a:defRPr/>
            </a:pPr>
            <a:fld id="{417AE398-CB40-4F18-BB19-156046463C9C}" type="slidenum">
              <a:rPr lang="en-US" smtClean="0"/>
              <a:pPr>
                <a:defRPr/>
              </a:pPr>
              <a:t>14</a:t>
            </a:fld>
            <a:endParaRPr lang="en-US"/>
          </a:p>
        </p:txBody>
      </p:sp>
      <p:sp>
        <p:nvSpPr>
          <p:cNvPr id="5" name="TextBox 4"/>
          <p:cNvSpPr txBox="1"/>
          <p:nvPr/>
        </p:nvSpPr>
        <p:spPr>
          <a:xfrm>
            <a:off x="2019968" y="2469514"/>
            <a:ext cx="2990850" cy="461963"/>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400" dirty="0">
                <a:latin typeface="+mn-lt"/>
              </a:rPr>
              <a:t>f (a)  {   ...  g(e) ...         }</a:t>
            </a:r>
          </a:p>
        </p:txBody>
      </p:sp>
      <p:sp>
        <p:nvSpPr>
          <p:cNvPr id="7" name="TextBox 6"/>
          <p:cNvSpPr txBox="1"/>
          <p:nvPr/>
        </p:nvSpPr>
        <p:spPr>
          <a:xfrm>
            <a:off x="6318133" y="2061160"/>
            <a:ext cx="1277937" cy="461962"/>
          </a:xfrm>
          <a:prstGeom prst="rect">
            <a:avLst/>
          </a:prstGeom>
          <a:solidFill>
            <a:schemeClr val="accent5">
              <a:lumMod val="20000"/>
              <a:lumOff val="80000"/>
            </a:schemeClr>
          </a:solidFill>
          <a:ln>
            <a:solidFill>
              <a:schemeClr val="tx1"/>
            </a:solidFill>
          </a:ln>
        </p:spPr>
        <p:txBody>
          <a:bodyPr wrap="none">
            <a:spAutoFit/>
          </a:bodyPr>
          <a:lstStyle/>
          <a:p>
            <a:pPr>
              <a:defRPr/>
            </a:pPr>
            <a:r>
              <a:rPr lang="en-US" sz="2400" dirty="0">
                <a:latin typeface="+mn-lt"/>
              </a:rPr>
              <a:t>g(x) { ... }</a:t>
            </a:r>
          </a:p>
        </p:txBody>
      </p:sp>
      <p:cxnSp>
        <p:nvCxnSpPr>
          <p:cNvPr id="9" name="Curved Connector 8"/>
          <p:cNvCxnSpPr>
            <a:cxnSpLocks/>
            <a:stCxn id="5" idx="3"/>
            <a:endCxn id="7" idx="1"/>
          </p:cNvCxnSpPr>
          <p:nvPr/>
        </p:nvCxnSpPr>
        <p:spPr>
          <a:xfrm flipV="1">
            <a:off x="5010818" y="2292141"/>
            <a:ext cx="1307315" cy="40835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766076" y="1590030"/>
            <a:ext cx="1582484" cy="523220"/>
          </a:xfrm>
          <a:prstGeom prst="rect">
            <a:avLst/>
          </a:prstGeom>
          <a:noFill/>
        </p:spPr>
        <p:txBody>
          <a:bodyPr wrap="none">
            <a:spAutoFit/>
          </a:bodyPr>
          <a:lstStyle/>
          <a:p>
            <a:pPr>
              <a:defRPr/>
            </a:pPr>
            <a:r>
              <a:rPr lang="en-US" sz="2800" dirty="0">
                <a:latin typeface="+mn-lt"/>
              </a:rPr>
              <a:t>module </a:t>
            </a:r>
            <a:r>
              <a:rPr lang="en-US" sz="2800" b="1" dirty="0">
                <a:latin typeface="+mn-lt"/>
              </a:rPr>
              <a:t>B</a:t>
            </a:r>
          </a:p>
        </p:txBody>
      </p:sp>
      <p:sp>
        <p:nvSpPr>
          <p:cNvPr id="25" name="TextBox 24"/>
          <p:cNvSpPr txBox="1"/>
          <p:nvPr/>
        </p:nvSpPr>
        <p:spPr>
          <a:xfrm>
            <a:off x="795832" y="1623629"/>
            <a:ext cx="1598515" cy="523220"/>
          </a:xfrm>
          <a:prstGeom prst="rect">
            <a:avLst/>
          </a:prstGeom>
          <a:noFill/>
        </p:spPr>
        <p:txBody>
          <a:bodyPr wrap="none">
            <a:spAutoFit/>
          </a:bodyPr>
          <a:lstStyle/>
          <a:p>
            <a:pPr>
              <a:defRPr/>
            </a:pPr>
            <a:r>
              <a:rPr lang="en-US" sz="2800" dirty="0">
                <a:latin typeface="+mn-lt"/>
              </a:rPr>
              <a:t>module</a:t>
            </a:r>
            <a:r>
              <a:rPr lang="en-US" sz="2800" b="1" dirty="0">
                <a:latin typeface="+mn-lt"/>
              </a:rPr>
              <a:t> A</a:t>
            </a:r>
          </a:p>
        </p:txBody>
      </p:sp>
      <p:sp>
        <p:nvSpPr>
          <p:cNvPr id="19" name="Rounded Rectangle 18">
            <a:extLst>
              <a:ext uri="{FF2B5EF4-FFF2-40B4-BE49-F238E27FC236}">
                <a16:creationId xmlns:a16="http://schemas.microsoft.com/office/drawing/2014/main" id="{76C9B671-CE3E-E141-9C1E-2D26C6D42856}"/>
              </a:ext>
            </a:extLst>
          </p:cNvPr>
          <p:cNvSpPr/>
          <p:nvPr/>
        </p:nvSpPr>
        <p:spPr>
          <a:xfrm>
            <a:off x="5580112" y="1629767"/>
            <a:ext cx="2671067" cy="1757127"/>
          </a:xfrm>
          <a:prstGeom prst="roundRect">
            <a:avLst/>
          </a:prstGeom>
          <a:solidFill>
            <a:schemeClr val="accent5">
              <a:lumMod val="20000"/>
              <a:lumOff val="80000"/>
              <a:alpha val="2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a:extLst>
              <a:ext uri="{FF2B5EF4-FFF2-40B4-BE49-F238E27FC236}">
                <a16:creationId xmlns:a16="http://schemas.microsoft.com/office/drawing/2014/main" id="{A75840DB-BEDD-4F48-87E1-522736E501CA}"/>
              </a:ext>
            </a:extLst>
          </p:cNvPr>
          <p:cNvSpPr/>
          <p:nvPr/>
        </p:nvSpPr>
        <p:spPr>
          <a:xfrm>
            <a:off x="3969502" y="1419770"/>
            <a:ext cx="4274905" cy="2498070"/>
          </a:xfrm>
          <a:prstGeom prst="roundRect">
            <a:avLst/>
          </a:prstGeom>
          <a:solidFill>
            <a:schemeClr val="accent6">
              <a:lumMod val="40000"/>
              <a:lumOff val="6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43830540-9598-6447-BD8C-81C4C889356D}"/>
              </a:ext>
            </a:extLst>
          </p:cNvPr>
          <p:cNvSpPr/>
          <p:nvPr/>
        </p:nvSpPr>
        <p:spPr>
          <a:xfrm>
            <a:off x="529398" y="1430993"/>
            <a:ext cx="3096948" cy="2498070"/>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2" name="Title 1"/>
          <p:cNvSpPr>
            <a:spLocks noGrp="1"/>
          </p:cNvSpPr>
          <p:nvPr>
            <p:ph type="title"/>
          </p:nvPr>
        </p:nvSpPr>
        <p:spPr>
          <a:xfrm>
            <a:off x="457200" y="274638"/>
            <a:ext cx="8229600" cy="969130"/>
          </a:xfrm>
        </p:spPr>
        <p:txBody>
          <a:bodyPr/>
          <a:lstStyle/>
          <a:p>
            <a:r>
              <a:rPr lang="en-US" sz="4000" dirty="0"/>
              <a:t>Terminology</a:t>
            </a:r>
          </a:p>
        </p:txBody>
      </p:sp>
      <p:sp>
        <p:nvSpPr>
          <p:cNvPr id="15363" name="Content Placeholder 2"/>
          <p:cNvSpPr>
            <a:spLocks noGrp="1"/>
          </p:cNvSpPr>
          <p:nvPr>
            <p:ph idx="1"/>
          </p:nvPr>
        </p:nvSpPr>
        <p:spPr>
          <a:xfrm>
            <a:off x="457200" y="4093842"/>
            <a:ext cx="8329613" cy="2197100"/>
          </a:xfrm>
        </p:spPr>
        <p:txBody>
          <a:bodyPr/>
          <a:lstStyle/>
          <a:p>
            <a:r>
              <a:rPr lang="en-US" sz="2800" i="1"/>
              <a:t>caller, callee, actual parameters,  formal parameters</a:t>
            </a:r>
          </a:p>
          <a:p>
            <a:r>
              <a:rPr lang="en-US" sz="2800" i="1"/>
              <a:t>parameter coupling, shared variable coupling, external device coupling</a:t>
            </a:r>
          </a:p>
          <a:p>
            <a:r>
              <a:rPr lang="en-US" sz="2800"/>
              <a:t>More general concept: </a:t>
            </a:r>
            <a:r>
              <a:rPr lang="en-US" sz="2800" i="1"/>
              <a:t>coupling variable  </a:t>
            </a:r>
            <a:r>
              <a:rPr lang="en-US" sz="2800">
                <a:sym typeface="Wingdings" pitchFamily="2" charset="2"/>
              </a:rPr>
              <a:t> </a:t>
            </a:r>
            <a:r>
              <a:rPr lang="en-US" sz="2800"/>
              <a:t>a ‘variable’ defined in one ‘unit’, and used in the other. </a:t>
            </a:r>
          </a:p>
        </p:txBody>
      </p:sp>
      <p:sp>
        <p:nvSpPr>
          <p:cNvPr id="4" name="Slide Number Placeholder 3"/>
          <p:cNvSpPr>
            <a:spLocks noGrp="1"/>
          </p:cNvSpPr>
          <p:nvPr>
            <p:ph type="sldNum" sz="quarter" idx="12"/>
          </p:nvPr>
        </p:nvSpPr>
        <p:spPr/>
        <p:txBody>
          <a:bodyPr/>
          <a:lstStyle/>
          <a:p>
            <a:pPr>
              <a:defRPr/>
            </a:pPr>
            <a:fld id="{7AF318FA-0FEF-45DF-8BBE-F59B9E989AE5}" type="slidenum">
              <a:rPr lang="en-US" smtClean="0"/>
              <a:pPr>
                <a:defRPr/>
              </a:pPr>
              <a:t>15</a:t>
            </a:fld>
            <a:endParaRPr lang="en-US" dirty="0"/>
          </a:p>
        </p:txBody>
      </p:sp>
      <p:sp>
        <p:nvSpPr>
          <p:cNvPr id="27" name="TextBox 26">
            <a:extLst>
              <a:ext uri="{FF2B5EF4-FFF2-40B4-BE49-F238E27FC236}">
                <a16:creationId xmlns:a16="http://schemas.microsoft.com/office/drawing/2014/main" id="{6F0A2A4E-75B7-EA45-96B7-E62CC959A7A4}"/>
              </a:ext>
            </a:extLst>
          </p:cNvPr>
          <p:cNvSpPr txBox="1"/>
          <p:nvPr/>
        </p:nvSpPr>
        <p:spPr>
          <a:xfrm>
            <a:off x="827584" y="1860798"/>
            <a:ext cx="1684337"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 a = ...  ;b = ...</a:t>
            </a:r>
          </a:p>
        </p:txBody>
      </p:sp>
      <p:sp>
        <p:nvSpPr>
          <p:cNvPr id="29" name="TextBox 28">
            <a:extLst>
              <a:ext uri="{FF2B5EF4-FFF2-40B4-BE49-F238E27FC236}">
                <a16:creationId xmlns:a16="http://schemas.microsoft.com/office/drawing/2014/main" id="{D4D3A750-78D7-EB4D-A8A7-581817FADAE7}"/>
              </a:ext>
            </a:extLst>
          </p:cNvPr>
          <p:cNvSpPr txBox="1"/>
          <p:nvPr/>
        </p:nvSpPr>
        <p:spPr>
          <a:xfrm>
            <a:off x="2346582" y="2428875"/>
            <a:ext cx="1054100" cy="369888"/>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a = ...</a:t>
            </a:r>
          </a:p>
        </p:txBody>
      </p:sp>
      <p:sp>
        <p:nvSpPr>
          <p:cNvPr id="31" name="TextBox 30">
            <a:extLst>
              <a:ext uri="{FF2B5EF4-FFF2-40B4-BE49-F238E27FC236}">
                <a16:creationId xmlns:a16="http://schemas.microsoft.com/office/drawing/2014/main" id="{E8AB34AD-68A4-CA41-8A7D-AD0AC98CA3A2}"/>
              </a:ext>
            </a:extLst>
          </p:cNvPr>
          <p:cNvSpPr txBox="1"/>
          <p:nvPr/>
        </p:nvSpPr>
        <p:spPr>
          <a:xfrm>
            <a:off x="1226046" y="2432298"/>
            <a:ext cx="896938"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a&gt;b</a:t>
            </a:r>
          </a:p>
        </p:txBody>
      </p:sp>
      <p:sp>
        <p:nvSpPr>
          <p:cNvPr id="33" name="TextBox 32">
            <a:extLst>
              <a:ext uri="{FF2B5EF4-FFF2-40B4-BE49-F238E27FC236}">
                <a16:creationId xmlns:a16="http://schemas.microsoft.com/office/drawing/2014/main" id="{25B9FFA2-B37E-F842-BCA4-1E2A02D38277}"/>
              </a:ext>
            </a:extLst>
          </p:cNvPr>
          <p:cNvSpPr txBox="1"/>
          <p:nvPr/>
        </p:nvSpPr>
        <p:spPr>
          <a:xfrm>
            <a:off x="979506" y="3211540"/>
            <a:ext cx="1378904" cy="369332"/>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b = g(</a:t>
            </a:r>
            <a:r>
              <a:rPr lang="en-US" dirty="0" err="1"/>
              <a:t>a,b</a:t>
            </a:r>
            <a:r>
              <a:rPr lang="en-US" dirty="0"/>
              <a:t>)</a:t>
            </a:r>
          </a:p>
        </p:txBody>
      </p:sp>
      <p:sp>
        <p:nvSpPr>
          <p:cNvPr id="35" name="TextBox 34">
            <a:extLst>
              <a:ext uri="{FF2B5EF4-FFF2-40B4-BE49-F238E27FC236}">
                <a16:creationId xmlns:a16="http://schemas.microsoft.com/office/drawing/2014/main" id="{3BBBBCEC-0A31-1441-9598-C9468EE78D76}"/>
              </a:ext>
            </a:extLst>
          </p:cNvPr>
          <p:cNvSpPr txBox="1"/>
          <p:nvPr/>
        </p:nvSpPr>
        <p:spPr>
          <a:xfrm>
            <a:off x="4940796" y="1717923"/>
            <a:ext cx="1007007"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 g(</a:t>
            </a:r>
            <a:r>
              <a:rPr lang="en-US" dirty="0" err="1"/>
              <a:t>x,y</a:t>
            </a:r>
            <a:r>
              <a:rPr lang="en-US" dirty="0"/>
              <a:t>)</a:t>
            </a:r>
          </a:p>
        </p:txBody>
      </p:sp>
      <p:sp>
        <p:nvSpPr>
          <p:cNvPr id="37" name="TextBox 36">
            <a:extLst>
              <a:ext uri="{FF2B5EF4-FFF2-40B4-BE49-F238E27FC236}">
                <a16:creationId xmlns:a16="http://schemas.microsoft.com/office/drawing/2014/main" id="{23E2FE42-49EA-0645-921E-BA4A3DB6F9FF}"/>
              </a:ext>
            </a:extLst>
          </p:cNvPr>
          <p:cNvSpPr txBox="1"/>
          <p:nvPr/>
        </p:nvSpPr>
        <p:spPr>
          <a:xfrm>
            <a:off x="4979267" y="2289423"/>
            <a:ext cx="93006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x&lt;=y</a:t>
            </a:r>
          </a:p>
        </p:txBody>
      </p:sp>
      <p:sp>
        <p:nvSpPr>
          <p:cNvPr id="38" name="TextBox 37">
            <a:extLst>
              <a:ext uri="{FF2B5EF4-FFF2-40B4-BE49-F238E27FC236}">
                <a16:creationId xmlns:a16="http://schemas.microsoft.com/office/drawing/2014/main" id="{AC67A60C-0B1A-4D4D-956C-4F5C46538F15}"/>
              </a:ext>
            </a:extLst>
          </p:cNvPr>
          <p:cNvSpPr txBox="1"/>
          <p:nvPr/>
        </p:nvSpPr>
        <p:spPr>
          <a:xfrm>
            <a:off x="4979267" y="2871153"/>
            <a:ext cx="93006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x==y</a:t>
            </a:r>
          </a:p>
        </p:txBody>
      </p:sp>
      <p:sp>
        <p:nvSpPr>
          <p:cNvPr id="42" name="TextBox 41">
            <a:extLst>
              <a:ext uri="{FF2B5EF4-FFF2-40B4-BE49-F238E27FC236}">
                <a16:creationId xmlns:a16="http://schemas.microsoft.com/office/drawing/2014/main" id="{D808314B-5E01-4545-8A7F-87408D7CA6CB}"/>
              </a:ext>
            </a:extLst>
          </p:cNvPr>
          <p:cNvSpPr txBox="1"/>
          <p:nvPr/>
        </p:nvSpPr>
        <p:spPr>
          <a:xfrm>
            <a:off x="6412409" y="2289423"/>
            <a:ext cx="1314450" cy="369887"/>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return ...</a:t>
            </a:r>
          </a:p>
        </p:txBody>
      </p:sp>
      <p:sp>
        <p:nvSpPr>
          <p:cNvPr id="43" name="TextBox 42">
            <a:extLst>
              <a:ext uri="{FF2B5EF4-FFF2-40B4-BE49-F238E27FC236}">
                <a16:creationId xmlns:a16="http://schemas.microsoft.com/office/drawing/2014/main" id="{B2550A17-D992-2649-8D60-0213AD5E9B41}"/>
              </a:ext>
            </a:extLst>
          </p:cNvPr>
          <p:cNvSpPr txBox="1"/>
          <p:nvPr/>
        </p:nvSpPr>
        <p:spPr>
          <a:xfrm>
            <a:off x="6769598" y="3396411"/>
            <a:ext cx="1314450" cy="369888"/>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(5) return ...</a:t>
            </a:r>
          </a:p>
        </p:txBody>
      </p:sp>
      <p:cxnSp>
        <p:nvCxnSpPr>
          <p:cNvPr id="44" name="Straight Arrow Connector 43">
            <a:extLst>
              <a:ext uri="{FF2B5EF4-FFF2-40B4-BE49-F238E27FC236}">
                <a16:creationId xmlns:a16="http://schemas.microsoft.com/office/drawing/2014/main" id="{698DBB4F-92CB-5243-816B-E699BAE0B039}"/>
              </a:ext>
            </a:extLst>
          </p:cNvPr>
          <p:cNvCxnSpPr>
            <a:stCxn id="27" idx="2"/>
            <a:endCxn id="31" idx="0"/>
          </p:cNvCxnSpPr>
          <p:nvPr/>
        </p:nvCxnSpPr>
        <p:spPr>
          <a:xfrm rot="16200000" flipH="1">
            <a:off x="1570533" y="2329111"/>
            <a:ext cx="201613" cy="4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0AA2DC1B-F6C2-A94C-BA69-B5B17A97D2CF}"/>
              </a:ext>
            </a:extLst>
          </p:cNvPr>
          <p:cNvCxnSpPr>
            <a:stCxn id="31" idx="3"/>
            <a:endCxn id="29" idx="1"/>
          </p:cNvCxnSpPr>
          <p:nvPr/>
        </p:nvCxnSpPr>
        <p:spPr>
          <a:xfrm flipV="1">
            <a:off x="2122984" y="2613819"/>
            <a:ext cx="223598" cy="34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EC6EB162-6289-D240-9D9E-30CE267C6DAE}"/>
              </a:ext>
            </a:extLst>
          </p:cNvPr>
          <p:cNvCxnSpPr>
            <a:stCxn id="31" idx="2"/>
            <a:endCxn id="33" idx="0"/>
          </p:cNvCxnSpPr>
          <p:nvPr/>
        </p:nvCxnSpPr>
        <p:spPr>
          <a:xfrm flipH="1">
            <a:off x="1668958" y="2802185"/>
            <a:ext cx="5557" cy="4093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F2EED33-2B33-5F49-8EE8-36AFDC012332}"/>
              </a:ext>
            </a:extLst>
          </p:cNvPr>
          <p:cNvCxnSpPr>
            <a:stCxn id="29" idx="2"/>
            <a:endCxn id="33" idx="3"/>
          </p:cNvCxnSpPr>
          <p:nvPr/>
        </p:nvCxnSpPr>
        <p:spPr>
          <a:xfrm flipH="1">
            <a:off x="2358410" y="2798763"/>
            <a:ext cx="515222" cy="5974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96CA8CB9-CDCE-5448-85C9-0B9643F8302D}"/>
              </a:ext>
            </a:extLst>
          </p:cNvPr>
          <p:cNvCxnSpPr>
            <a:stCxn id="35" idx="2"/>
            <a:endCxn id="37" idx="0"/>
          </p:cNvCxnSpPr>
          <p:nvPr/>
        </p:nvCxnSpPr>
        <p:spPr>
          <a:xfrm flipH="1">
            <a:off x="5444299" y="2087255"/>
            <a:ext cx="1" cy="20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EF4127D-F159-B548-A6E3-FAF84AB17BC8}"/>
              </a:ext>
            </a:extLst>
          </p:cNvPr>
          <p:cNvCxnSpPr>
            <a:stCxn id="37" idx="2"/>
            <a:endCxn id="38" idx="0"/>
          </p:cNvCxnSpPr>
          <p:nvPr/>
        </p:nvCxnSpPr>
        <p:spPr>
          <a:xfrm>
            <a:off x="5444299" y="2658755"/>
            <a:ext cx="0" cy="212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CCEB7F0D-2AAA-3749-B80B-8D44395B6A1A}"/>
              </a:ext>
            </a:extLst>
          </p:cNvPr>
          <p:cNvCxnSpPr>
            <a:stCxn id="37" idx="3"/>
            <a:endCxn id="42" idx="1"/>
          </p:cNvCxnSpPr>
          <p:nvPr/>
        </p:nvCxnSpPr>
        <p:spPr>
          <a:xfrm>
            <a:off x="5909330" y="2474089"/>
            <a:ext cx="503079" cy="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Rounded Rectangle 53">
            <a:extLst>
              <a:ext uri="{FF2B5EF4-FFF2-40B4-BE49-F238E27FC236}">
                <a16:creationId xmlns:a16="http://schemas.microsoft.com/office/drawing/2014/main" id="{EAAADF15-2108-BA47-A9A3-F7ECA3982338}"/>
              </a:ext>
            </a:extLst>
          </p:cNvPr>
          <p:cNvSpPr/>
          <p:nvPr/>
        </p:nvSpPr>
        <p:spPr>
          <a:xfrm>
            <a:off x="4154984" y="3289548"/>
            <a:ext cx="2428875" cy="571500"/>
          </a:xfrm>
          <a:prstGeom prst="roundRect">
            <a:avLst/>
          </a:prstGeom>
          <a:solidFill>
            <a:schemeClr val="bg2">
              <a:lumMod val="50000"/>
            </a:schemeClr>
          </a:solidFill>
          <a:ln w="38100">
            <a:solidFill>
              <a:schemeClr val="tx1"/>
            </a:solidFill>
            <a:prstDash val="dash"/>
          </a:ln>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55" name="Straight Arrow Connector 54">
            <a:extLst>
              <a:ext uri="{FF2B5EF4-FFF2-40B4-BE49-F238E27FC236}">
                <a16:creationId xmlns:a16="http://schemas.microsoft.com/office/drawing/2014/main" id="{1BD78273-7ED1-8F42-A071-1E6894108802}"/>
              </a:ext>
            </a:extLst>
          </p:cNvPr>
          <p:cNvCxnSpPr>
            <a:stCxn id="54" idx="3"/>
            <a:endCxn id="43" idx="1"/>
          </p:cNvCxnSpPr>
          <p:nvPr/>
        </p:nvCxnSpPr>
        <p:spPr>
          <a:xfrm>
            <a:off x="6583859" y="3575298"/>
            <a:ext cx="185739" cy="60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FB71AC18-74DC-FB40-BD3C-28B1043E855A}"/>
              </a:ext>
            </a:extLst>
          </p:cNvPr>
          <p:cNvCxnSpPr>
            <a:cxnSpLocks/>
            <a:stCxn id="38" idx="2"/>
          </p:cNvCxnSpPr>
          <p:nvPr/>
        </p:nvCxnSpPr>
        <p:spPr>
          <a:xfrm>
            <a:off x="5444299" y="3240485"/>
            <a:ext cx="0" cy="334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0B82CEA-AFF4-4244-895C-B898C8D5A532}"/>
              </a:ext>
            </a:extLst>
          </p:cNvPr>
          <p:cNvCxnSpPr>
            <a:cxnSpLocks/>
            <a:stCxn id="38" idx="3"/>
          </p:cNvCxnSpPr>
          <p:nvPr/>
        </p:nvCxnSpPr>
        <p:spPr>
          <a:xfrm>
            <a:off x="5909330" y="3055819"/>
            <a:ext cx="351289" cy="4181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hape 57">
            <a:extLst>
              <a:ext uri="{FF2B5EF4-FFF2-40B4-BE49-F238E27FC236}">
                <a16:creationId xmlns:a16="http://schemas.microsoft.com/office/drawing/2014/main" id="{C82E1727-6C6D-A948-9F79-482D86F3F2BB}"/>
              </a:ext>
            </a:extLst>
          </p:cNvPr>
          <p:cNvCxnSpPr>
            <a:stCxn id="33" idx="2"/>
            <a:endCxn id="35" idx="1"/>
          </p:cNvCxnSpPr>
          <p:nvPr/>
        </p:nvCxnSpPr>
        <p:spPr>
          <a:xfrm rot="5400000" flipH="1" flipV="1">
            <a:off x="2465735" y="1105812"/>
            <a:ext cx="1678283" cy="3271838"/>
          </a:xfrm>
          <a:prstGeom prst="curvedConnector4">
            <a:avLst>
              <a:gd name="adj1" fmla="val -13621"/>
              <a:gd name="adj2" fmla="val 60536"/>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8F7B9E7-F5E5-DD4E-92E3-379C381045AB}"/>
              </a:ext>
            </a:extLst>
          </p:cNvPr>
          <p:cNvSpPr txBox="1"/>
          <p:nvPr/>
        </p:nvSpPr>
        <p:spPr>
          <a:xfrm>
            <a:off x="1574014" y="1419770"/>
            <a:ext cx="439544" cy="461665"/>
          </a:xfrm>
          <a:prstGeom prst="rect">
            <a:avLst/>
          </a:prstGeom>
          <a:noFill/>
        </p:spPr>
        <p:txBody>
          <a:bodyPr wrap="none" rtlCol="0">
            <a:spAutoFit/>
          </a:bodyPr>
          <a:lstStyle/>
          <a:p>
            <a:r>
              <a:rPr lang="en-US" sz="2400" dirty="0"/>
              <a:t>f  </a:t>
            </a:r>
          </a:p>
        </p:txBody>
      </p:sp>
      <p:sp>
        <p:nvSpPr>
          <p:cNvPr id="60" name="TextBox 59">
            <a:extLst>
              <a:ext uri="{FF2B5EF4-FFF2-40B4-BE49-F238E27FC236}">
                <a16:creationId xmlns:a16="http://schemas.microsoft.com/office/drawing/2014/main" id="{EBBF4BC0-590B-CC43-92C7-2494145D1CE2}"/>
              </a:ext>
            </a:extLst>
          </p:cNvPr>
          <p:cNvSpPr txBox="1"/>
          <p:nvPr/>
        </p:nvSpPr>
        <p:spPr>
          <a:xfrm>
            <a:off x="5266204" y="1261928"/>
            <a:ext cx="356188" cy="461665"/>
          </a:xfrm>
          <a:prstGeom prst="rect">
            <a:avLst/>
          </a:prstGeom>
          <a:noFill/>
        </p:spPr>
        <p:txBody>
          <a:bodyPr wrap="none" rtlCol="0">
            <a:spAutoFit/>
          </a:bodyPr>
          <a:lstStyle/>
          <a:p>
            <a:r>
              <a:rPr lang="en-US" sz="2400" dirty="0"/>
              <a:t>g</a:t>
            </a:r>
          </a:p>
        </p:txBody>
      </p:sp>
    </p:spTree>
    <p:extLst>
      <p:ext uri="{BB962C8B-B14F-4D97-AF65-F5344CB8AC3E}">
        <p14:creationId xmlns:p14="http://schemas.microsoft.com/office/powerpoint/2010/main" val="73722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a:extLst>
              <a:ext uri="{FF2B5EF4-FFF2-40B4-BE49-F238E27FC236}">
                <a16:creationId xmlns:a16="http://schemas.microsoft.com/office/drawing/2014/main" id="{E828FB9B-00AE-B440-AF2A-65B4349D4987}"/>
              </a:ext>
            </a:extLst>
          </p:cNvPr>
          <p:cNvSpPr/>
          <p:nvPr/>
        </p:nvSpPr>
        <p:spPr>
          <a:xfrm>
            <a:off x="3969502" y="1419770"/>
            <a:ext cx="4274905" cy="2498070"/>
          </a:xfrm>
          <a:prstGeom prst="roundRect">
            <a:avLst/>
          </a:prstGeom>
          <a:solidFill>
            <a:schemeClr val="accent6">
              <a:lumMod val="40000"/>
              <a:lumOff val="6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EE3B128C-CE79-2745-9509-4414C68E5109}"/>
              </a:ext>
            </a:extLst>
          </p:cNvPr>
          <p:cNvSpPr/>
          <p:nvPr/>
        </p:nvSpPr>
        <p:spPr>
          <a:xfrm>
            <a:off x="529398" y="1430993"/>
            <a:ext cx="3096948" cy="2498070"/>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itle 1"/>
          <p:cNvSpPr>
            <a:spLocks noGrp="1"/>
          </p:cNvSpPr>
          <p:nvPr>
            <p:ph type="title"/>
          </p:nvPr>
        </p:nvSpPr>
        <p:spPr>
          <a:xfrm>
            <a:off x="457200" y="274638"/>
            <a:ext cx="8229600" cy="875864"/>
          </a:xfrm>
        </p:spPr>
        <p:txBody>
          <a:bodyPr/>
          <a:lstStyle/>
          <a:p>
            <a:r>
              <a:rPr lang="en-US" sz="4000"/>
              <a:t>Coupling du-path</a:t>
            </a:r>
            <a:br>
              <a:rPr lang="en-US" sz="4000"/>
            </a:br>
            <a:r>
              <a:rPr lang="en-US" sz="2400" i="1"/>
              <a:t>(Jin-Offutt, 1998)</a:t>
            </a:r>
          </a:p>
        </p:txBody>
      </p:sp>
      <p:sp>
        <p:nvSpPr>
          <p:cNvPr id="16387" name="Content Placeholder 2"/>
          <p:cNvSpPr>
            <a:spLocks noGrp="1"/>
          </p:cNvSpPr>
          <p:nvPr>
            <p:ph idx="1"/>
          </p:nvPr>
        </p:nvSpPr>
        <p:spPr>
          <a:xfrm>
            <a:off x="457200" y="3922736"/>
            <a:ext cx="8507288" cy="2314576"/>
          </a:xfrm>
        </p:spPr>
        <p:txBody>
          <a:bodyPr/>
          <a:lstStyle/>
          <a:p>
            <a:r>
              <a:rPr lang="en-US" sz="2400" dirty="0"/>
              <a:t>(Def 2.40/2</a:t>
            </a:r>
            <a:r>
              <a:rPr lang="en-US" sz="2400" baseline="30000" dirty="0"/>
              <a:t>nd</a:t>
            </a:r>
            <a:r>
              <a:rPr lang="en-US" sz="2400" dirty="0"/>
              <a:t> Ed. 7.39) </a:t>
            </a:r>
            <a:r>
              <a:rPr lang="en-US" sz="2400" i="1" u="sng" dirty="0">
                <a:solidFill>
                  <a:srgbClr val="0070C0"/>
                </a:solidFill>
              </a:rPr>
              <a:t>Last-de</a:t>
            </a:r>
            <a:r>
              <a:rPr lang="en-US" sz="2400" i="1" dirty="0">
                <a:solidFill>
                  <a:srgbClr val="0070C0"/>
                </a:solidFill>
              </a:rPr>
              <a:t>f</a:t>
            </a:r>
            <a:r>
              <a:rPr lang="en-US" sz="2400" i="1" dirty="0"/>
              <a:t> of v</a:t>
            </a:r>
            <a:r>
              <a:rPr lang="en-US" sz="2400" dirty="0"/>
              <a:t> : set of nodes defining </a:t>
            </a:r>
            <a:r>
              <a:rPr lang="en-US" sz="2400" i="1" dirty="0"/>
              <a:t>v</a:t>
            </a:r>
            <a:r>
              <a:rPr lang="en-US" sz="2400" dirty="0"/>
              <a:t>, from which there is a def-clear path (</a:t>
            </a:r>
            <a:r>
              <a:rPr lang="en-US" sz="2400" dirty="0" err="1"/>
              <a:t>wrt</a:t>
            </a:r>
            <a:r>
              <a:rPr lang="en-US" sz="2400" dirty="0"/>
              <a:t> </a:t>
            </a:r>
            <a:r>
              <a:rPr lang="en-US" sz="2400" i="1" dirty="0"/>
              <a:t>v</a:t>
            </a:r>
            <a:r>
              <a:rPr lang="en-US" sz="2400" dirty="0"/>
              <a:t>) through the call-site, to a use in the other unit.</a:t>
            </a:r>
          </a:p>
          <a:p>
            <a:r>
              <a:rPr lang="en-US" sz="2400" dirty="0"/>
              <a:t>Can be at the caller or </a:t>
            </a:r>
            <a:r>
              <a:rPr lang="en-US" sz="2400" dirty="0" err="1"/>
              <a:t>callee</a:t>
            </a:r>
            <a:r>
              <a:rPr lang="en-US" sz="2400" dirty="0"/>
              <a:t>! Example: b@f1, a@f3, g.return@g4, g.return@g5.</a:t>
            </a:r>
          </a:p>
          <a:p>
            <a:r>
              <a:rPr lang="en-US" sz="2400" dirty="0"/>
              <a:t>(Def 2.41/2</a:t>
            </a:r>
            <a:r>
              <a:rPr lang="en-US" sz="2400" baseline="30000" dirty="0"/>
              <a:t>nd</a:t>
            </a:r>
            <a:r>
              <a:rPr lang="en-US" sz="2400" dirty="0"/>
              <a:t> Ed. 7.40) </a:t>
            </a:r>
            <a:r>
              <a:rPr lang="en-US" sz="2400" i="1" u="sng" dirty="0">
                <a:solidFill>
                  <a:srgbClr val="0070C0"/>
                </a:solidFill>
              </a:rPr>
              <a:t>First-use</a:t>
            </a:r>
            <a:r>
              <a:rPr lang="en-US" sz="2400" i="1" u="sng" dirty="0"/>
              <a:t> </a:t>
            </a:r>
            <a:r>
              <a:rPr lang="en-US" sz="2400" i="1" dirty="0"/>
              <a:t>(of v</a:t>
            </a:r>
            <a:r>
              <a:rPr lang="en-US" sz="2400" dirty="0"/>
              <a:t>)</a:t>
            </a:r>
            <a:r>
              <a:rPr lang="en-US" sz="2400" i="1" dirty="0"/>
              <a:t>  </a:t>
            </a:r>
            <a:r>
              <a:rPr lang="en-US" sz="2400" dirty="0"/>
              <a:t>E.g.: b@g2, g.return@f4</a:t>
            </a:r>
          </a:p>
          <a:p>
            <a:r>
              <a:rPr lang="en-US" sz="2400" i="1" u="sng" dirty="0">
                <a:solidFill>
                  <a:srgbClr val="0070C0"/>
                </a:solidFill>
              </a:rPr>
              <a:t>Coupling du-path </a:t>
            </a:r>
            <a:r>
              <a:rPr lang="en-US" sz="2400" i="1" dirty="0"/>
              <a:t>of v </a:t>
            </a:r>
            <a:r>
              <a:rPr lang="en-US" sz="2400" dirty="0"/>
              <a:t>is a path from </a:t>
            </a:r>
            <a:r>
              <a:rPr lang="en-US" sz="2400" i="1" dirty="0"/>
              <a:t>v</a:t>
            </a:r>
            <a:r>
              <a:rPr lang="en-US" sz="2400" dirty="0"/>
              <a:t>’s last-</a:t>
            </a:r>
            <a:r>
              <a:rPr lang="en-US" sz="2400" dirty="0" err="1"/>
              <a:t>def</a:t>
            </a:r>
            <a:r>
              <a:rPr lang="en-US" sz="2400" dirty="0"/>
              <a:t> to its first-use.</a:t>
            </a:r>
          </a:p>
        </p:txBody>
      </p:sp>
      <p:sp>
        <p:nvSpPr>
          <p:cNvPr id="4" name="Slide Number Placeholder 3"/>
          <p:cNvSpPr>
            <a:spLocks noGrp="1"/>
          </p:cNvSpPr>
          <p:nvPr>
            <p:ph type="sldNum" sz="quarter" idx="12"/>
          </p:nvPr>
        </p:nvSpPr>
        <p:spPr/>
        <p:txBody>
          <a:bodyPr/>
          <a:lstStyle/>
          <a:p>
            <a:pPr>
              <a:defRPr/>
            </a:pPr>
            <a:fld id="{D99913E4-9123-46A5-8CA9-2FC3F1978391}" type="slidenum">
              <a:rPr lang="en-US" smtClean="0"/>
              <a:pPr>
                <a:defRPr/>
              </a:pPr>
              <a:t>16</a:t>
            </a:fld>
            <a:endParaRPr lang="en-US" dirty="0"/>
          </a:p>
        </p:txBody>
      </p:sp>
      <p:sp>
        <p:nvSpPr>
          <p:cNvPr id="28" name="TextBox 27">
            <a:extLst>
              <a:ext uri="{FF2B5EF4-FFF2-40B4-BE49-F238E27FC236}">
                <a16:creationId xmlns:a16="http://schemas.microsoft.com/office/drawing/2014/main" id="{0EA92F83-C947-2541-9B7B-B10605DFCDAB}"/>
              </a:ext>
            </a:extLst>
          </p:cNvPr>
          <p:cNvSpPr txBox="1"/>
          <p:nvPr/>
        </p:nvSpPr>
        <p:spPr>
          <a:xfrm>
            <a:off x="960512" y="1788790"/>
            <a:ext cx="1684337"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a:t>
            </a:r>
            <a:r>
              <a:rPr lang="en-US" b="1" dirty="0">
                <a:solidFill>
                  <a:srgbClr val="FF0000"/>
                </a:solidFill>
              </a:rPr>
              <a:t> a </a:t>
            </a:r>
            <a:r>
              <a:rPr lang="en-US" dirty="0"/>
              <a:t>= ...  ;</a:t>
            </a:r>
            <a:r>
              <a:rPr lang="en-US" b="1" dirty="0">
                <a:solidFill>
                  <a:schemeClr val="accent6">
                    <a:lumMod val="60000"/>
                    <a:lumOff val="40000"/>
                  </a:schemeClr>
                </a:solidFill>
              </a:rPr>
              <a:t>b</a:t>
            </a:r>
            <a:r>
              <a:rPr lang="en-US" dirty="0"/>
              <a:t> = ...</a:t>
            </a:r>
          </a:p>
        </p:txBody>
      </p:sp>
      <p:sp>
        <p:nvSpPr>
          <p:cNvPr id="30" name="TextBox 29">
            <a:extLst>
              <a:ext uri="{FF2B5EF4-FFF2-40B4-BE49-F238E27FC236}">
                <a16:creationId xmlns:a16="http://schemas.microsoft.com/office/drawing/2014/main" id="{3D9DBFD3-E7C2-104D-8FEB-FBC20F0811DF}"/>
              </a:ext>
            </a:extLst>
          </p:cNvPr>
          <p:cNvSpPr txBox="1"/>
          <p:nvPr/>
        </p:nvSpPr>
        <p:spPr>
          <a:xfrm>
            <a:off x="2442046" y="2358175"/>
            <a:ext cx="1054100" cy="369888"/>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a:t>
            </a:r>
            <a:r>
              <a:rPr lang="en-US" b="1" dirty="0">
                <a:solidFill>
                  <a:srgbClr val="FF0000"/>
                </a:solidFill>
              </a:rPr>
              <a:t>a</a:t>
            </a:r>
            <a:r>
              <a:rPr lang="en-US" dirty="0"/>
              <a:t> = ...</a:t>
            </a:r>
          </a:p>
        </p:txBody>
      </p:sp>
      <p:sp>
        <p:nvSpPr>
          <p:cNvPr id="32" name="TextBox 31">
            <a:extLst>
              <a:ext uri="{FF2B5EF4-FFF2-40B4-BE49-F238E27FC236}">
                <a16:creationId xmlns:a16="http://schemas.microsoft.com/office/drawing/2014/main" id="{A2FC483F-75BC-704B-86E5-87C731C7990F}"/>
              </a:ext>
            </a:extLst>
          </p:cNvPr>
          <p:cNvSpPr txBox="1"/>
          <p:nvPr/>
        </p:nvSpPr>
        <p:spPr>
          <a:xfrm>
            <a:off x="1358974" y="2360290"/>
            <a:ext cx="896938"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a&gt;b</a:t>
            </a:r>
          </a:p>
        </p:txBody>
      </p:sp>
      <p:sp>
        <p:nvSpPr>
          <p:cNvPr id="34" name="TextBox 33">
            <a:extLst>
              <a:ext uri="{FF2B5EF4-FFF2-40B4-BE49-F238E27FC236}">
                <a16:creationId xmlns:a16="http://schemas.microsoft.com/office/drawing/2014/main" id="{EDA89D2F-1C07-7C4A-8AD5-DEC7C96F3031}"/>
              </a:ext>
            </a:extLst>
          </p:cNvPr>
          <p:cNvSpPr txBox="1"/>
          <p:nvPr/>
        </p:nvSpPr>
        <p:spPr>
          <a:xfrm>
            <a:off x="1111633" y="3227388"/>
            <a:ext cx="1380506" cy="369332"/>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a:t>
            </a:r>
            <a:r>
              <a:rPr lang="en-US" b="1" dirty="0">
                <a:solidFill>
                  <a:srgbClr val="00B050"/>
                </a:solidFill>
              </a:rPr>
              <a:t>b</a:t>
            </a:r>
            <a:r>
              <a:rPr lang="en-US" dirty="0"/>
              <a:t> = g(</a:t>
            </a:r>
            <a:r>
              <a:rPr lang="en-US" dirty="0" err="1"/>
              <a:t>a,b</a:t>
            </a:r>
            <a:r>
              <a:rPr lang="en-US" dirty="0"/>
              <a:t>)</a:t>
            </a:r>
          </a:p>
        </p:txBody>
      </p:sp>
      <p:sp>
        <p:nvSpPr>
          <p:cNvPr id="36" name="TextBox 35">
            <a:extLst>
              <a:ext uri="{FF2B5EF4-FFF2-40B4-BE49-F238E27FC236}">
                <a16:creationId xmlns:a16="http://schemas.microsoft.com/office/drawing/2014/main" id="{4FCF67B1-1C08-4F46-A4A7-CCEAAE4D455F}"/>
              </a:ext>
            </a:extLst>
          </p:cNvPr>
          <p:cNvSpPr txBox="1"/>
          <p:nvPr/>
        </p:nvSpPr>
        <p:spPr>
          <a:xfrm>
            <a:off x="5073724" y="1645915"/>
            <a:ext cx="1007007"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 g(</a:t>
            </a:r>
            <a:r>
              <a:rPr lang="en-US" dirty="0" err="1"/>
              <a:t>x,y</a:t>
            </a:r>
            <a:r>
              <a:rPr lang="en-US" dirty="0"/>
              <a:t>)</a:t>
            </a:r>
          </a:p>
        </p:txBody>
      </p:sp>
      <p:sp>
        <p:nvSpPr>
          <p:cNvPr id="39" name="TextBox 38">
            <a:extLst>
              <a:ext uri="{FF2B5EF4-FFF2-40B4-BE49-F238E27FC236}">
                <a16:creationId xmlns:a16="http://schemas.microsoft.com/office/drawing/2014/main" id="{217F9BBD-DB8B-B943-82F0-A61DAF75EE2B}"/>
              </a:ext>
            </a:extLst>
          </p:cNvPr>
          <p:cNvSpPr txBox="1"/>
          <p:nvPr/>
        </p:nvSpPr>
        <p:spPr>
          <a:xfrm>
            <a:off x="5124064" y="2217415"/>
            <a:ext cx="94128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a:t>
            </a:r>
            <a:r>
              <a:rPr lang="en-US" b="1" dirty="0">
                <a:solidFill>
                  <a:srgbClr val="FF0000"/>
                </a:solidFill>
              </a:rPr>
              <a:t>x</a:t>
            </a:r>
            <a:r>
              <a:rPr lang="en-US" dirty="0"/>
              <a:t>&lt;=</a:t>
            </a:r>
            <a:r>
              <a:rPr lang="en-US" b="1" dirty="0">
                <a:solidFill>
                  <a:schemeClr val="accent6">
                    <a:lumMod val="60000"/>
                    <a:lumOff val="40000"/>
                  </a:schemeClr>
                </a:solidFill>
              </a:rPr>
              <a:t>y</a:t>
            </a:r>
          </a:p>
        </p:txBody>
      </p:sp>
      <p:sp>
        <p:nvSpPr>
          <p:cNvPr id="40" name="TextBox 39">
            <a:extLst>
              <a:ext uri="{FF2B5EF4-FFF2-40B4-BE49-F238E27FC236}">
                <a16:creationId xmlns:a16="http://schemas.microsoft.com/office/drawing/2014/main" id="{EB0E121E-64D9-FD46-92E7-D5AF023DC56A}"/>
              </a:ext>
            </a:extLst>
          </p:cNvPr>
          <p:cNvSpPr txBox="1"/>
          <p:nvPr/>
        </p:nvSpPr>
        <p:spPr>
          <a:xfrm>
            <a:off x="5135284" y="2767967"/>
            <a:ext cx="93006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x==y</a:t>
            </a:r>
          </a:p>
        </p:txBody>
      </p:sp>
      <p:sp>
        <p:nvSpPr>
          <p:cNvPr id="41" name="TextBox 40">
            <a:extLst>
              <a:ext uri="{FF2B5EF4-FFF2-40B4-BE49-F238E27FC236}">
                <a16:creationId xmlns:a16="http://schemas.microsoft.com/office/drawing/2014/main" id="{FD05CB92-9A44-684C-9726-3BD51D9F9068}"/>
              </a:ext>
            </a:extLst>
          </p:cNvPr>
          <p:cNvSpPr txBox="1"/>
          <p:nvPr/>
        </p:nvSpPr>
        <p:spPr>
          <a:xfrm>
            <a:off x="6545337" y="2217415"/>
            <a:ext cx="1314450" cy="369887"/>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a:t>
            </a:r>
            <a:r>
              <a:rPr lang="en-US" b="1" dirty="0">
                <a:solidFill>
                  <a:srgbClr val="00B050"/>
                </a:solidFill>
              </a:rPr>
              <a:t>return</a:t>
            </a:r>
            <a:r>
              <a:rPr lang="en-US" dirty="0"/>
              <a:t> ...</a:t>
            </a:r>
          </a:p>
        </p:txBody>
      </p:sp>
      <p:sp>
        <p:nvSpPr>
          <p:cNvPr id="45" name="TextBox 44">
            <a:extLst>
              <a:ext uri="{FF2B5EF4-FFF2-40B4-BE49-F238E27FC236}">
                <a16:creationId xmlns:a16="http://schemas.microsoft.com/office/drawing/2014/main" id="{64051510-70A9-484C-A570-25745ACD842E}"/>
              </a:ext>
            </a:extLst>
          </p:cNvPr>
          <p:cNvSpPr txBox="1"/>
          <p:nvPr/>
        </p:nvSpPr>
        <p:spPr>
          <a:xfrm>
            <a:off x="6962775" y="3318346"/>
            <a:ext cx="1314450" cy="369888"/>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(5) </a:t>
            </a:r>
            <a:r>
              <a:rPr lang="en-US" b="1" dirty="0">
                <a:solidFill>
                  <a:srgbClr val="00B050"/>
                </a:solidFill>
              </a:rPr>
              <a:t>return</a:t>
            </a:r>
            <a:r>
              <a:rPr lang="en-US" dirty="0"/>
              <a:t> ...</a:t>
            </a:r>
          </a:p>
        </p:txBody>
      </p:sp>
      <p:cxnSp>
        <p:nvCxnSpPr>
          <p:cNvPr id="47" name="Straight Arrow Connector 46">
            <a:extLst>
              <a:ext uri="{FF2B5EF4-FFF2-40B4-BE49-F238E27FC236}">
                <a16:creationId xmlns:a16="http://schemas.microsoft.com/office/drawing/2014/main" id="{B1648576-1265-884C-8ECC-6F26B91090FA}"/>
              </a:ext>
            </a:extLst>
          </p:cNvPr>
          <p:cNvCxnSpPr>
            <a:stCxn id="28" idx="2"/>
            <a:endCxn id="32" idx="0"/>
          </p:cNvCxnSpPr>
          <p:nvPr/>
        </p:nvCxnSpPr>
        <p:spPr>
          <a:xfrm rot="16200000" flipH="1">
            <a:off x="1703461" y="2257103"/>
            <a:ext cx="201613" cy="4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13D7D883-0049-8345-A608-DCCA8CEB5601}"/>
              </a:ext>
            </a:extLst>
          </p:cNvPr>
          <p:cNvCxnSpPr>
            <a:stCxn id="32" idx="3"/>
            <a:endCxn id="30" idx="1"/>
          </p:cNvCxnSpPr>
          <p:nvPr/>
        </p:nvCxnSpPr>
        <p:spPr>
          <a:xfrm flipV="1">
            <a:off x="2255912" y="2543119"/>
            <a:ext cx="186134" cy="21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16FC270-F53F-7745-BCC1-A3097CD3E96C}"/>
              </a:ext>
            </a:extLst>
          </p:cNvPr>
          <p:cNvCxnSpPr>
            <a:stCxn id="32" idx="2"/>
            <a:endCxn id="34" idx="0"/>
          </p:cNvCxnSpPr>
          <p:nvPr/>
        </p:nvCxnSpPr>
        <p:spPr>
          <a:xfrm flipH="1">
            <a:off x="1801886" y="2730177"/>
            <a:ext cx="5557" cy="4972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DDC448F-261F-654D-A01C-EE7FFAC9956A}"/>
              </a:ext>
            </a:extLst>
          </p:cNvPr>
          <p:cNvCxnSpPr>
            <a:stCxn id="30" idx="2"/>
            <a:endCxn id="34" idx="3"/>
          </p:cNvCxnSpPr>
          <p:nvPr/>
        </p:nvCxnSpPr>
        <p:spPr>
          <a:xfrm flipH="1">
            <a:off x="2492139" y="2728063"/>
            <a:ext cx="476957" cy="6839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B752A8DC-63EA-4348-BE83-2D9072F7A0D0}"/>
              </a:ext>
            </a:extLst>
          </p:cNvPr>
          <p:cNvCxnSpPr>
            <a:stCxn id="36" idx="2"/>
            <a:endCxn id="39" idx="0"/>
          </p:cNvCxnSpPr>
          <p:nvPr/>
        </p:nvCxnSpPr>
        <p:spPr>
          <a:xfrm>
            <a:off x="5577228" y="2015247"/>
            <a:ext cx="17478" cy="20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F590AD3-03FB-AC4E-90B7-305FAE00CD85}"/>
              </a:ext>
            </a:extLst>
          </p:cNvPr>
          <p:cNvCxnSpPr>
            <a:stCxn id="39" idx="2"/>
            <a:endCxn id="40" idx="0"/>
          </p:cNvCxnSpPr>
          <p:nvPr/>
        </p:nvCxnSpPr>
        <p:spPr>
          <a:xfrm>
            <a:off x="5594706" y="2586747"/>
            <a:ext cx="5610" cy="181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85442C7-0D51-674F-A4F7-497FA674BBAD}"/>
              </a:ext>
            </a:extLst>
          </p:cNvPr>
          <p:cNvCxnSpPr>
            <a:stCxn id="39" idx="3"/>
            <a:endCxn id="41" idx="1"/>
          </p:cNvCxnSpPr>
          <p:nvPr/>
        </p:nvCxnSpPr>
        <p:spPr>
          <a:xfrm>
            <a:off x="6065347" y="2402081"/>
            <a:ext cx="479990" cy="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Rounded Rectangle 63">
            <a:extLst>
              <a:ext uri="{FF2B5EF4-FFF2-40B4-BE49-F238E27FC236}">
                <a16:creationId xmlns:a16="http://schemas.microsoft.com/office/drawing/2014/main" id="{36C7B8EF-F3FB-BB4D-9049-E8E09B3B139B}"/>
              </a:ext>
            </a:extLst>
          </p:cNvPr>
          <p:cNvSpPr/>
          <p:nvPr/>
        </p:nvSpPr>
        <p:spPr>
          <a:xfrm>
            <a:off x="4287912" y="3217540"/>
            <a:ext cx="2428875" cy="571500"/>
          </a:xfrm>
          <a:prstGeom prst="roundRect">
            <a:avLst/>
          </a:prstGeom>
          <a:solidFill>
            <a:schemeClr val="bg2">
              <a:lumMod val="50000"/>
            </a:schemeClr>
          </a:solidFill>
          <a:ln w="38100">
            <a:solidFill>
              <a:schemeClr val="tx1"/>
            </a:solidFill>
            <a:prstDash val="dash"/>
          </a:ln>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65" name="Straight Arrow Connector 64">
            <a:extLst>
              <a:ext uri="{FF2B5EF4-FFF2-40B4-BE49-F238E27FC236}">
                <a16:creationId xmlns:a16="http://schemas.microsoft.com/office/drawing/2014/main" id="{F2257E27-FB28-1440-8352-0338288C4ACF}"/>
              </a:ext>
            </a:extLst>
          </p:cNvPr>
          <p:cNvCxnSpPr>
            <a:stCxn id="64" idx="3"/>
            <a:endCxn id="45" idx="1"/>
          </p:cNvCxnSpPr>
          <p:nvPr/>
        </p:nvCxnSpPr>
        <p:spPr>
          <a:xfrm>
            <a:off x="6716787" y="3503290"/>
            <a:ext cx="2459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7491EAE-25BA-564E-99D5-E008E9AB509C}"/>
              </a:ext>
            </a:extLst>
          </p:cNvPr>
          <p:cNvCxnSpPr>
            <a:cxnSpLocks/>
            <a:stCxn id="40" idx="2"/>
          </p:cNvCxnSpPr>
          <p:nvPr/>
        </p:nvCxnSpPr>
        <p:spPr>
          <a:xfrm>
            <a:off x="5600316" y="3137299"/>
            <a:ext cx="0" cy="3082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0F673E65-C360-254F-B314-4E0279432BB5}"/>
              </a:ext>
            </a:extLst>
          </p:cNvPr>
          <p:cNvCxnSpPr>
            <a:cxnSpLocks/>
            <a:stCxn id="40" idx="3"/>
          </p:cNvCxnSpPr>
          <p:nvPr/>
        </p:nvCxnSpPr>
        <p:spPr>
          <a:xfrm>
            <a:off x="6065347" y="2952633"/>
            <a:ext cx="365889" cy="3658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hape 48">
            <a:extLst>
              <a:ext uri="{FF2B5EF4-FFF2-40B4-BE49-F238E27FC236}">
                <a16:creationId xmlns:a16="http://schemas.microsoft.com/office/drawing/2014/main" id="{2DFA751A-88C9-F34A-B754-50098C2A7EC9}"/>
              </a:ext>
            </a:extLst>
          </p:cNvPr>
          <p:cNvCxnSpPr>
            <a:stCxn id="34" idx="2"/>
            <a:endCxn id="36" idx="1"/>
          </p:cNvCxnSpPr>
          <p:nvPr/>
        </p:nvCxnSpPr>
        <p:spPr>
          <a:xfrm rot="5400000" flipH="1" flipV="1">
            <a:off x="2554735" y="1077732"/>
            <a:ext cx="1766139" cy="3271838"/>
          </a:xfrm>
          <a:prstGeom prst="curvedConnector4">
            <a:avLst>
              <a:gd name="adj1" fmla="val -12943"/>
              <a:gd name="adj2" fmla="val 60548"/>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2FF7BB5-2F7C-3745-9B44-A1D5D5918E4D}"/>
              </a:ext>
            </a:extLst>
          </p:cNvPr>
          <p:cNvSpPr txBox="1"/>
          <p:nvPr/>
        </p:nvSpPr>
        <p:spPr>
          <a:xfrm>
            <a:off x="1574014" y="1419770"/>
            <a:ext cx="439544" cy="461665"/>
          </a:xfrm>
          <a:prstGeom prst="rect">
            <a:avLst/>
          </a:prstGeom>
          <a:noFill/>
        </p:spPr>
        <p:txBody>
          <a:bodyPr wrap="none" rtlCol="0">
            <a:spAutoFit/>
          </a:bodyPr>
          <a:lstStyle/>
          <a:p>
            <a:r>
              <a:rPr lang="en-US" sz="2400" dirty="0"/>
              <a:t>f  </a:t>
            </a:r>
          </a:p>
        </p:txBody>
      </p:sp>
      <p:sp>
        <p:nvSpPr>
          <p:cNvPr id="71" name="TextBox 70">
            <a:extLst>
              <a:ext uri="{FF2B5EF4-FFF2-40B4-BE49-F238E27FC236}">
                <a16:creationId xmlns:a16="http://schemas.microsoft.com/office/drawing/2014/main" id="{E22DCE0F-636C-534C-B77D-7C76D795DC38}"/>
              </a:ext>
            </a:extLst>
          </p:cNvPr>
          <p:cNvSpPr txBox="1"/>
          <p:nvPr/>
        </p:nvSpPr>
        <p:spPr>
          <a:xfrm>
            <a:off x="5317905" y="1179077"/>
            <a:ext cx="356188" cy="461665"/>
          </a:xfrm>
          <a:prstGeom prst="rect">
            <a:avLst/>
          </a:prstGeom>
          <a:noFill/>
        </p:spPr>
        <p:txBody>
          <a:bodyPr wrap="none" rtlCol="0">
            <a:spAutoFit/>
          </a:bodyPr>
          <a:lstStyle/>
          <a:p>
            <a:r>
              <a:rPr lang="en-US" sz="2400" dirty="0"/>
              <a:t>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Note on the first use at the </a:t>
            </a:r>
            <a:r>
              <a:rPr lang="en-US" dirty="0" err="1"/>
              <a:t>callee</a:t>
            </a:r>
            <a:endParaRPr lang="en-US" dirty="0"/>
          </a:p>
        </p:txBody>
      </p:sp>
      <p:sp>
        <p:nvSpPr>
          <p:cNvPr id="18435" name="Content Placeholder 2"/>
          <p:cNvSpPr>
            <a:spLocks noGrp="1"/>
          </p:cNvSpPr>
          <p:nvPr>
            <p:ph idx="1"/>
          </p:nvPr>
        </p:nvSpPr>
        <p:spPr/>
        <p:txBody>
          <a:bodyPr/>
          <a:lstStyle/>
          <a:p>
            <a:r>
              <a:rPr lang="en-US" sz="2800" dirty="0"/>
              <a:t>When you just pass a variable as a in g(</a:t>
            </a:r>
            <a:r>
              <a:rPr lang="en-US" sz="2800" dirty="0" err="1"/>
              <a:t>a,b</a:t>
            </a:r>
            <a:r>
              <a:rPr lang="en-US" sz="2800" dirty="0"/>
              <a:t>), it makes sense to define g’s first use to be the first time g uses the parameter (location g.2 in the previous example).</a:t>
            </a:r>
          </a:p>
          <a:p>
            <a:endParaRPr lang="en-US" sz="2800" dirty="0"/>
          </a:p>
          <a:p>
            <a:r>
              <a:rPr lang="en-US" sz="2800" dirty="0"/>
              <a:t>But when you pass a complex expression like g(a+b,0), </a:t>
            </a:r>
            <a:r>
              <a:rPr lang="en-US" sz="2800" dirty="0">
                <a:sym typeface="Wingdings" pitchFamily="2" charset="2"/>
              </a:rPr>
              <a:t>things become more obscure. We will define g’s first uses of a and b to be the first node of g that uses, in this example, its first formal parameter. So, in this example it is g.2.</a:t>
            </a:r>
            <a:endParaRPr lang="en-US" sz="2800" dirty="0"/>
          </a:p>
        </p:txBody>
      </p:sp>
      <p:sp>
        <p:nvSpPr>
          <p:cNvPr id="4" name="Slide Number Placeholder 3"/>
          <p:cNvSpPr>
            <a:spLocks noGrp="1"/>
          </p:cNvSpPr>
          <p:nvPr>
            <p:ph type="sldNum" sz="quarter" idx="12"/>
          </p:nvPr>
        </p:nvSpPr>
        <p:spPr/>
        <p:txBody>
          <a:bodyPr/>
          <a:lstStyle/>
          <a:p>
            <a:pPr>
              <a:defRPr/>
            </a:pPr>
            <a:fld id="{41B6EF9F-F858-4462-BCD9-F3A1B69F2013}"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a:extLst>
              <a:ext uri="{FF2B5EF4-FFF2-40B4-BE49-F238E27FC236}">
                <a16:creationId xmlns:a16="http://schemas.microsoft.com/office/drawing/2014/main" id="{A949E148-ECFC-EC4F-91E6-2D686BE54EED}"/>
              </a:ext>
            </a:extLst>
          </p:cNvPr>
          <p:cNvSpPr/>
          <p:nvPr/>
        </p:nvSpPr>
        <p:spPr>
          <a:xfrm>
            <a:off x="2741309" y="1212334"/>
            <a:ext cx="3093714" cy="2865444"/>
          </a:xfrm>
          <a:prstGeom prst="roundRect">
            <a:avLst/>
          </a:prstGeom>
          <a:solidFill>
            <a:schemeClr val="accent6">
              <a:lumMod val="40000"/>
              <a:lumOff val="6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D40008E7-4F35-5543-8156-598D15406AEF}"/>
              </a:ext>
            </a:extLst>
          </p:cNvPr>
          <p:cNvSpPr/>
          <p:nvPr/>
        </p:nvSpPr>
        <p:spPr>
          <a:xfrm>
            <a:off x="-10118" y="1224715"/>
            <a:ext cx="2665170" cy="2836772"/>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7612BE9-8D9D-0043-BEF7-F60BD7E0DD82}"/>
              </a:ext>
            </a:extLst>
          </p:cNvPr>
          <p:cNvSpPr/>
          <p:nvPr/>
        </p:nvSpPr>
        <p:spPr>
          <a:xfrm>
            <a:off x="6005779" y="3450514"/>
            <a:ext cx="2686761" cy="610973"/>
          </a:xfrm>
          <a:prstGeom prst="rect">
            <a:avLst/>
          </a:prstGeom>
          <a:solidFill>
            <a:srgbClr val="92D050">
              <a:alpha val="6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F43F182-AA0F-5F4A-BA18-36C3B9018CD7}"/>
              </a:ext>
            </a:extLst>
          </p:cNvPr>
          <p:cNvSpPr/>
          <p:nvPr/>
        </p:nvSpPr>
        <p:spPr>
          <a:xfrm>
            <a:off x="6000038" y="2813992"/>
            <a:ext cx="2686761" cy="6109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A5492E2-C305-2545-870D-BD5CDAD024EE}"/>
              </a:ext>
            </a:extLst>
          </p:cNvPr>
          <p:cNvSpPr/>
          <p:nvPr/>
        </p:nvSpPr>
        <p:spPr>
          <a:xfrm>
            <a:off x="6005779" y="2203019"/>
            <a:ext cx="2686761" cy="6109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0E2F38-1055-F248-A758-6E1F424544A4}"/>
              </a:ext>
            </a:extLst>
          </p:cNvPr>
          <p:cNvSpPr/>
          <p:nvPr/>
        </p:nvSpPr>
        <p:spPr>
          <a:xfrm>
            <a:off x="6000039" y="1242367"/>
            <a:ext cx="2686761" cy="6998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Title 1"/>
          <p:cNvSpPr>
            <a:spLocks noGrp="1"/>
          </p:cNvSpPr>
          <p:nvPr>
            <p:ph type="title"/>
          </p:nvPr>
        </p:nvSpPr>
        <p:spPr>
          <a:xfrm>
            <a:off x="457200" y="274638"/>
            <a:ext cx="8229600" cy="764529"/>
          </a:xfrm>
        </p:spPr>
        <p:txBody>
          <a:bodyPr/>
          <a:lstStyle/>
          <a:p>
            <a:r>
              <a:rPr lang="en-US" sz="3600" dirty="0"/>
              <a:t>Integration Test-Requirement</a:t>
            </a:r>
          </a:p>
        </p:txBody>
      </p:sp>
      <p:sp>
        <p:nvSpPr>
          <p:cNvPr id="17411" name="Content Placeholder 2"/>
          <p:cNvSpPr>
            <a:spLocks noGrp="1"/>
          </p:cNvSpPr>
          <p:nvPr>
            <p:ph idx="1"/>
          </p:nvPr>
        </p:nvSpPr>
        <p:spPr>
          <a:xfrm>
            <a:off x="179388" y="4581525"/>
            <a:ext cx="8713787" cy="1990725"/>
          </a:xfrm>
        </p:spPr>
        <p:txBody>
          <a:bodyPr/>
          <a:lstStyle/>
          <a:p>
            <a:r>
              <a:rPr lang="en-US" sz="2400" dirty="0"/>
              <a:t>(ACDC)  </a:t>
            </a:r>
            <a:r>
              <a:rPr lang="en-US" sz="2400" i="1" dirty="0">
                <a:solidFill>
                  <a:srgbClr val="0070C0"/>
                </a:solidFill>
              </a:rPr>
              <a:t>All Coupling </a:t>
            </a:r>
            <a:r>
              <a:rPr lang="en-US" sz="2400" i="1" dirty="0" err="1">
                <a:solidFill>
                  <a:srgbClr val="0070C0"/>
                </a:solidFill>
              </a:rPr>
              <a:t>Defs</a:t>
            </a:r>
            <a:r>
              <a:rPr lang="en-US" sz="2400" i="1" dirty="0">
                <a:solidFill>
                  <a:srgbClr val="0070C0"/>
                </a:solidFill>
              </a:rPr>
              <a:t> </a:t>
            </a:r>
            <a:r>
              <a:rPr lang="en-US" sz="2400" i="1" dirty="0" err="1">
                <a:solidFill>
                  <a:srgbClr val="0070C0"/>
                </a:solidFill>
              </a:rPr>
              <a:t>Cov</a:t>
            </a:r>
            <a:r>
              <a:rPr lang="en-US" sz="2400" dirty="0"/>
              <a:t>. :  for every last-</a:t>
            </a:r>
            <a:r>
              <a:rPr lang="en-US" sz="2400" dirty="0" err="1"/>
              <a:t>def</a:t>
            </a:r>
            <a:r>
              <a:rPr lang="en-US" sz="2400" dirty="0"/>
              <a:t> </a:t>
            </a:r>
            <a:r>
              <a:rPr lang="en-US" sz="2400" i="1" dirty="0"/>
              <a:t>d </a:t>
            </a:r>
            <a:r>
              <a:rPr lang="en-US" sz="2400" dirty="0"/>
              <a:t>of each coupling </a:t>
            </a:r>
            <a:r>
              <a:rPr lang="en-US" sz="2400" dirty="0" err="1"/>
              <a:t>var</a:t>
            </a:r>
            <a:r>
              <a:rPr lang="en-US" sz="2400" dirty="0"/>
              <a:t> </a:t>
            </a:r>
            <a:r>
              <a:rPr lang="en-US" sz="2400" i="1" dirty="0"/>
              <a:t>v</a:t>
            </a:r>
            <a:r>
              <a:rPr lang="en-US" sz="2400" dirty="0"/>
              <a:t>, TR includes one coupling du-path starting from </a:t>
            </a:r>
            <a:r>
              <a:rPr lang="en-US" sz="2400" i="1" dirty="0"/>
              <a:t>d</a:t>
            </a:r>
            <a:r>
              <a:rPr lang="en-US" sz="2400" dirty="0"/>
              <a:t>.</a:t>
            </a:r>
          </a:p>
          <a:p>
            <a:r>
              <a:rPr lang="en-US" sz="2400" dirty="0"/>
              <a:t>(ACUC) </a:t>
            </a:r>
            <a:r>
              <a:rPr lang="en-US" sz="2400" i="1" dirty="0">
                <a:solidFill>
                  <a:srgbClr val="0070C0"/>
                </a:solidFill>
                <a:sym typeface="Wingdings" pitchFamily="2" charset="2"/>
              </a:rPr>
              <a:t>All Coupling Uses </a:t>
            </a:r>
            <a:r>
              <a:rPr lang="en-US" sz="2400" i="1" dirty="0" err="1">
                <a:solidFill>
                  <a:srgbClr val="0070C0"/>
                </a:solidFill>
                <a:sym typeface="Wingdings" pitchFamily="2" charset="2"/>
              </a:rPr>
              <a:t>Cov</a:t>
            </a:r>
            <a:r>
              <a:rPr lang="en-US" sz="2400" dirty="0">
                <a:sym typeface="Wingdings" pitchFamily="2" charset="2"/>
              </a:rPr>
              <a:t>. : for every last-</a:t>
            </a:r>
            <a:r>
              <a:rPr lang="en-US" sz="2400" dirty="0" err="1">
                <a:sym typeface="Wingdings" pitchFamily="2" charset="2"/>
              </a:rPr>
              <a:t>def</a:t>
            </a:r>
            <a:r>
              <a:rPr lang="en-US" sz="2400" dirty="0">
                <a:sym typeface="Wingdings" pitchFamily="2" charset="2"/>
              </a:rPr>
              <a:t> </a:t>
            </a:r>
            <a:r>
              <a:rPr lang="en-US" sz="2400" i="1" dirty="0">
                <a:sym typeface="Wingdings" pitchFamily="2" charset="2"/>
              </a:rPr>
              <a:t>d </a:t>
            </a:r>
            <a:r>
              <a:rPr lang="en-US" sz="2400" dirty="0">
                <a:sym typeface="Wingdings" pitchFamily="2" charset="2"/>
              </a:rPr>
              <a:t>and first-use </a:t>
            </a:r>
            <a:r>
              <a:rPr lang="en-US" sz="2400" i="1" dirty="0">
                <a:sym typeface="Wingdings" pitchFamily="2" charset="2"/>
              </a:rPr>
              <a:t>u </a:t>
            </a:r>
            <a:r>
              <a:rPr lang="en-US" sz="2400" dirty="0">
                <a:sym typeface="Wingdings" pitchFamily="2" charset="2"/>
              </a:rPr>
              <a:t>of </a:t>
            </a:r>
            <a:r>
              <a:rPr lang="en-US" sz="2400" i="1" dirty="0">
                <a:sym typeface="Wingdings" pitchFamily="2" charset="2"/>
              </a:rPr>
              <a:t>v, TR </a:t>
            </a:r>
            <a:r>
              <a:rPr lang="en-US" sz="2400" dirty="0">
                <a:sym typeface="Wingdings" pitchFamily="2" charset="2"/>
              </a:rPr>
              <a:t>includes one couple du-path from </a:t>
            </a:r>
            <a:r>
              <a:rPr lang="en-US" sz="2400" i="1" dirty="0">
                <a:sym typeface="Wingdings" pitchFamily="2" charset="2"/>
              </a:rPr>
              <a:t>d</a:t>
            </a:r>
            <a:r>
              <a:rPr lang="en-US" sz="2400" dirty="0">
                <a:sym typeface="Wingdings" pitchFamily="2" charset="2"/>
              </a:rPr>
              <a:t> to </a:t>
            </a:r>
            <a:r>
              <a:rPr lang="en-US" sz="2400" i="1" dirty="0">
                <a:sym typeface="Wingdings" pitchFamily="2" charset="2"/>
              </a:rPr>
              <a:t>u</a:t>
            </a:r>
            <a:r>
              <a:rPr lang="en-US" sz="2400" dirty="0">
                <a:sym typeface="Wingdings" pitchFamily="2" charset="2"/>
              </a:rPr>
              <a:t>.</a:t>
            </a:r>
            <a:endParaRPr lang="en-US" sz="2400" dirty="0"/>
          </a:p>
          <a:p>
            <a:endParaRPr lang="en-US" sz="2400" dirty="0"/>
          </a:p>
          <a:p>
            <a:endParaRPr lang="en-US" sz="2400"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pPr>
              <a:defRPr/>
            </a:pPr>
            <a:fld id="{4222195C-4E8F-49AE-B622-01B2FA64103B}" type="slidenum">
              <a:rPr lang="en-US" smtClean="0"/>
              <a:pPr>
                <a:defRPr/>
              </a:pPr>
              <a:t>18</a:t>
            </a:fld>
            <a:endParaRPr lang="en-US" dirty="0"/>
          </a:p>
        </p:txBody>
      </p:sp>
      <p:sp>
        <p:nvSpPr>
          <p:cNvPr id="31" name="TextBox 30"/>
          <p:cNvSpPr txBox="1"/>
          <p:nvPr/>
        </p:nvSpPr>
        <p:spPr>
          <a:xfrm>
            <a:off x="6000039" y="1224715"/>
            <a:ext cx="2515432" cy="2862322"/>
          </a:xfrm>
          <a:prstGeom prst="rect">
            <a:avLst/>
          </a:prstGeom>
          <a:noFill/>
        </p:spPr>
        <p:txBody>
          <a:bodyPr wrap="none">
            <a:spAutoFit/>
          </a:bodyPr>
          <a:lstStyle/>
          <a:p>
            <a:pPr>
              <a:defRPr/>
            </a:pPr>
            <a:r>
              <a:rPr lang="en-US" sz="2000" b="1" i="1" dirty="0">
                <a:latin typeface="+mn-lt"/>
              </a:rPr>
              <a:t>Coupling </a:t>
            </a:r>
            <a:r>
              <a:rPr lang="en-US" sz="2000" b="1" i="1" dirty="0" err="1">
                <a:latin typeface="+mn-lt"/>
              </a:rPr>
              <a:t>vars</a:t>
            </a:r>
            <a:r>
              <a:rPr lang="en-US" sz="2000" b="1" i="1" dirty="0">
                <a:latin typeface="+mn-lt"/>
              </a:rPr>
              <a:t>:  </a:t>
            </a:r>
            <a:br>
              <a:rPr lang="en-US" sz="2000" dirty="0">
                <a:latin typeface="+mn-lt"/>
              </a:rPr>
            </a:br>
            <a:r>
              <a:rPr lang="en-US" sz="2000" dirty="0">
                <a:latin typeface="+mn-lt"/>
              </a:rPr>
              <a:t>      a, b, </a:t>
            </a:r>
            <a:r>
              <a:rPr lang="en-US" sz="2000" dirty="0" err="1">
                <a:latin typeface="+mn-lt"/>
              </a:rPr>
              <a:t>g.return</a:t>
            </a:r>
            <a:endParaRPr lang="en-US" sz="2000" dirty="0">
              <a:latin typeface="+mn-lt"/>
            </a:endParaRPr>
          </a:p>
          <a:p>
            <a:pPr>
              <a:defRPr/>
            </a:pPr>
            <a:r>
              <a:rPr lang="en-US" sz="2000" b="1" i="1" dirty="0">
                <a:latin typeface="+mn-lt"/>
              </a:rPr>
              <a:t>Coupling du-paths :  </a:t>
            </a:r>
            <a:br>
              <a:rPr lang="en-US" sz="2000" dirty="0">
                <a:latin typeface="+mn-lt"/>
              </a:rPr>
            </a:br>
            <a:r>
              <a:rPr lang="en-US" sz="2000" dirty="0">
                <a:latin typeface="+mn-lt"/>
              </a:rPr>
              <a:t>    </a:t>
            </a:r>
            <a:r>
              <a:rPr lang="en-US" sz="2000" dirty="0">
                <a:solidFill>
                  <a:srgbClr val="FF0000"/>
                </a:solidFill>
                <a:latin typeface="+mn-lt"/>
              </a:rPr>
              <a:t>a</a:t>
            </a:r>
            <a:r>
              <a:rPr lang="en-US" sz="2000" dirty="0">
                <a:latin typeface="+mn-lt"/>
              </a:rPr>
              <a:t>:  [f1,f2,f4,g1,g2] </a:t>
            </a:r>
            <a:br>
              <a:rPr lang="en-US" sz="2000" dirty="0">
                <a:latin typeface="+mn-lt"/>
              </a:rPr>
            </a:br>
            <a:r>
              <a:rPr lang="en-US" sz="2000" dirty="0">
                <a:latin typeface="+mn-lt"/>
              </a:rPr>
              <a:t>         [f3,f4,g1,g2]</a:t>
            </a:r>
            <a:br>
              <a:rPr lang="en-US" sz="2000" dirty="0">
                <a:latin typeface="+mn-lt"/>
              </a:rPr>
            </a:br>
            <a:r>
              <a:rPr lang="en-US" sz="2000" dirty="0">
                <a:latin typeface="+mn-lt"/>
              </a:rPr>
              <a:t>   </a:t>
            </a:r>
            <a:r>
              <a:rPr lang="en-US" sz="2000" dirty="0">
                <a:solidFill>
                  <a:schemeClr val="accent6">
                    <a:lumMod val="60000"/>
                    <a:lumOff val="40000"/>
                  </a:schemeClr>
                </a:solidFill>
                <a:latin typeface="+mn-lt"/>
              </a:rPr>
              <a:t> b</a:t>
            </a:r>
            <a:r>
              <a:rPr lang="en-US" sz="2000" dirty="0">
                <a:latin typeface="+mn-lt"/>
              </a:rPr>
              <a:t>: [f1,f2,f4,g1,g2] </a:t>
            </a:r>
            <a:br>
              <a:rPr lang="en-US" sz="2000" dirty="0">
                <a:latin typeface="+mn-lt"/>
              </a:rPr>
            </a:br>
            <a:r>
              <a:rPr lang="en-US" sz="2000" dirty="0">
                <a:latin typeface="+mn-lt"/>
              </a:rPr>
              <a:t>         [f1,f2,f3,f4,g1,g2]</a:t>
            </a:r>
            <a:br>
              <a:rPr lang="en-US" sz="2000" dirty="0">
                <a:latin typeface="+mn-lt"/>
              </a:rPr>
            </a:br>
            <a:r>
              <a:rPr lang="en-US" sz="2000" dirty="0">
                <a:latin typeface="+mn-lt"/>
              </a:rPr>
              <a:t>    </a:t>
            </a:r>
            <a:r>
              <a:rPr lang="en-US" sz="2000" dirty="0" err="1">
                <a:solidFill>
                  <a:srgbClr val="00B050"/>
                </a:solidFill>
                <a:latin typeface="+mn-lt"/>
              </a:rPr>
              <a:t>g.return</a:t>
            </a:r>
            <a:r>
              <a:rPr lang="en-US" sz="2000" dirty="0">
                <a:latin typeface="+mn-lt"/>
              </a:rPr>
              <a:t>: [g4,f4]</a:t>
            </a:r>
            <a:br>
              <a:rPr lang="en-US" sz="2000" dirty="0">
                <a:latin typeface="+mn-lt"/>
              </a:rPr>
            </a:br>
            <a:r>
              <a:rPr lang="en-US" sz="2000" dirty="0">
                <a:latin typeface="+mn-lt"/>
              </a:rPr>
              <a:t>                     [g5,f4]</a:t>
            </a:r>
          </a:p>
        </p:txBody>
      </p:sp>
      <p:sp>
        <p:nvSpPr>
          <p:cNvPr id="27" name="TextBox 26"/>
          <p:cNvSpPr txBox="1"/>
          <p:nvPr/>
        </p:nvSpPr>
        <p:spPr>
          <a:xfrm>
            <a:off x="107950" y="1643063"/>
            <a:ext cx="1684338"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a:t>
            </a:r>
            <a:r>
              <a:rPr lang="en-US" b="1" dirty="0">
                <a:solidFill>
                  <a:srgbClr val="FF0000"/>
                </a:solidFill>
              </a:rPr>
              <a:t> a </a:t>
            </a:r>
            <a:r>
              <a:rPr lang="en-US" dirty="0"/>
              <a:t>= ...  ;</a:t>
            </a:r>
            <a:r>
              <a:rPr lang="en-US" b="1" dirty="0">
                <a:solidFill>
                  <a:schemeClr val="accent6">
                    <a:lumMod val="60000"/>
                    <a:lumOff val="40000"/>
                  </a:schemeClr>
                </a:solidFill>
              </a:rPr>
              <a:t>b</a:t>
            </a:r>
            <a:r>
              <a:rPr lang="en-US" dirty="0"/>
              <a:t> = ...</a:t>
            </a:r>
          </a:p>
        </p:txBody>
      </p:sp>
      <p:sp>
        <p:nvSpPr>
          <p:cNvPr id="29" name="TextBox 28"/>
          <p:cNvSpPr txBox="1"/>
          <p:nvPr/>
        </p:nvSpPr>
        <p:spPr>
          <a:xfrm>
            <a:off x="1539057" y="2218650"/>
            <a:ext cx="1054100" cy="369888"/>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a:t>
            </a:r>
            <a:r>
              <a:rPr lang="en-US" b="1" dirty="0">
                <a:solidFill>
                  <a:srgbClr val="FF0000"/>
                </a:solidFill>
              </a:rPr>
              <a:t>a</a:t>
            </a:r>
            <a:r>
              <a:rPr lang="en-US" dirty="0"/>
              <a:t> = ...</a:t>
            </a:r>
          </a:p>
        </p:txBody>
      </p:sp>
      <p:sp>
        <p:nvSpPr>
          <p:cNvPr id="33" name="TextBox 32"/>
          <p:cNvSpPr txBox="1"/>
          <p:nvPr/>
        </p:nvSpPr>
        <p:spPr>
          <a:xfrm>
            <a:off x="506413" y="2214563"/>
            <a:ext cx="896937" cy="369887"/>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a&gt;b</a:t>
            </a:r>
          </a:p>
        </p:txBody>
      </p:sp>
      <p:sp>
        <p:nvSpPr>
          <p:cNvPr id="35" name="TextBox 34"/>
          <p:cNvSpPr txBox="1"/>
          <p:nvPr/>
        </p:nvSpPr>
        <p:spPr>
          <a:xfrm>
            <a:off x="259072" y="2971007"/>
            <a:ext cx="1380506" cy="369332"/>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a:t>
            </a:r>
            <a:r>
              <a:rPr lang="en-US" b="1" dirty="0">
                <a:solidFill>
                  <a:srgbClr val="00B050"/>
                </a:solidFill>
              </a:rPr>
              <a:t>b</a:t>
            </a:r>
            <a:r>
              <a:rPr lang="en-US" dirty="0"/>
              <a:t> = g(</a:t>
            </a:r>
            <a:r>
              <a:rPr lang="en-US" dirty="0" err="1"/>
              <a:t>a,b</a:t>
            </a:r>
            <a:r>
              <a:rPr lang="en-US" dirty="0"/>
              <a:t>)</a:t>
            </a:r>
          </a:p>
        </p:txBody>
      </p:sp>
      <p:sp>
        <p:nvSpPr>
          <p:cNvPr id="37" name="TextBox 36"/>
          <p:cNvSpPr txBox="1"/>
          <p:nvPr/>
        </p:nvSpPr>
        <p:spPr>
          <a:xfrm>
            <a:off x="3201442" y="1573907"/>
            <a:ext cx="1007007"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(1) g(</a:t>
            </a:r>
            <a:r>
              <a:rPr lang="en-US" dirty="0" err="1"/>
              <a:t>x,y</a:t>
            </a:r>
            <a:r>
              <a:rPr lang="en-US" dirty="0"/>
              <a:t>)</a:t>
            </a:r>
          </a:p>
        </p:txBody>
      </p:sp>
      <p:sp>
        <p:nvSpPr>
          <p:cNvPr id="38" name="TextBox 37"/>
          <p:cNvSpPr txBox="1"/>
          <p:nvPr/>
        </p:nvSpPr>
        <p:spPr>
          <a:xfrm>
            <a:off x="3231898" y="2135249"/>
            <a:ext cx="94128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(2) </a:t>
            </a:r>
            <a:r>
              <a:rPr lang="en-US" b="1" dirty="0">
                <a:solidFill>
                  <a:srgbClr val="FF0000"/>
                </a:solidFill>
              </a:rPr>
              <a:t>x</a:t>
            </a:r>
            <a:r>
              <a:rPr lang="en-US" dirty="0"/>
              <a:t>&lt;=</a:t>
            </a:r>
            <a:r>
              <a:rPr lang="en-US" b="1" dirty="0">
                <a:solidFill>
                  <a:schemeClr val="accent6">
                    <a:lumMod val="60000"/>
                    <a:lumOff val="40000"/>
                  </a:schemeClr>
                </a:solidFill>
              </a:rPr>
              <a:t>y</a:t>
            </a:r>
          </a:p>
        </p:txBody>
      </p:sp>
      <p:sp>
        <p:nvSpPr>
          <p:cNvPr id="42" name="TextBox 41"/>
          <p:cNvSpPr txBox="1"/>
          <p:nvPr/>
        </p:nvSpPr>
        <p:spPr>
          <a:xfrm>
            <a:off x="3270569" y="2666239"/>
            <a:ext cx="930063" cy="369332"/>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(3) x==y</a:t>
            </a:r>
          </a:p>
        </p:txBody>
      </p:sp>
      <p:sp>
        <p:nvSpPr>
          <p:cNvPr id="43" name="TextBox 42"/>
          <p:cNvSpPr txBox="1"/>
          <p:nvPr/>
        </p:nvSpPr>
        <p:spPr>
          <a:xfrm>
            <a:off x="4282521" y="2145407"/>
            <a:ext cx="1314450" cy="369887"/>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(4) </a:t>
            </a:r>
            <a:r>
              <a:rPr lang="en-US" b="1" dirty="0">
                <a:solidFill>
                  <a:srgbClr val="00B050"/>
                </a:solidFill>
              </a:rPr>
              <a:t>return</a:t>
            </a:r>
            <a:r>
              <a:rPr lang="en-US" dirty="0"/>
              <a:t> ...</a:t>
            </a:r>
          </a:p>
        </p:txBody>
      </p:sp>
      <p:sp>
        <p:nvSpPr>
          <p:cNvPr id="44" name="TextBox 43"/>
          <p:cNvSpPr txBox="1"/>
          <p:nvPr/>
        </p:nvSpPr>
        <p:spPr>
          <a:xfrm>
            <a:off x="4520572" y="3285231"/>
            <a:ext cx="1314450" cy="369888"/>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dirty="0"/>
              <a:t>(5) </a:t>
            </a:r>
            <a:r>
              <a:rPr lang="en-US" b="1" dirty="0">
                <a:solidFill>
                  <a:srgbClr val="00B050"/>
                </a:solidFill>
              </a:rPr>
              <a:t>return</a:t>
            </a:r>
            <a:r>
              <a:rPr lang="en-US" dirty="0"/>
              <a:t> ...</a:t>
            </a:r>
          </a:p>
        </p:txBody>
      </p:sp>
      <p:cxnSp>
        <p:nvCxnSpPr>
          <p:cNvPr id="46" name="Straight Arrow Connector 45"/>
          <p:cNvCxnSpPr>
            <a:stCxn id="27" idx="2"/>
            <a:endCxn id="33" idx="0"/>
          </p:cNvCxnSpPr>
          <p:nvPr/>
        </p:nvCxnSpPr>
        <p:spPr>
          <a:xfrm rot="16200000" flipH="1">
            <a:off x="850900" y="2111375"/>
            <a:ext cx="201613"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33" idx="3"/>
            <a:endCxn id="29" idx="1"/>
          </p:cNvCxnSpPr>
          <p:nvPr/>
        </p:nvCxnSpPr>
        <p:spPr>
          <a:xfrm>
            <a:off x="1403350" y="2399507"/>
            <a:ext cx="135707" cy="40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3" idx="2"/>
            <a:endCxn id="35" idx="0"/>
          </p:cNvCxnSpPr>
          <p:nvPr/>
        </p:nvCxnSpPr>
        <p:spPr>
          <a:xfrm flipH="1">
            <a:off x="949325" y="2584450"/>
            <a:ext cx="5557" cy="3865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29" idx="2"/>
            <a:endCxn id="35" idx="3"/>
          </p:cNvCxnSpPr>
          <p:nvPr/>
        </p:nvCxnSpPr>
        <p:spPr>
          <a:xfrm flipH="1">
            <a:off x="1639578" y="2588538"/>
            <a:ext cx="426529" cy="5671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37" idx="2"/>
            <a:endCxn id="38" idx="0"/>
          </p:cNvCxnSpPr>
          <p:nvPr/>
        </p:nvCxnSpPr>
        <p:spPr>
          <a:xfrm flipH="1">
            <a:off x="3702540" y="1943239"/>
            <a:ext cx="2406" cy="1920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38" idx="2"/>
            <a:endCxn id="42" idx="0"/>
          </p:cNvCxnSpPr>
          <p:nvPr/>
        </p:nvCxnSpPr>
        <p:spPr>
          <a:xfrm>
            <a:off x="3702540" y="2504581"/>
            <a:ext cx="33061" cy="161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38" idx="3"/>
            <a:endCxn id="43" idx="1"/>
          </p:cNvCxnSpPr>
          <p:nvPr/>
        </p:nvCxnSpPr>
        <p:spPr>
          <a:xfrm>
            <a:off x="4173181" y="2319915"/>
            <a:ext cx="109340" cy="10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2843808" y="3145531"/>
            <a:ext cx="1511747" cy="660113"/>
          </a:xfrm>
          <a:prstGeom prst="roundRect">
            <a:avLst/>
          </a:prstGeom>
          <a:solidFill>
            <a:schemeClr val="bg2">
              <a:lumMod val="50000"/>
            </a:schemeClr>
          </a:solidFill>
          <a:ln>
            <a:solidFill>
              <a:schemeClr val="tx1"/>
            </a:solidFill>
            <a:prstDash val="dash"/>
          </a:ln>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56" name="Straight Arrow Connector 55"/>
          <p:cNvCxnSpPr>
            <a:cxnSpLocks/>
            <a:stCxn id="55" idx="3"/>
            <a:endCxn id="44" idx="1"/>
          </p:cNvCxnSpPr>
          <p:nvPr/>
        </p:nvCxnSpPr>
        <p:spPr>
          <a:xfrm flipV="1">
            <a:off x="4355555" y="3470175"/>
            <a:ext cx="165017" cy="5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cxnSpLocks/>
            <a:stCxn id="42" idx="2"/>
          </p:cNvCxnSpPr>
          <p:nvPr/>
        </p:nvCxnSpPr>
        <p:spPr>
          <a:xfrm>
            <a:off x="3735601" y="3035571"/>
            <a:ext cx="18377" cy="2946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hape 58"/>
          <p:cNvCxnSpPr>
            <a:stCxn id="35" idx="2"/>
            <a:endCxn id="37" idx="1"/>
          </p:cNvCxnSpPr>
          <p:nvPr/>
        </p:nvCxnSpPr>
        <p:spPr>
          <a:xfrm rot="5400000" flipH="1" flipV="1">
            <a:off x="1284500" y="1423397"/>
            <a:ext cx="1581766" cy="2252117"/>
          </a:xfrm>
          <a:prstGeom prst="curvedConnector4">
            <a:avLst>
              <a:gd name="adj1" fmla="val -14452"/>
              <a:gd name="adj2" fmla="val 80169"/>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410D21A8-B697-7949-B945-C07418C8AE57}"/>
              </a:ext>
            </a:extLst>
          </p:cNvPr>
          <p:cNvSpPr txBox="1"/>
          <p:nvPr/>
        </p:nvSpPr>
        <p:spPr>
          <a:xfrm>
            <a:off x="793815" y="1242367"/>
            <a:ext cx="439544" cy="461665"/>
          </a:xfrm>
          <a:prstGeom prst="rect">
            <a:avLst/>
          </a:prstGeom>
          <a:noFill/>
        </p:spPr>
        <p:txBody>
          <a:bodyPr wrap="none" rtlCol="0">
            <a:spAutoFit/>
          </a:bodyPr>
          <a:lstStyle/>
          <a:p>
            <a:r>
              <a:rPr lang="en-US" sz="2400" dirty="0"/>
              <a:t>f  </a:t>
            </a:r>
          </a:p>
        </p:txBody>
      </p:sp>
      <p:sp>
        <p:nvSpPr>
          <p:cNvPr id="30" name="TextBox 29">
            <a:extLst>
              <a:ext uri="{FF2B5EF4-FFF2-40B4-BE49-F238E27FC236}">
                <a16:creationId xmlns:a16="http://schemas.microsoft.com/office/drawing/2014/main" id="{FBD4D8BD-2C31-5642-9354-5F09E91F5343}"/>
              </a:ext>
            </a:extLst>
          </p:cNvPr>
          <p:cNvSpPr txBox="1"/>
          <p:nvPr/>
        </p:nvSpPr>
        <p:spPr>
          <a:xfrm>
            <a:off x="3445623" y="1065560"/>
            <a:ext cx="356188" cy="461665"/>
          </a:xfrm>
          <a:prstGeom prst="rect">
            <a:avLst/>
          </a:prstGeom>
          <a:noFill/>
        </p:spPr>
        <p:txBody>
          <a:bodyPr wrap="none" rtlCol="0">
            <a:spAutoFit/>
          </a:bodyPr>
          <a:lstStyle/>
          <a:p>
            <a:r>
              <a:rPr lang="en-US" sz="2400" dirty="0"/>
              <a:t>g</a:t>
            </a:r>
          </a:p>
        </p:txBody>
      </p:sp>
      <p:cxnSp>
        <p:nvCxnSpPr>
          <p:cNvPr id="21" name="Curved Connector 20">
            <a:extLst>
              <a:ext uri="{FF2B5EF4-FFF2-40B4-BE49-F238E27FC236}">
                <a16:creationId xmlns:a16="http://schemas.microsoft.com/office/drawing/2014/main" id="{3ACF8211-8AD3-4745-BE89-D5001701EB89}"/>
              </a:ext>
            </a:extLst>
          </p:cNvPr>
          <p:cNvCxnSpPr>
            <a:stCxn id="42" idx="3"/>
          </p:cNvCxnSpPr>
          <p:nvPr/>
        </p:nvCxnSpPr>
        <p:spPr>
          <a:xfrm flipH="1">
            <a:off x="4067944" y="2850905"/>
            <a:ext cx="132688" cy="479292"/>
          </a:xfrm>
          <a:prstGeom prst="curvedConnector4">
            <a:avLst>
              <a:gd name="adj1" fmla="val -172284"/>
              <a:gd name="adj2" fmla="val 69264"/>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4EC238F-A5E5-CE45-9F03-9E8F196A8321}"/>
              </a:ext>
            </a:extLst>
          </p:cNvPr>
          <p:cNvSpPr>
            <a:spLocks noGrp="1"/>
          </p:cNvSpPr>
          <p:nvPr>
            <p:ph type="ctrTitle"/>
          </p:nvPr>
        </p:nvSpPr>
        <p:spPr/>
        <p:txBody>
          <a:bodyPr/>
          <a:lstStyle/>
          <a:p>
            <a:r>
              <a:rPr lang="en-US" sz="3200" dirty="0"/>
              <a:t>The next slides are based on A&amp;O Ch 7.1. Unfortunately, this chapter does not appear in the 2</a:t>
            </a:r>
            <a:r>
              <a:rPr lang="en-US" sz="3200" baseline="30000" dirty="0"/>
              <a:t>nd</a:t>
            </a:r>
            <a:r>
              <a:rPr lang="en-US" sz="3200" dirty="0"/>
              <a:t> Ed.</a:t>
            </a:r>
          </a:p>
        </p:txBody>
      </p:sp>
      <p:sp>
        <p:nvSpPr>
          <p:cNvPr id="4" name="Slide Number Placeholder 3">
            <a:extLst>
              <a:ext uri="{FF2B5EF4-FFF2-40B4-BE49-F238E27FC236}">
                <a16:creationId xmlns:a16="http://schemas.microsoft.com/office/drawing/2014/main" id="{BD80D748-0972-614A-BD97-EE79298CA543}"/>
              </a:ext>
            </a:extLst>
          </p:cNvPr>
          <p:cNvSpPr>
            <a:spLocks noGrp="1"/>
          </p:cNvSpPr>
          <p:nvPr>
            <p:ph type="sldNum" sz="quarter" idx="12"/>
          </p:nvPr>
        </p:nvSpPr>
        <p:spPr/>
        <p:txBody>
          <a:bodyPr/>
          <a:lstStyle/>
          <a:p>
            <a:pPr>
              <a:defRPr/>
            </a:pPr>
            <a:fld id="{F51486F7-ACCF-4DB7-BBF3-9BC4B709FB28}" type="slidenum">
              <a:rPr lang="en-US" smtClean="0"/>
              <a:pPr>
                <a:defRPr/>
              </a:pPr>
              <a:t>19</a:t>
            </a:fld>
            <a:endParaRPr lang="en-US"/>
          </a:p>
        </p:txBody>
      </p:sp>
    </p:spTree>
    <p:extLst>
      <p:ext uri="{BB962C8B-B14F-4D97-AF65-F5344CB8AC3E}">
        <p14:creationId xmlns:p14="http://schemas.microsoft.com/office/powerpoint/2010/main" val="490440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t>Plan</a:t>
            </a:r>
          </a:p>
        </p:txBody>
      </p:sp>
      <p:sp>
        <p:nvSpPr>
          <p:cNvPr id="3075" name="Content Placeholder 2"/>
          <p:cNvSpPr>
            <a:spLocks noGrp="1"/>
          </p:cNvSpPr>
          <p:nvPr>
            <p:ph idx="1"/>
          </p:nvPr>
        </p:nvSpPr>
        <p:spPr/>
        <p:txBody>
          <a:bodyPr/>
          <a:lstStyle/>
          <a:p>
            <a:r>
              <a:rPr lang="en-US" dirty="0"/>
              <a:t>Data flow driven testing</a:t>
            </a:r>
          </a:p>
          <a:p>
            <a:r>
              <a:rPr lang="en-US" dirty="0"/>
              <a:t>Integration testing</a:t>
            </a:r>
          </a:p>
          <a:p>
            <a:r>
              <a:rPr lang="en-US" dirty="0"/>
              <a:t>Testing inter-class interactions in an OO setup</a:t>
            </a:r>
          </a:p>
        </p:txBody>
      </p:sp>
      <p:sp>
        <p:nvSpPr>
          <p:cNvPr id="4" name="Slide Number Placeholder 3"/>
          <p:cNvSpPr>
            <a:spLocks noGrp="1"/>
          </p:cNvSpPr>
          <p:nvPr>
            <p:ph type="sldNum" sz="quarter" idx="12"/>
          </p:nvPr>
        </p:nvSpPr>
        <p:spPr/>
        <p:txBody>
          <a:bodyPr/>
          <a:lstStyle/>
          <a:p>
            <a:pPr>
              <a:defRPr/>
            </a:pPr>
            <a:fld id="{B307548A-F559-45C2-9D24-F73DD35C3663}" type="slidenum">
              <a:rPr lang="en-US" smtClean="0"/>
              <a:pPr>
                <a:defRPr/>
              </a:pPr>
              <a:t>2</a:t>
            </a:fld>
            <a:endParaRPr lang="en-US"/>
          </a:p>
        </p:txBody>
      </p:sp>
      <p:sp>
        <p:nvSpPr>
          <p:cNvPr id="2" name="TextBox 1">
            <a:extLst>
              <a:ext uri="{FF2B5EF4-FFF2-40B4-BE49-F238E27FC236}">
                <a16:creationId xmlns:a16="http://schemas.microsoft.com/office/drawing/2014/main" id="{BC04F795-DD07-C944-90FD-B1E2A658DF55}"/>
              </a:ext>
            </a:extLst>
          </p:cNvPr>
          <p:cNvSpPr txBox="1"/>
          <p:nvPr/>
        </p:nvSpPr>
        <p:spPr>
          <a:xfrm>
            <a:off x="457200" y="3789040"/>
            <a:ext cx="8229600" cy="2862322"/>
          </a:xfrm>
          <a:prstGeom prst="rect">
            <a:avLst/>
          </a:prstGeom>
          <a:noFill/>
        </p:spPr>
        <p:txBody>
          <a:bodyPr wrap="square" rtlCol="0">
            <a:spAutoFit/>
          </a:bodyPr>
          <a:lstStyle/>
          <a:p>
            <a:pPr algn="just"/>
            <a:r>
              <a:rPr lang="en-US" b="1" dirty="0"/>
              <a:t>Note</a:t>
            </a:r>
            <a:r>
              <a:rPr lang="en-US" dirty="0"/>
              <a:t>: an important criticism to control-flow based testing (covered in the lecture on graph-based testing) is that it ignores how data actually flows through the control flows, and we cannot distinguish between which data flows might be more critical to test. Data-flow based testing tries to address this shortcoming. Later, it also gives us a useful instrument to handle integration level testing. </a:t>
            </a:r>
            <a:br>
              <a:rPr lang="en-US" dirty="0"/>
            </a:br>
            <a:br>
              <a:rPr lang="en-US" dirty="0"/>
            </a:br>
            <a:r>
              <a:rPr lang="en-US" dirty="0"/>
              <a:t>OO poses another kind of challenges for testing, in particular with respect to error prone patterns due to inheritance and dynamic binding. We will also discuss how to address such situations; we will build our approach based on the previously discussed integration testing approach.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4000" dirty="0"/>
              <a:t>OO is powerful, but also comes new sources of concerns</a:t>
            </a:r>
            <a:endParaRPr lang="en-US" sz="2400" i="1" dirty="0"/>
          </a:p>
        </p:txBody>
      </p:sp>
      <p:sp>
        <p:nvSpPr>
          <p:cNvPr id="19459" name="Content Placeholder 2"/>
          <p:cNvSpPr>
            <a:spLocks noGrp="1"/>
          </p:cNvSpPr>
          <p:nvPr>
            <p:ph idx="1"/>
          </p:nvPr>
        </p:nvSpPr>
        <p:spPr>
          <a:xfrm>
            <a:off x="395536" y="1600200"/>
            <a:ext cx="8291264" cy="4525963"/>
          </a:xfrm>
        </p:spPr>
        <p:txBody>
          <a:bodyPr/>
          <a:lstStyle/>
          <a:p>
            <a:r>
              <a:rPr lang="en-US" sz="2800" dirty="0"/>
              <a:t>A function behaves “cleanly”. In contrast, a procedure may have side effects.</a:t>
            </a:r>
          </a:p>
          <a:p>
            <a:r>
              <a:rPr lang="en-US" sz="2800" dirty="0"/>
              <a:t>An OO program is more complicated:</a:t>
            </a:r>
            <a:endParaRPr lang="en-US" dirty="0"/>
          </a:p>
          <a:p>
            <a:pPr lvl="1"/>
            <a:r>
              <a:rPr lang="en-US" dirty="0"/>
              <a:t>access control  (</a:t>
            </a:r>
            <a:r>
              <a:rPr lang="en-US" dirty="0" err="1"/>
              <a:t>priv</a:t>
            </a:r>
            <a:r>
              <a:rPr lang="en-US" dirty="0"/>
              <a:t>, pub, default, protected, ...)</a:t>
            </a:r>
            <a:endParaRPr lang="en-US" i="1" dirty="0"/>
          </a:p>
          <a:p>
            <a:pPr lvl="1"/>
            <a:r>
              <a:rPr lang="en-US" dirty="0"/>
              <a:t>side effects on instance variables and static variables</a:t>
            </a:r>
          </a:p>
          <a:p>
            <a:pPr lvl="1"/>
            <a:r>
              <a:rPr lang="en-US" dirty="0"/>
              <a:t>inheritance:</a:t>
            </a:r>
          </a:p>
          <a:p>
            <a:pPr lvl="2"/>
            <a:r>
              <a:rPr lang="en-US" sz="2800" dirty="0"/>
              <a:t>dynamic binding  </a:t>
            </a:r>
          </a:p>
          <a:p>
            <a:pPr lvl="2"/>
            <a:r>
              <a:rPr lang="en-US" sz="2800" dirty="0"/>
              <a:t>interaction through inheritance</a:t>
            </a:r>
          </a:p>
        </p:txBody>
      </p:sp>
      <p:sp>
        <p:nvSpPr>
          <p:cNvPr id="4" name="Slide Number Placeholder 3"/>
          <p:cNvSpPr>
            <a:spLocks noGrp="1"/>
          </p:cNvSpPr>
          <p:nvPr>
            <p:ph type="sldNum" sz="quarter" idx="12"/>
          </p:nvPr>
        </p:nvSpPr>
        <p:spPr/>
        <p:txBody>
          <a:bodyPr/>
          <a:lstStyle/>
          <a:p>
            <a:pPr>
              <a:defRPr/>
            </a:pPr>
            <a:fld id="{26306A5D-F995-4A3B-A90C-3D00FD00B829}"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US" sz="3600" dirty="0"/>
              <a:t>Inheritance-related error prone programming patterns</a:t>
            </a:r>
          </a:p>
        </p:txBody>
      </p:sp>
      <p:sp>
        <p:nvSpPr>
          <p:cNvPr id="20483" name="Content Placeholder 4"/>
          <p:cNvSpPr>
            <a:spLocks noGrp="1"/>
          </p:cNvSpPr>
          <p:nvPr>
            <p:ph idx="1"/>
          </p:nvPr>
        </p:nvSpPr>
        <p:spPr/>
        <p:txBody>
          <a:bodyPr/>
          <a:lstStyle/>
          <a:p>
            <a:r>
              <a:rPr lang="en-US" sz="2800" dirty="0"/>
              <a:t>A&amp;O call them inheritance-related “anomalies”: use of error prone programming patterns. AO list 9 anomalies related to inheritance and dynamic binding:</a:t>
            </a:r>
          </a:p>
          <a:p>
            <a:pPr lvl="1"/>
            <a:r>
              <a:rPr lang="en-US" dirty="0"/>
              <a:t>Inconsistent Type Use (ITU)</a:t>
            </a:r>
          </a:p>
          <a:p>
            <a:pPr lvl="1"/>
            <a:r>
              <a:rPr lang="en-US" dirty="0"/>
              <a:t>State definition anomaly (SDA) ,   ...  7 more</a:t>
            </a:r>
          </a:p>
          <a:p>
            <a:r>
              <a:rPr lang="en-US" sz="2800" dirty="0"/>
              <a:t>A&amp;O also implicitly discuss two more: deep yoyo and data-flow anomaly.</a:t>
            </a:r>
          </a:p>
        </p:txBody>
      </p:sp>
      <p:sp>
        <p:nvSpPr>
          <p:cNvPr id="3" name="Slide Number Placeholder 2"/>
          <p:cNvSpPr>
            <a:spLocks noGrp="1"/>
          </p:cNvSpPr>
          <p:nvPr>
            <p:ph type="sldNum" sz="quarter" idx="12"/>
          </p:nvPr>
        </p:nvSpPr>
        <p:spPr/>
        <p:txBody>
          <a:bodyPr/>
          <a:lstStyle/>
          <a:p>
            <a:pPr>
              <a:defRPr/>
            </a:pPr>
            <a:fld id="{06F9FDAF-EEDC-4F73-AC52-D2F730F18E31}"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4000"/>
              <a:t>Inconsistent Type Use (ITU) anomaly</a:t>
            </a:r>
          </a:p>
        </p:txBody>
      </p:sp>
      <p:sp>
        <p:nvSpPr>
          <p:cNvPr id="3" name="Slide Number Placeholder 2"/>
          <p:cNvSpPr>
            <a:spLocks noGrp="1"/>
          </p:cNvSpPr>
          <p:nvPr>
            <p:ph type="sldNum" sz="quarter" idx="12"/>
          </p:nvPr>
        </p:nvSpPr>
        <p:spPr/>
        <p:txBody>
          <a:bodyPr/>
          <a:lstStyle/>
          <a:p>
            <a:pPr>
              <a:defRPr/>
            </a:pPr>
            <a:fld id="{2096F019-A9B8-4AB7-A18F-FB46C2578270}" type="slidenum">
              <a:rPr lang="en-US" smtClean="0"/>
              <a:pPr>
                <a:defRPr/>
              </a:pPr>
              <a:t>22</a:t>
            </a:fld>
            <a:endParaRPr lang="en-US"/>
          </a:p>
        </p:txBody>
      </p:sp>
      <p:sp>
        <p:nvSpPr>
          <p:cNvPr id="4" name="TextBox 3"/>
          <p:cNvSpPr txBox="1"/>
          <p:nvPr/>
        </p:nvSpPr>
        <p:spPr>
          <a:xfrm>
            <a:off x="3347864" y="1700808"/>
            <a:ext cx="2616200" cy="1200150"/>
          </a:xfrm>
          <a:prstGeom prst="rect">
            <a:avLst/>
          </a:prstGeom>
          <a:solidFill>
            <a:srgbClr val="FFFF00"/>
          </a:solidFill>
          <a:ln>
            <a:solidFill>
              <a:schemeClr val="tx1"/>
            </a:solidFill>
          </a:ln>
        </p:spPr>
        <p:txBody>
          <a:bodyPr wrap="none">
            <a:spAutoFit/>
          </a:bodyPr>
          <a:lstStyle/>
          <a:p>
            <a:pPr>
              <a:defRPr/>
            </a:pPr>
            <a:r>
              <a:rPr lang="en-US" sz="2400" b="1" u="sng" dirty="0">
                <a:latin typeface="+mn-lt"/>
                <a:cs typeface="Arial" pitchFamily="34" charset="0"/>
              </a:rPr>
              <a:t>List                            </a:t>
            </a:r>
          </a:p>
          <a:p>
            <a:pPr>
              <a:defRPr/>
            </a:pPr>
            <a:r>
              <a:rPr lang="en-US" sz="2400" dirty="0">
                <a:latin typeface="+mn-lt"/>
                <a:cs typeface="Arial" pitchFamily="34" charset="0"/>
              </a:rPr>
              <a:t>+</a:t>
            </a:r>
            <a:r>
              <a:rPr lang="en-US" sz="2400" dirty="0" err="1">
                <a:latin typeface="+mn-lt"/>
                <a:cs typeface="Arial" pitchFamily="34" charset="0"/>
              </a:rPr>
              <a:t>insertAt</a:t>
            </a:r>
            <a:r>
              <a:rPr lang="en-US" sz="2400" dirty="0">
                <a:latin typeface="+mn-lt"/>
                <a:cs typeface="Arial" pitchFamily="34" charset="0"/>
              </a:rPr>
              <a:t>(</a:t>
            </a:r>
            <a:r>
              <a:rPr lang="en-US" sz="2400" dirty="0" err="1">
                <a:latin typeface="+mn-lt"/>
                <a:cs typeface="Arial" pitchFamily="34" charset="0"/>
              </a:rPr>
              <a:t>i,x</a:t>
            </a:r>
            <a:r>
              <a:rPr lang="en-US" sz="2400" dirty="0">
                <a:latin typeface="+mn-lt"/>
                <a:cs typeface="Arial" pitchFamily="34" charset="0"/>
              </a:rPr>
              <a:t>)</a:t>
            </a:r>
          </a:p>
          <a:p>
            <a:pPr>
              <a:defRPr/>
            </a:pPr>
            <a:r>
              <a:rPr lang="en-US" sz="2400" dirty="0">
                <a:latin typeface="+mn-lt"/>
                <a:cs typeface="Arial" pitchFamily="34" charset="0"/>
              </a:rPr>
              <a:t>+</a:t>
            </a:r>
            <a:r>
              <a:rPr lang="en-US" sz="2400" dirty="0" err="1">
                <a:latin typeface="+mn-lt"/>
                <a:cs typeface="Arial" pitchFamily="34" charset="0"/>
              </a:rPr>
              <a:t>removeAt</a:t>
            </a:r>
            <a:r>
              <a:rPr lang="en-US" sz="2400" dirty="0">
                <a:latin typeface="+mn-lt"/>
                <a:cs typeface="Arial" pitchFamily="34" charset="0"/>
              </a:rPr>
              <a:t>(</a:t>
            </a:r>
            <a:r>
              <a:rPr lang="en-US" sz="2400" dirty="0" err="1">
                <a:latin typeface="+mn-lt"/>
                <a:cs typeface="Arial" pitchFamily="34" charset="0"/>
              </a:rPr>
              <a:t>i</a:t>
            </a:r>
            <a:r>
              <a:rPr lang="en-US" sz="2400" dirty="0">
                <a:latin typeface="+mn-lt"/>
                <a:cs typeface="Arial" pitchFamily="34" charset="0"/>
              </a:rPr>
              <a:t>)</a:t>
            </a:r>
          </a:p>
        </p:txBody>
      </p:sp>
      <p:sp>
        <p:nvSpPr>
          <p:cNvPr id="5" name="TextBox 4"/>
          <p:cNvSpPr txBox="1"/>
          <p:nvPr/>
        </p:nvSpPr>
        <p:spPr>
          <a:xfrm>
            <a:off x="3906664" y="3415308"/>
            <a:ext cx="1414463" cy="1200150"/>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400" b="1" u="sng" dirty="0">
                <a:latin typeface="+mn-lt"/>
                <a:cs typeface="Arial" pitchFamily="34" charset="0"/>
              </a:rPr>
              <a:t>Stack        </a:t>
            </a:r>
          </a:p>
          <a:p>
            <a:pPr>
              <a:defRPr/>
            </a:pPr>
            <a:r>
              <a:rPr lang="en-US" sz="2400" dirty="0">
                <a:latin typeface="+mn-lt"/>
                <a:cs typeface="Arial" pitchFamily="34" charset="0"/>
              </a:rPr>
              <a:t>+push(x)</a:t>
            </a:r>
          </a:p>
          <a:p>
            <a:pPr>
              <a:defRPr/>
            </a:pPr>
            <a:r>
              <a:rPr lang="en-US" sz="2400" dirty="0">
                <a:latin typeface="+mn-lt"/>
                <a:cs typeface="Arial" pitchFamily="34" charset="0"/>
              </a:rPr>
              <a:t>+pop()</a:t>
            </a:r>
          </a:p>
        </p:txBody>
      </p:sp>
      <p:sp>
        <p:nvSpPr>
          <p:cNvPr id="11" name="Isosceles Triangle 10"/>
          <p:cNvSpPr/>
          <p:nvPr/>
        </p:nvSpPr>
        <p:spPr>
          <a:xfrm>
            <a:off x="4463877" y="2915246"/>
            <a:ext cx="285750" cy="2857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3" name="Straight Connector 12"/>
          <p:cNvCxnSpPr>
            <a:stCxn id="5" idx="0"/>
            <a:endCxn id="11" idx="3"/>
          </p:cNvCxnSpPr>
          <p:nvPr/>
        </p:nvCxnSpPr>
        <p:spPr>
          <a:xfrm rot="16200000" flipV="1">
            <a:off x="4502771" y="3304977"/>
            <a:ext cx="214312" cy="6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27658" y="4829770"/>
            <a:ext cx="8358188" cy="1754326"/>
          </a:xfrm>
          <a:prstGeom prst="rect">
            <a:avLst/>
          </a:prstGeom>
          <a:noFill/>
        </p:spPr>
        <p:txBody>
          <a:bodyPr>
            <a:spAutoFit/>
          </a:bodyPr>
          <a:lstStyle/>
          <a:p>
            <a:pPr algn="just">
              <a:defRPr/>
            </a:pPr>
            <a:r>
              <a:rPr lang="en-US" dirty="0">
                <a:latin typeface="+mn-lt"/>
                <a:cs typeface="Arial" pitchFamily="34" charset="0"/>
              </a:rPr>
              <a:t>This is a quite common </a:t>
            </a:r>
            <a:r>
              <a:rPr lang="en-US" dirty="0" err="1">
                <a:latin typeface="+mn-lt"/>
                <a:cs typeface="Arial" pitchFamily="34" charset="0"/>
              </a:rPr>
              <a:t>subclassing</a:t>
            </a:r>
            <a:r>
              <a:rPr lang="en-US" dirty="0">
                <a:latin typeface="+mn-lt"/>
                <a:cs typeface="Arial" pitchFamily="34" charset="0"/>
              </a:rPr>
              <a:t> pattern. However note that in OO a Stack s can also be used as a List, which leads to an error prone situation, since a stack should not allow elements to be inserted at or removed from an arbitrary position. But a user method may not be aware that s is actually a stack, and call </a:t>
            </a:r>
            <a:r>
              <a:rPr lang="en-US" dirty="0" err="1">
                <a:latin typeface="+mn-lt"/>
                <a:cs typeface="Arial" pitchFamily="34" charset="0"/>
              </a:rPr>
              <a:t>insertAt</a:t>
            </a:r>
            <a:r>
              <a:rPr lang="en-US" dirty="0">
                <a:latin typeface="+mn-lt"/>
                <a:cs typeface="Arial" pitchFamily="34" charset="0"/>
              </a:rPr>
              <a:t> and </a:t>
            </a:r>
            <a:r>
              <a:rPr lang="en-US" dirty="0" err="1">
                <a:latin typeface="+mn-lt"/>
                <a:cs typeface="Arial" pitchFamily="34" charset="0"/>
              </a:rPr>
              <a:t>removeAt</a:t>
            </a:r>
            <a:r>
              <a:rPr lang="en-US" dirty="0">
                <a:latin typeface="+mn-lt"/>
                <a:cs typeface="Arial" pitchFamily="34" charset="0"/>
              </a:rPr>
              <a:t>! The class Stack should have overridden the methods, and e.g. make them throw an illegal operation exception.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4000"/>
              <a:t>State Definition Anomaly (SDA)</a:t>
            </a:r>
          </a:p>
        </p:txBody>
      </p:sp>
      <p:sp>
        <p:nvSpPr>
          <p:cNvPr id="22531" name="Content Placeholder 3"/>
          <p:cNvSpPr>
            <a:spLocks noGrp="1"/>
          </p:cNvSpPr>
          <p:nvPr>
            <p:ph idx="1"/>
          </p:nvPr>
        </p:nvSpPr>
        <p:spPr>
          <a:xfrm>
            <a:off x="457200" y="4581128"/>
            <a:ext cx="8229600" cy="1656184"/>
          </a:xfrm>
        </p:spPr>
        <p:txBody>
          <a:bodyPr/>
          <a:lstStyle/>
          <a:p>
            <a:pPr marL="0" indent="0" algn="just">
              <a:buNone/>
            </a:pPr>
            <a:r>
              <a:rPr lang="en-US" sz="1800" dirty="0" err="1"/>
              <a:t>ScalableItem</a:t>
            </a:r>
            <a:r>
              <a:rPr lang="en-US" sz="1800" dirty="0"/>
              <a:t> </a:t>
            </a:r>
            <a:r>
              <a:rPr lang="en-US" sz="1800" b="1" dirty="0"/>
              <a:t>directly</a:t>
            </a:r>
            <a:r>
              <a:rPr lang="en-US" sz="1800" dirty="0"/>
              <a:t> manipulates the part of its state which it inherits from </a:t>
            </a:r>
            <a:r>
              <a:rPr lang="en-US" sz="1800" dirty="0" err="1"/>
              <a:t>UnitItem</a:t>
            </a:r>
            <a:r>
              <a:rPr lang="en-US" sz="1800" dirty="0"/>
              <a:t> (the assignment “scale=s”), rather than doing so through </a:t>
            </a:r>
            <a:r>
              <a:rPr lang="en-US" sz="1800" dirty="0" err="1"/>
              <a:t>UnitItem’s</a:t>
            </a:r>
            <a:r>
              <a:rPr lang="en-US" sz="1800" dirty="0"/>
              <a:t> method. This error prone as it may unwittingly break </a:t>
            </a:r>
            <a:r>
              <a:rPr lang="en-US" sz="1800" dirty="0" err="1"/>
              <a:t>UnitItem’s</a:t>
            </a:r>
            <a:r>
              <a:rPr lang="en-US" sz="1800" dirty="0"/>
              <a:t> class invariant. </a:t>
            </a:r>
          </a:p>
        </p:txBody>
      </p:sp>
      <p:sp>
        <p:nvSpPr>
          <p:cNvPr id="3" name="Slide Number Placeholder 2"/>
          <p:cNvSpPr>
            <a:spLocks noGrp="1"/>
          </p:cNvSpPr>
          <p:nvPr>
            <p:ph type="sldNum" sz="quarter" idx="12"/>
          </p:nvPr>
        </p:nvSpPr>
        <p:spPr/>
        <p:txBody>
          <a:bodyPr/>
          <a:lstStyle/>
          <a:p>
            <a:pPr>
              <a:defRPr/>
            </a:pPr>
            <a:fld id="{EDAF52CB-2413-4592-99D0-B70B8299D401}" type="slidenum">
              <a:rPr lang="en-US" smtClean="0"/>
              <a:pPr>
                <a:defRPr/>
              </a:pPr>
              <a:t>23</a:t>
            </a:fld>
            <a:endParaRPr lang="en-US"/>
          </a:p>
        </p:txBody>
      </p:sp>
      <p:sp>
        <p:nvSpPr>
          <p:cNvPr id="5" name="TextBox 4"/>
          <p:cNvSpPr txBox="1"/>
          <p:nvPr/>
        </p:nvSpPr>
        <p:spPr>
          <a:xfrm>
            <a:off x="2907209" y="3369186"/>
            <a:ext cx="2676567" cy="707886"/>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000" b="1" dirty="0" err="1">
                <a:latin typeface="+mn-lt"/>
                <a:cs typeface="Arial" pitchFamily="34" charset="0"/>
              </a:rPr>
              <a:t>ScalableItem</a:t>
            </a:r>
            <a:endParaRPr lang="en-US" sz="2000" b="1" dirty="0">
              <a:latin typeface="+mn-lt"/>
              <a:cs typeface="Arial" pitchFamily="34" charset="0"/>
            </a:endParaRPr>
          </a:p>
          <a:p>
            <a:pPr>
              <a:defRPr/>
            </a:pPr>
            <a:r>
              <a:rPr lang="en-US" sz="2000" dirty="0">
                <a:latin typeface="+mn-lt"/>
                <a:cs typeface="Arial" pitchFamily="34" charset="0"/>
              </a:rPr>
              <a:t>+</a:t>
            </a:r>
            <a:r>
              <a:rPr lang="en-US" sz="2000" dirty="0" err="1">
                <a:latin typeface="+mn-lt"/>
                <a:cs typeface="Arial" pitchFamily="34" charset="0"/>
              </a:rPr>
              <a:t>setScale</a:t>
            </a:r>
            <a:r>
              <a:rPr lang="en-US" sz="2000" dirty="0">
                <a:latin typeface="+mn-lt"/>
                <a:cs typeface="Arial" pitchFamily="34" charset="0"/>
              </a:rPr>
              <a:t>(s) { scale  = s }</a:t>
            </a:r>
          </a:p>
        </p:txBody>
      </p:sp>
      <p:sp>
        <p:nvSpPr>
          <p:cNvPr id="6" name="TextBox 5"/>
          <p:cNvSpPr txBox="1"/>
          <p:nvPr/>
        </p:nvSpPr>
        <p:spPr>
          <a:xfrm>
            <a:off x="2813571" y="1940436"/>
            <a:ext cx="2880469" cy="1015663"/>
          </a:xfrm>
          <a:prstGeom prst="rect">
            <a:avLst/>
          </a:prstGeom>
          <a:solidFill>
            <a:srgbClr val="F9F967"/>
          </a:solidFill>
          <a:ln>
            <a:solidFill>
              <a:schemeClr val="tx1"/>
            </a:solidFill>
          </a:ln>
        </p:spPr>
        <p:txBody>
          <a:bodyPr wrap="none">
            <a:spAutoFit/>
          </a:bodyPr>
          <a:lstStyle/>
          <a:p>
            <a:pPr>
              <a:defRPr/>
            </a:pPr>
            <a:r>
              <a:rPr lang="en-US" sz="2000" b="1" dirty="0" err="1">
                <a:latin typeface="+mn-lt"/>
                <a:cs typeface="Arial" pitchFamily="34" charset="0"/>
              </a:rPr>
              <a:t>UnitItem</a:t>
            </a:r>
            <a:endParaRPr lang="en-US" sz="2000" b="1" dirty="0">
              <a:latin typeface="+mn-lt"/>
              <a:cs typeface="Arial" pitchFamily="34" charset="0"/>
            </a:endParaRPr>
          </a:p>
          <a:p>
            <a:pPr>
              <a:defRPr/>
            </a:pPr>
            <a:r>
              <a:rPr lang="en-US" sz="2000" dirty="0">
                <a:latin typeface="+mn-lt"/>
                <a:cs typeface="Arial" pitchFamily="34" charset="0"/>
              </a:rPr>
              <a:t>scale = 1</a:t>
            </a:r>
          </a:p>
          <a:p>
            <a:pPr>
              <a:defRPr/>
            </a:pPr>
            <a:r>
              <a:rPr lang="en-US" sz="2000" dirty="0">
                <a:latin typeface="+mn-lt"/>
                <a:cs typeface="Arial" pitchFamily="34" charset="0"/>
              </a:rPr>
              <a:t>+price() { return p*scale } </a:t>
            </a:r>
          </a:p>
        </p:txBody>
      </p:sp>
      <p:sp>
        <p:nvSpPr>
          <p:cNvPr id="8" name="Isosceles Triangle 7"/>
          <p:cNvSpPr/>
          <p:nvPr/>
        </p:nvSpPr>
        <p:spPr>
          <a:xfrm>
            <a:off x="3929583" y="2940561"/>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Connector 8"/>
          <p:cNvCxnSpPr>
            <a:endCxn id="8" idx="3"/>
          </p:cNvCxnSpPr>
          <p:nvPr/>
        </p:nvCxnSpPr>
        <p:spPr>
          <a:xfrm rot="16200000" flipV="1">
            <a:off x="3913709" y="3254886"/>
            <a:ext cx="214312" cy="14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D65801A-7A85-7842-9833-DAAD114BB81A}"/>
              </a:ext>
            </a:extLst>
          </p:cNvPr>
          <p:cNvSpPr txBox="1"/>
          <p:nvPr/>
        </p:nvSpPr>
        <p:spPr>
          <a:xfrm>
            <a:off x="6001816" y="2190187"/>
            <a:ext cx="2674640" cy="523220"/>
          </a:xfrm>
          <a:prstGeom prst="rect">
            <a:avLst/>
          </a:prstGeom>
          <a:solidFill>
            <a:schemeClr val="bg1">
              <a:lumMod val="85000"/>
            </a:schemeClr>
          </a:solidFill>
        </p:spPr>
        <p:txBody>
          <a:bodyPr wrap="square" rtlCol="0">
            <a:spAutoFit/>
          </a:bodyPr>
          <a:lstStyle/>
          <a:p>
            <a:r>
              <a:rPr lang="en-US" sz="1400" dirty="0"/>
              <a:t>The class maintains the class invariant: scale &gt;= 1 </a:t>
            </a:r>
          </a:p>
        </p:txBody>
      </p:sp>
      <p:cxnSp>
        <p:nvCxnSpPr>
          <p:cNvPr id="10" name="Straight Connector 9">
            <a:extLst>
              <a:ext uri="{FF2B5EF4-FFF2-40B4-BE49-F238E27FC236}">
                <a16:creationId xmlns:a16="http://schemas.microsoft.com/office/drawing/2014/main" id="{D28F7A3F-EB9B-BB48-B970-27FABF5B6F9D}"/>
              </a:ext>
            </a:extLst>
          </p:cNvPr>
          <p:cNvCxnSpPr>
            <a:stCxn id="6" idx="3"/>
            <a:endCxn id="2" idx="1"/>
          </p:cNvCxnSpPr>
          <p:nvPr/>
        </p:nvCxnSpPr>
        <p:spPr>
          <a:xfrm>
            <a:off x="5694040" y="2448268"/>
            <a:ext cx="307776" cy="352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4000"/>
              <a:t>State definition inconsistency due to state variable hiding (SDIH)</a:t>
            </a:r>
          </a:p>
        </p:txBody>
      </p:sp>
      <p:sp>
        <p:nvSpPr>
          <p:cNvPr id="23555" name="Content Placeholder 2"/>
          <p:cNvSpPr>
            <a:spLocks noGrp="1"/>
          </p:cNvSpPr>
          <p:nvPr>
            <p:ph idx="1"/>
          </p:nvPr>
        </p:nvSpPr>
        <p:spPr>
          <a:xfrm>
            <a:off x="457200" y="4063106"/>
            <a:ext cx="8229600" cy="2462238"/>
          </a:xfrm>
        </p:spPr>
        <p:txBody>
          <a:bodyPr/>
          <a:lstStyle/>
          <a:p>
            <a:pPr marL="0" indent="0" algn="just">
              <a:buNone/>
            </a:pPr>
            <a:r>
              <a:rPr lang="en-US" sz="1800" dirty="0"/>
              <a:t>The class </a:t>
            </a:r>
            <a:r>
              <a:rPr lang="en-US" sz="1800" dirty="0" err="1"/>
              <a:t>OnSaleItem</a:t>
            </a:r>
            <a:r>
              <a:rPr lang="en-US" sz="1800" dirty="0"/>
              <a:t> declares it own “price” field, which then shadows the original “price” field inherited from the class Item. Notice that </a:t>
            </a:r>
            <a:r>
              <a:rPr lang="en-US" sz="1800" dirty="0" err="1"/>
              <a:t>OnSaleItem</a:t>
            </a:r>
            <a:r>
              <a:rPr lang="en-US" sz="1800" dirty="0"/>
              <a:t> does not override </a:t>
            </a:r>
            <a:r>
              <a:rPr lang="en-US" sz="1800" dirty="0" err="1"/>
              <a:t>setPrice</a:t>
            </a:r>
            <a:r>
              <a:rPr lang="en-US" sz="1800" dirty="0"/>
              <a:t>, which uses “price” in its calculation. This leads to an error prone situation. When we have an instance o of </a:t>
            </a:r>
            <a:r>
              <a:rPr lang="en-US" sz="1800" dirty="0" err="1"/>
              <a:t>OnSaleItem</a:t>
            </a:r>
            <a:r>
              <a:rPr lang="en-US" sz="1800" dirty="0"/>
              <a:t>, and we call </a:t>
            </a:r>
            <a:r>
              <a:rPr lang="en-US" sz="1800" dirty="0" err="1"/>
              <a:t>o.price</a:t>
            </a:r>
            <a:r>
              <a:rPr lang="en-US" sz="1800" dirty="0"/>
              <a:t>(), in Java the method price() would use the old price rather than the newly declared price.</a:t>
            </a:r>
          </a:p>
        </p:txBody>
      </p:sp>
      <p:sp>
        <p:nvSpPr>
          <p:cNvPr id="4" name="Slide Number Placeholder 3"/>
          <p:cNvSpPr>
            <a:spLocks noGrp="1"/>
          </p:cNvSpPr>
          <p:nvPr>
            <p:ph type="sldNum" sz="quarter" idx="12"/>
          </p:nvPr>
        </p:nvSpPr>
        <p:spPr/>
        <p:txBody>
          <a:bodyPr/>
          <a:lstStyle/>
          <a:p>
            <a:pPr>
              <a:defRPr/>
            </a:pPr>
            <a:fld id="{733EE044-0A3C-4C09-B629-9785C3CE45E7}" type="slidenum">
              <a:rPr lang="en-US" smtClean="0"/>
              <a:pPr>
                <a:defRPr/>
              </a:pPr>
              <a:t>24</a:t>
            </a:fld>
            <a:endParaRPr lang="en-US"/>
          </a:p>
        </p:txBody>
      </p:sp>
      <p:sp>
        <p:nvSpPr>
          <p:cNvPr id="5" name="TextBox 4"/>
          <p:cNvSpPr txBox="1"/>
          <p:nvPr/>
        </p:nvSpPr>
        <p:spPr>
          <a:xfrm>
            <a:off x="928688" y="1941066"/>
            <a:ext cx="3651321" cy="1631216"/>
          </a:xfrm>
          <a:prstGeom prst="rect">
            <a:avLst/>
          </a:prstGeom>
          <a:solidFill>
            <a:srgbClr val="FFFF00"/>
          </a:solidFill>
          <a:ln>
            <a:solidFill>
              <a:schemeClr val="tx1"/>
            </a:solidFill>
          </a:ln>
        </p:spPr>
        <p:txBody>
          <a:bodyPr wrap="none">
            <a:spAutoFit/>
          </a:bodyPr>
          <a:lstStyle/>
          <a:p>
            <a:pPr>
              <a:defRPr/>
            </a:pPr>
            <a:r>
              <a:rPr lang="en-US" sz="2000" b="1" dirty="0">
                <a:latin typeface="+mn-lt"/>
                <a:cs typeface="Arial" pitchFamily="34" charset="0"/>
              </a:rPr>
              <a:t>Item</a:t>
            </a:r>
          </a:p>
          <a:p>
            <a:pPr>
              <a:defRPr/>
            </a:pPr>
            <a:r>
              <a:rPr lang="en-US" sz="2000" dirty="0">
                <a:latin typeface="+mn-lt"/>
                <a:cs typeface="Arial" pitchFamily="34" charset="0"/>
              </a:rPr>
              <a:t>price</a:t>
            </a:r>
          </a:p>
          <a:p>
            <a:pPr>
              <a:defRPr/>
            </a:pPr>
            <a:r>
              <a:rPr lang="en-US" sz="2000" dirty="0">
                <a:latin typeface="+mn-lt"/>
                <a:cs typeface="Arial" pitchFamily="34" charset="0"/>
              </a:rPr>
              <a:t>tax</a:t>
            </a:r>
          </a:p>
          <a:p>
            <a:pPr>
              <a:defRPr/>
            </a:pPr>
            <a:r>
              <a:rPr lang="en-US" sz="2000" dirty="0">
                <a:latin typeface="+mn-lt"/>
                <a:cs typeface="Arial" pitchFamily="34" charset="0"/>
              </a:rPr>
              <a:t>+price() { return price * (1 + tax) }</a:t>
            </a:r>
          </a:p>
          <a:p>
            <a:pPr>
              <a:defRPr/>
            </a:pPr>
            <a:r>
              <a:rPr lang="en-US" sz="2000" dirty="0">
                <a:latin typeface="+mn-lt"/>
                <a:cs typeface="Arial" pitchFamily="34" charset="0"/>
              </a:rPr>
              <a:t>+</a:t>
            </a:r>
            <a:r>
              <a:rPr lang="en-US" sz="2000" dirty="0" err="1">
                <a:latin typeface="+mn-lt"/>
                <a:cs typeface="Arial" pitchFamily="34" charset="0"/>
              </a:rPr>
              <a:t>setPrice</a:t>
            </a:r>
            <a:r>
              <a:rPr lang="en-US" sz="2000" dirty="0">
                <a:latin typeface="+mn-lt"/>
                <a:cs typeface="Arial" pitchFamily="34" charset="0"/>
              </a:rPr>
              <a:t>(p) { price = p }</a:t>
            </a:r>
          </a:p>
        </p:txBody>
      </p:sp>
      <p:sp>
        <p:nvSpPr>
          <p:cNvPr id="6" name="TextBox 5"/>
          <p:cNvSpPr txBox="1"/>
          <p:nvPr/>
        </p:nvSpPr>
        <p:spPr>
          <a:xfrm>
            <a:off x="5469544" y="2226816"/>
            <a:ext cx="2630848" cy="1015663"/>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000" b="1" dirty="0" err="1">
                <a:latin typeface="+mn-lt"/>
                <a:cs typeface="Arial" pitchFamily="34" charset="0"/>
              </a:rPr>
              <a:t>OnSaleItem</a:t>
            </a:r>
            <a:endParaRPr lang="en-US" sz="2000" b="1" dirty="0">
              <a:latin typeface="+mn-lt"/>
              <a:cs typeface="Arial" pitchFamily="34" charset="0"/>
            </a:endParaRPr>
          </a:p>
          <a:p>
            <a:pPr>
              <a:defRPr/>
            </a:pPr>
            <a:r>
              <a:rPr lang="en-US" sz="2000" dirty="0">
                <a:latin typeface="+mn-lt"/>
                <a:cs typeface="Arial" pitchFamily="34" charset="0"/>
              </a:rPr>
              <a:t>price</a:t>
            </a:r>
          </a:p>
          <a:p>
            <a:pPr>
              <a:defRPr/>
            </a:pPr>
            <a:r>
              <a:rPr lang="en-US" sz="2000" dirty="0">
                <a:latin typeface="+mn-lt"/>
                <a:cs typeface="Arial" pitchFamily="34" charset="0"/>
              </a:rPr>
              <a:t>+sale(p) { price = 0.8 p }</a:t>
            </a:r>
          </a:p>
        </p:txBody>
      </p:sp>
      <p:sp>
        <p:nvSpPr>
          <p:cNvPr id="7" name="Isosceles Triangle 6"/>
          <p:cNvSpPr/>
          <p:nvPr/>
        </p:nvSpPr>
        <p:spPr>
          <a:xfrm rot="16200000">
            <a:off x="4991707" y="2633216"/>
            <a:ext cx="169862" cy="21431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p:cNvCxnSpPr>
            <a:stCxn id="6" idx="1"/>
            <a:endCxn id="7" idx="3"/>
          </p:cNvCxnSpPr>
          <p:nvPr/>
        </p:nvCxnSpPr>
        <p:spPr>
          <a:xfrm flipH="1">
            <a:off x="5183794" y="2734648"/>
            <a:ext cx="285750" cy="57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t>State Visibility Anomaly (SVA)</a:t>
            </a:r>
          </a:p>
        </p:txBody>
      </p:sp>
      <p:sp>
        <p:nvSpPr>
          <p:cNvPr id="4" name="Slide Number Placeholder 3"/>
          <p:cNvSpPr>
            <a:spLocks noGrp="1"/>
          </p:cNvSpPr>
          <p:nvPr>
            <p:ph type="sldNum" sz="quarter" idx="12"/>
          </p:nvPr>
        </p:nvSpPr>
        <p:spPr/>
        <p:txBody>
          <a:bodyPr/>
          <a:lstStyle/>
          <a:p>
            <a:pPr>
              <a:defRPr/>
            </a:pPr>
            <a:fld id="{7BA62E47-B85A-49C4-900D-EB78D0968550}" type="slidenum">
              <a:rPr lang="en-US" smtClean="0"/>
              <a:pPr>
                <a:defRPr/>
              </a:pPr>
              <a:t>25</a:t>
            </a:fld>
            <a:endParaRPr lang="en-US"/>
          </a:p>
        </p:txBody>
      </p:sp>
      <p:sp>
        <p:nvSpPr>
          <p:cNvPr id="5" name="TextBox 4"/>
          <p:cNvSpPr txBox="1"/>
          <p:nvPr/>
        </p:nvSpPr>
        <p:spPr>
          <a:xfrm>
            <a:off x="2300288" y="2270125"/>
            <a:ext cx="1031875" cy="1016000"/>
          </a:xfrm>
          <a:prstGeom prst="rect">
            <a:avLst/>
          </a:prstGeom>
          <a:solidFill>
            <a:srgbClr val="FFFF00"/>
          </a:solidFill>
          <a:ln>
            <a:solidFill>
              <a:schemeClr val="tx1"/>
            </a:solidFill>
          </a:ln>
        </p:spPr>
        <p:txBody>
          <a:bodyPr wrap="none">
            <a:spAutoFit/>
          </a:bodyPr>
          <a:lstStyle/>
          <a:p>
            <a:pPr>
              <a:defRPr/>
            </a:pPr>
            <a:r>
              <a:rPr lang="en-US" sz="2000" b="1" u="sng" dirty="0">
                <a:latin typeface="+mn-lt"/>
                <a:cs typeface="Arial" pitchFamily="34" charset="0"/>
              </a:rPr>
              <a:t>A            </a:t>
            </a:r>
          </a:p>
          <a:p>
            <a:pPr>
              <a:buFontTx/>
              <a:buChar char="-"/>
              <a:defRPr/>
            </a:pPr>
            <a:r>
              <a:rPr lang="en-US" sz="2000" dirty="0">
                <a:latin typeface="+mn-lt"/>
                <a:cs typeface="Arial" pitchFamily="34" charset="0"/>
              </a:rPr>
              <a:t> x</a:t>
            </a:r>
          </a:p>
          <a:p>
            <a:pPr>
              <a:defRPr/>
            </a:pPr>
            <a:r>
              <a:rPr lang="en-US" sz="2000" dirty="0">
                <a:latin typeface="+mn-lt"/>
                <a:cs typeface="Arial" pitchFamily="34" charset="0"/>
              </a:rPr>
              <a:t>+ </a:t>
            </a:r>
            <a:r>
              <a:rPr lang="en-US" sz="2000" dirty="0" err="1">
                <a:latin typeface="+mn-lt"/>
                <a:cs typeface="Arial" pitchFamily="34" charset="0"/>
              </a:rPr>
              <a:t>incr</a:t>
            </a:r>
            <a:r>
              <a:rPr lang="en-US" sz="2000" dirty="0">
                <a:latin typeface="+mn-lt"/>
                <a:cs typeface="Arial" pitchFamily="34" charset="0"/>
              </a:rPr>
              <a:t>()</a:t>
            </a:r>
          </a:p>
        </p:txBody>
      </p:sp>
      <p:sp>
        <p:nvSpPr>
          <p:cNvPr id="6" name="TextBox 5"/>
          <p:cNvSpPr txBox="1"/>
          <p:nvPr/>
        </p:nvSpPr>
        <p:spPr>
          <a:xfrm>
            <a:off x="3871913" y="2419350"/>
            <a:ext cx="1020762" cy="708025"/>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000" b="1" u="sng" dirty="0">
                <a:latin typeface="+mn-lt"/>
                <a:cs typeface="Arial" pitchFamily="34" charset="0"/>
              </a:rPr>
              <a:t>B            </a:t>
            </a:r>
          </a:p>
          <a:p>
            <a:pPr>
              <a:defRPr/>
            </a:pPr>
            <a:endParaRPr lang="en-US" sz="2000" b="1" u="sng" dirty="0">
              <a:latin typeface="+mn-lt"/>
              <a:cs typeface="Arial" pitchFamily="34" charset="0"/>
            </a:endParaRPr>
          </a:p>
        </p:txBody>
      </p:sp>
      <p:sp>
        <p:nvSpPr>
          <p:cNvPr id="7" name="TextBox 6"/>
          <p:cNvSpPr txBox="1"/>
          <p:nvPr/>
        </p:nvSpPr>
        <p:spPr>
          <a:xfrm>
            <a:off x="5514975" y="2419350"/>
            <a:ext cx="1128713" cy="708025"/>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000" b="1" u="sng" dirty="0">
                <a:latin typeface="+mn-lt"/>
                <a:cs typeface="Arial" pitchFamily="34" charset="0"/>
              </a:rPr>
              <a:t>C              </a:t>
            </a:r>
          </a:p>
          <a:p>
            <a:pPr>
              <a:defRPr/>
            </a:pPr>
            <a:r>
              <a:rPr lang="en-US" sz="2000" dirty="0">
                <a:latin typeface="+mn-lt"/>
                <a:cs typeface="Arial" pitchFamily="34" charset="0"/>
              </a:rPr>
              <a:t>+ incr2()</a:t>
            </a:r>
          </a:p>
        </p:txBody>
      </p:sp>
      <p:sp>
        <p:nvSpPr>
          <p:cNvPr id="8" name="Isosceles Triangle 7"/>
          <p:cNvSpPr/>
          <p:nvPr/>
        </p:nvSpPr>
        <p:spPr>
          <a:xfrm rot="16200000">
            <a:off x="3394075" y="2676525"/>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Connector 8"/>
          <p:cNvCxnSpPr>
            <a:endCxn id="8" idx="3"/>
          </p:cNvCxnSpPr>
          <p:nvPr/>
        </p:nvCxnSpPr>
        <p:spPr>
          <a:xfrm rot="10800000">
            <a:off x="3586163" y="2784475"/>
            <a:ext cx="311150" cy="47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rot="16200000">
            <a:off x="4965700" y="2676525"/>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1" name="Straight Connector 10"/>
          <p:cNvCxnSpPr>
            <a:endCxn id="10" idx="3"/>
          </p:cNvCxnSpPr>
          <p:nvPr/>
        </p:nvCxnSpPr>
        <p:spPr>
          <a:xfrm rot="10800000">
            <a:off x="5157788" y="2784475"/>
            <a:ext cx="311150" cy="47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7200" y="3929063"/>
            <a:ext cx="8229600" cy="1200329"/>
          </a:xfrm>
          <a:prstGeom prst="rect">
            <a:avLst/>
          </a:prstGeom>
          <a:noFill/>
        </p:spPr>
        <p:txBody>
          <a:bodyPr wrap="square">
            <a:spAutoFit/>
          </a:bodyPr>
          <a:lstStyle/>
          <a:p>
            <a:pPr algn="just">
              <a:defRPr/>
            </a:pPr>
            <a:r>
              <a:rPr lang="en-US" i="1" dirty="0">
                <a:latin typeface="+mn-lt"/>
                <a:cs typeface="Arial" pitchFamily="34" charset="0"/>
              </a:rPr>
              <a:t>C’</a:t>
            </a:r>
            <a:r>
              <a:rPr lang="en-US" dirty="0">
                <a:latin typeface="+mn-lt"/>
                <a:cs typeface="Arial" pitchFamily="34" charset="0"/>
              </a:rPr>
              <a:t>s needs a method </a:t>
            </a:r>
            <a:r>
              <a:rPr lang="en-US" i="1" dirty="0">
                <a:latin typeface="+mn-lt"/>
                <a:cs typeface="Arial" pitchFamily="34" charset="0"/>
              </a:rPr>
              <a:t>incr2</a:t>
            </a:r>
            <a:r>
              <a:rPr lang="en-US" dirty="0">
                <a:latin typeface="+mn-lt"/>
                <a:cs typeface="Arial" pitchFamily="34" charset="0"/>
              </a:rPr>
              <a:t> that would increase </a:t>
            </a:r>
            <a:r>
              <a:rPr lang="en-US" i="1" dirty="0">
                <a:latin typeface="+mn-lt"/>
                <a:cs typeface="Arial" pitchFamily="34" charset="0"/>
              </a:rPr>
              <a:t>x</a:t>
            </a:r>
            <a:r>
              <a:rPr lang="en-US" dirty="0">
                <a:latin typeface="+mn-lt"/>
                <a:cs typeface="Arial" pitchFamily="34" charset="0"/>
              </a:rPr>
              <a:t> by 2. However it can’t get to </a:t>
            </a:r>
            <a:r>
              <a:rPr lang="en-US" i="1" dirty="0">
                <a:latin typeface="+mn-lt"/>
                <a:cs typeface="Arial" pitchFamily="34" charset="0"/>
              </a:rPr>
              <a:t>x</a:t>
            </a:r>
            <a:r>
              <a:rPr lang="en-US" dirty="0">
                <a:latin typeface="+mn-lt"/>
                <a:cs typeface="Arial" pitchFamily="34" charset="0"/>
              </a:rPr>
              <a:t>, because it is private to </a:t>
            </a:r>
            <a:r>
              <a:rPr lang="en-US" i="1" dirty="0">
                <a:latin typeface="+mn-lt"/>
                <a:cs typeface="Arial" pitchFamily="34" charset="0"/>
              </a:rPr>
              <a:t>A</a:t>
            </a:r>
            <a:r>
              <a:rPr lang="en-US" dirty="0">
                <a:latin typeface="+mn-lt"/>
                <a:cs typeface="Arial" pitchFamily="34" charset="0"/>
              </a:rPr>
              <a:t>.  It can however calls </a:t>
            </a:r>
            <a:r>
              <a:rPr lang="en-US" dirty="0" err="1">
                <a:latin typeface="+mn-lt"/>
                <a:cs typeface="Arial" pitchFamily="34" charset="0"/>
              </a:rPr>
              <a:t>incr</a:t>
            </a:r>
            <a:r>
              <a:rPr lang="en-US" dirty="0">
                <a:latin typeface="+mn-lt"/>
                <a:cs typeface="Arial" pitchFamily="34" charset="0"/>
              </a:rPr>
              <a:t>() twice. So far it is ok. Now imagine someone else changes </a:t>
            </a:r>
            <a:r>
              <a:rPr lang="en-US" i="1" dirty="0">
                <a:latin typeface="+mn-lt"/>
                <a:cs typeface="Arial" pitchFamily="34" charset="0"/>
              </a:rPr>
              <a:t>B</a:t>
            </a:r>
            <a:r>
              <a:rPr lang="en-US" dirty="0">
                <a:latin typeface="+mn-lt"/>
                <a:cs typeface="Arial" pitchFamily="34" charset="0"/>
              </a:rPr>
              <a:t> by overriding </a:t>
            </a:r>
            <a:r>
              <a:rPr lang="en-US" i="1" dirty="0">
                <a:latin typeface="+mn-lt"/>
                <a:cs typeface="Arial" pitchFamily="34" charset="0"/>
              </a:rPr>
              <a:t>incr</a:t>
            </a:r>
            <a:r>
              <a:rPr lang="en-US" dirty="0">
                <a:latin typeface="+mn-lt"/>
                <a:cs typeface="Arial" pitchFamily="34" charset="0"/>
              </a:rPr>
              <a:t>. This suddenly changes the behavior of </a:t>
            </a:r>
            <a:r>
              <a:rPr lang="en-US" i="1" dirty="0">
                <a:latin typeface="+mn-lt"/>
                <a:cs typeface="Arial" pitchFamily="34" charset="0"/>
              </a:rPr>
              <a:t>C</a:t>
            </a:r>
            <a:r>
              <a:rPr lang="en-US" dirty="0">
                <a:latin typeface="+mn-lt"/>
                <a:cs typeface="Arial" pitchFamily="34" charset="0"/>
              </a:rPr>
              <a:t>; as it now calls </a:t>
            </a:r>
            <a:r>
              <a:rPr lang="en-US" i="1" dirty="0">
                <a:latin typeface="+mn-lt"/>
                <a:cs typeface="Arial" pitchFamily="34" charset="0"/>
              </a:rPr>
              <a:t>B</a:t>
            </a:r>
            <a:r>
              <a:rPr lang="en-US" dirty="0">
                <a:latin typeface="+mn-lt"/>
                <a:cs typeface="Arial" pitchFamily="34" charset="0"/>
              </a:rPr>
              <a:t>’s </a:t>
            </a:r>
            <a:r>
              <a:rPr lang="en-US" i="1" dirty="0" err="1">
                <a:latin typeface="+mn-lt"/>
                <a:cs typeface="Arial" pitchFamily="34" charset="0"/>
              </a:rPr>
              <a:t>incr</a:t>
            </a:r>
            <a:r>
              <a:rPr lang="en-US" dirty="0">
                <a:latin typeface="+mn-lt"/>
                <a:cs typeface="Arial" pitchFamily="34" charset="0"/>
              </a:rPr>
              <a:t> instead.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600"/>
              <a:t>Anomalous Construction Behavior 1 (ACB1)</a:t>
            </a:r>
          </a:p>
        </p:txBody>
      </p:sp>
      <p:sp>
        <p:nvSpPr>
          <p:cNvPr id="25603" name="Content Placeholder 2"/>
          <p:cNvSpPr>
            <a:spLocks noGrp="1"/>
          </p:cNvSpPr>
          <p:nvPr>
            <p:ph idx="1"/>
          </p:nvPr>
        </p:nvSpPr>
        <p:spPr>
          <a:xfrm>
            <a:off x="460057" y="3893206"/>
            <a:ext cx="8229600" cy="2554288"/>
          </a:xfrm>
        </p:spPr>
        <p:txBody>
          <a:bodyPr/>
          <a:lstStyle/>
          <a:p>
            <a:pPr marL="0" indent="0" algn="just">
              <a:buNone/>
            </a:pPr>
            <a:r>
              <a:rPr lang="en-US" sz="1800" dirty="0"/>
              <a:t>In the above design, Item’s constructor calls reset(). </a:t>
            </a:r>
            <a:r>
              <a:rPr lang="en-US" sz="1800" dirty="0" err="1"/>
              <a:t>ExpensiveItem</a:t>
            </a:r>
            <a:r>
              <a:rPr lang="en-US" sz="1800" dirty="0"/>
              <a:t> overrides reset(). So far so good. But then, </a:t>
            </a:r>
            <a:r>
              <a:rPr lang="en-US" sz="1800" dirty="0" err="1"/>
              <a:t>ExpensiveItem’s</a:t>
            </a:r>
            <a:r>
              <a:rPr lang="en-US" sz="1800" dirty="0"/>
              <a:t> constructor calls Item’s constructor. This leads to an error prone situation. The latter would then call reset(). In Java, it will call the new reset() rather than the old one (which may or may not be the intended behavior).</a:t>
            </a:r>
          </a:p>
        </p:txBody>
      </p:sp>
      <p:sp>
        <p:nvSpPr>
          <p:cNvPr id="4" name="Slide Number Placeholder 3"/>
          <p:cNvSpPr>
            <a:spLocks noGrp="1"/>
          </p:cNvSpPr>
          <p:nvPr>
            <p:ph type="sldNum" sz="quarter" idx="12"/>
          </p:nvPr>
        </p:nvSpPr>
        <p:spPr/>
        <p:txBody>
          <a:bodyPr/>
          <a:lstStyle/>
          <a:p>
            <a:pPr>
              <a:defRPr/>
            </a:pPr>
            <a:fld id="{1DF02825-223A-4D7E-845E-C6E374D8798F}" type="slidenum">
              <a:rPr lang="en-US" smtClean="0"/>
              <a:pPr>
                <a:defRPr/>
              </a:pPr>
              <a:t>26</a:t>
            </a:fld>
            <a:endParaRPr lang="en-US"/>
          </a:p>
        </p:txBody>
      </p:sp>
      <p:sp>
        <p:nvSpPr>
          <p:cNvPr id="5" name="TextBox 4"/>
          <p:cNvSpPr txBox="1"/>
          <p:nvPr/>
        </p:nvSpPr>
        <p:spPr>
          <a:xfrm>
            <a:off x="623591" y="1941800"/>
            <a:ext cx="2600199" cy="1631216"/>
          </a:xfrm>
          <a:prstGeom prst="rect">
            <a:avLst/>
          </a:prstGeom>
          <a:solidFill>
            <a:srgbClr val="FFFF00"/>
          </a:solidFill>
          <a:ln>
            <a:solidFill>
              <a:schemeClr val="tx1"/>
            </a:solidFill>
          </a:ln>
        </p:spPr>
        <p:txBody>
          <a:bodyPr wrap="none">
            <a:spAutoFit/>
          </a:bodyPr>
          <a:lstStyle/>
          <a:p>
            <a:pPr>
              <a:defRPr/>
            </a:pPr>
            <a:r>
              <a:rPr lang="en-US" sz="2000" b="1" dirty="0">
                <a:latin typeface="+mn-lt"/>
                <a:cs typeface="Arial" pitchFamily="34" charset="0"/>
              </a:rPr>
              <a:t>Item</a:t>
            </a:r>
          </a:p>
          <a:p>
            <a:pPr>
              <a:defRPr/>
            </a:pPr>
            <a:r>
              <a:rPr lang="en-US" sz="2000" dirty="0">
                <a:latin typeface="+mn-lt"/>
                <a:cs typeface="Arial" pitchFamily="34" charset="0"/>
              </a:rPr>
              <a:t>price</a:t>
            </a:r>
          </a:p>
          <a:p>
            <a:pPr>
              <a:defRPr/>
            </a:pPr>
            <a:r>
              <a:rPr lang="en-US" sz="2000" dirty="0">
                <a:latin typeface="+mn-lt"/>
                <a:cs typeface="Arial" pitchFamily="34" charset="0"/>
              </a:rPr>
              <a:t>tax </a:t>
            </a:r>
          </a:p>
          <a:p>
            <a:pPr>
              <a:defRPr/>
            </a:pPr>
            <a:r>
              <a:rPr lang="en-US" sz="2000" dirty="0">
                <a:latin typeface="+mn-lt"/>
                <a:cs typeface="Arial" pitchFamily="34" charset="0"/>
              </a:rPr>
              <a:t>Item() { reset() ; tax=0 }</a:t>
            </a:r>
          </a:p>
          <a:p>
            <a:pPr>
              <a:defRPr/>
            </a:pPr>
            <a:r>
              <a:rPr lang="en-US" sz="2000" dirty="0">
                <a:latin typeface="+mn-lt"/>
                <a:cs typeface="Arial" pitchFamily="34" charset="0"/>
              </a:rPr>
              <a:t>reset() { price = 1 }</a:t>
            </a:r>
          </a:p>
        </p:txBody>
      </p:sp>
      <p:sp>
        <p:nvSpPr>
          <p:cNvPr id="6" name="Isosceles Triangle 5"/>
          <p:cNvSpPr/>
          <p:nvPr/>
        </p:nvSpPr>
        <p:spPr>
          <a:xfrm rot="16200000">
            <a:off x="3245494" y="2626012"/>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3943994" y="2084675"/>
            <a:ext cx="4516438" cy="1323975"/>
          </a:xfrm>
          <a:prstGeom prst="rect">
            <a:avLst/>
          </a:prstGeom>
          <a:solidFill>
            <a:schemeClr val="accent1">
              <a:lumMod val="20000"/>
              <a:lumOff val="80000"/>
            </a:schemeClr>
          </a:solidFill>
          <a:ln>
            <a:solidFill>
              <a:schemeClr val="tx1"/>
            </a:solidFill>
          </a:ln>
        </p:spPr>
        <p:txBody>
          <a:bodyPr wrap="none">
            <a:spAutoFit/>
          </a:bodyPr>
          <a:lstStyle/>
          <a:p>
            <a:pPr>
              <a:defRPr/>
            </a:pPr>
            <a:r>
              <a:rPr lang="en-US" sz="2000" b="1" dirty="0" err="1">
                <a:latin typeface="+mn-lt"/>
                <a:cs typeface="Arial" pitchFamily="34" charset="0"/>
              </a:rPr>
              <a:t>ExpensiveItem</a:t>
            </a:r>
            <a:endParaRPr lang="en-US" sz="2000" b="1" dirty="0">
              <a:latin typeface="+mn-lt"/>
              <a:cs typeface="Arial" pitchFamily="34" charset="0"/>
            </a:endParaRPr>
          </a:p>
          <a:p>
            <a:pPr>
              <a:defRPr/>
            </a:pPr>
            <a:r>
              <a:rPr lang="en-US" sz="2000" dirty="0" err="1">
                <a:latin typeface="+mn-lt"/>
                <a:cs typeface="Arial" pitchFamily="34" charset="0"/>
              </a:rPr>
              <a:t>baseprice</a:t>
            </a:r>
            <a:endParaRPr lang="en-US" sz="2000" dirty="0">
              <a:latin typeface="+mn-lt"/>
              <a:cs typeface="Arial" pitchFamily="34" charset="0"/>
            </a:endParaRPr>
          </a:p>
          <a:p>
            <a:pPr>
              <a:defRPr/>
            </a:pPr>
            <a:r>
              <a:rPr lang="en-US" sz="2000" dirty="0" err="1">
                <a:latin typeface="+mn-lt"/>
                <a:cs typeface="Arial" pitchFamily="34" charset="0"/>
              </a:rPr>
              <a:t>ExpensiveItem</a:t>
            </a:r>
            <a:r>
              <a:rPr lang="en-US" sz="2000" dirty="0">
                <a:latin typeface="+mn-lt"/>
                <a:cs typeface="Arial" pitchFamily="34" charset="0"/>
              </a:rPr>
              <a:t>() { super() ; </a:t>
            </a:r>
            <a:r>
              <a:rPr lang="en-US" sz="2000" dirty="0" err="1">
                <a:latin typeface="+mn-lt"/>
                <a:cs typeface="Arial" pitchFamily="34" charset="0"/>
              </a:rPr>
              <a:t>baseprice</a:t>
            </a:r>
            <a:r>
              <a:rPr lang="en-US" sz="2000" dirty="0">
                <a:latin typeface="+mn-lt"/>
                <a:cs typeface="Arial" pitchFamily="34" charset="0"/>
              </a:rPr>
              <a:t>=10 }</a:t>
            </a:r>
          </a:p>
          <a:p>
            <a:pPr>
              <a:defRPr/>
            </a:pPr>
            <a:r>
              <a:rPr lang="en-US" sz="2000" dirty="0">
                <a:latin typeface="+mn-lt"/>
                <a:cs typeface="Arial" pitchFamily="34" charset="0"/>
              </a:rPr>
              <a:t>reset() { price = </a:t>
            </a:r>
            <a:r>
              <a:rPr lang="en-US" sz="2000" dirty="0" err="1">
                <a:latin typeface="+mn-lt"/>
                <a:cs typeface="Arial" pitchFamily="34" charset="0"/>
              </a:rPr>
              <a:t>baseprice</a:t>
            </a:r>
            <a:r>
              <a:rPr lang="en-US" sz="2000" dirty="0">
                <a:latin typeface="+mn-lt"/>
                <a:cs typeface="Arial" pitchFamily="34" charset="0"/>
              </a:rPr>
              <a:t> }</a:t>
            </a:r>
          </a:p>
        </p:txBody>
      </p:sp>
      <p:cxnSp>
        <p:nvCxnSpPr>
          <p:cNvPr id="8" name="Straight Connector 7"/>
          <p:cNvCxnSpPr>
            <a:stCxn id="7" idx="1"/>
            <a:endCxn id="6" idx="3"/>
          </p:cNvCxnSpPr>
          <p:nvPr/>
        </p:nvCxnSpPr>
        <p:spPr>
          <a:xfrm flipH="1" flipV="1">
            <a:off x="3437582" y="2732375"/>
            <a:ext cx="506412" cy="14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p:txBody>
          <a:bodyPr/>
          <a:lstStyle/>
          <a:p>
            <a:r>
              <a:rPr lang="en-US" sz="4000"/>
              <a:t>Check the remaining anomalies yourself</a:t>
            </a:r>
          </a:p>
        </p:txBody>
      </p:sp>
      <p:sp>
        <p:nvSpPr>
          <p:cNvPr id="29699" name="Content Placeholder 4"/>
          <p:cNvSpPr>
            <a:spLocks noGrp="1"/>
          </p:cNvSpPr>
          <p:nvPr>
            <p:ph idx="1"/>
          </p:nvPr>
        </p:nvSpPr>
        <p:spPr/>
        <p:txBody>
          <a:bodyPr/>
          <a:lstStyle/>
          <a:p>
            <a:r>
              <a:rPr lang="en-US"/>
              <a:t>State Defined Incorrectly (SDI)</a:t>
            </a:r>
          </a:p>
          <a:p>
            <a:r>
              <a:rPr lang="en-US"/>
              <a:t>Indirect Inconsistent State Definition (IISD)</a:t>
            </a:r>
          </a:p>
          <a:p>
            <a:r>
              <a:rPr lang="en-US"/>
              <a:t>Anomalous Construction Behavior 2 (ACB2)</a:t>
            </a:r>
          </a:p>
          <a:p>
            <a:r>
              <a:rPr lang="en-US"/>
              <a:t>Incomplete Construction (IC)</a:t>
            </a:r>
          </a:p>
        </p:txBody>
      </p:sp>
      <p:sp>
        <p:nvSpPr>
          <p:cNvPr id="3" name="Slide Number Placeholder 2"/>
          <p:cNvSpPr>
            <a:spLocks noGrp="1"/>
          </p:cNvSpPr>
          <p:nvPr>
            <p:ph type="sldNum" sz="quarter" idx="12"/>
          </p:nvPr>
        </p:nvSpPr>
        <p:spPr/>
        <p:txBody>
          <a:bodyPr/>
          <a:lstStyle/>
          <a:p>
            <a:pPr>
              <a:defRPr/>
            </a:pPr>
            <a:fld id="{18531432-A9D7-4DEA-87EB-ABCC88ADDF79}"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4CDCA-C040-024E-87AF-BDA15F564C15}"/>
              </a:ext>
            </a:extLst>
          </p:cNvPr>
          <p:cNvSpPr>
            <a:spLocks noGrp="1"/>
          </p:cNvSpPr>
          <p:nvPr>
            <p:ph type="title"/>
          </p:nvPr>
        </p:nvSpPr>
        <p:spPr/>
        <p:txBody>
          <a:bodyPr/>
          <a:lstStyle/>
          <a:p>
            <a:r>
              <a:rPr lang="en-US" dirty="0"/>
              <a:t>Error prone situations due to inheritance</a:t>
            </a:r>
          </a:p>
        </p:txBody>
      </p:sp>
      <p:sp>
        <p:nvSpPr>
          <p:cNvPr id="3" name="Content Placeholder 2">
            <a:extLst>
              <a:ext uri="{FF2B5EF4-FFF2-40B4-BE49-F238E27FC236}">
                <a16:creationId xmlns:a16="http://schemas.microsoft.com/office/drawing/2014/main" id="{30E72786-356F-C049-B051-684F81B51F26}"/>
              </a:ext>
            </a:extLst>
          </p:cNvPr>
          <p:cNvSpPr>
            <a:spLocks noGrp="1"/>
          </p:cNvSpPr>
          <p:nvPr>
            <p:ph idx="1"/>
          </p:nvPr>
        </p:nvSpPr>
        <p:spPr/>
        <p:txBody>
          <a:bodyPr/>
          <a:lstStyle/>
          <a:p>
            <a:r>
              <a:rPr lang="en-US" sz="2800" dirty="0"/>
              <a:t>In previous examples we have seen how inheritance can change the behavior of a class, and can create error prone situations. </a:t>
            </a:r>
          </a:p>
          <a:p>
            <a:r>
              <a:rPr lang="en-US" sz="2800" dirty="0"/>
              <a:t>These are not necessarily errors (could be the intended behavior), but there are definitely needs to verify them.</a:t>
            </a:r>
          </a:p>
          <a:p>
            <a:r>
              <a:rPr lang="en-US" sz="2800" dirty="0"/>
              <a:t>Also notice that methods from subclasses and </a:t>
            </a:r>
            <a:r>
              <a:rPr lang="en-US" sz="2800" dirty="0" err="1"/>
              <a:t>superclasses</a:t>
            </a:r>
            <a:r>
              <a:rPr lang="en-US" sz="2800" dirty="0"/>
              <a:t> can implicitly call each other, called “yoyo” effect. </a:t>
            </a:r>
          </a:p>
          <a:p>
            <a:endParaRPr lang="en-US" sz="2800" dirty="0"/>
          </a:p>
          <a:p>
            <a:endParaRPr lang="en-US" sz="2800" dirty="0"/>
          </a:p>
        </p:txBody>
      </p:sp>
      <p:sp>
        <p:nvSpPr>
          <p:cNvPr id="4" name="Slide Number Placeholder 3">
            <a:extLst>
              <a:ext uri="{FF2B5EF4-FFF2-40B4-BE49-F238E27FC236}">
                <a16:creationId xmlns:a16="http://schemas.microsoft.com/office/drawing/2014/main" id="{6DA5BD4C-FABC-CC48-ABD9-FF586A8D6DED}"/>
              </a:ext>
            </a:extLst>
          </p:cNvPr>
          <p:cNvSpPr>
            <a:spLocks noGrp="1"/>
          </p:cNvSpPr>
          <p:nvPr>
            <p:ph type="sldNum" sz="quarter" idx="12"/>
          </p:nvPr>
        </p:nvSpPr>
        <p:spPr/>
        <p:txBody>
          <a:bodyPr/>
          <a:lstStyle/>
          <a:p>
            <a:pPr>
              <a:defRPr/>
            </a:pPr>
            <a:fld id="{F51486F7-ACCF-4DB7-BBF3-9BC4B709FB28}" type="slidenum">
              <a:rPr lang="en-US" smtClean="0"/>
              <a:pPr>
                <a:defRPr/>
              </a:pPr>
              <a:t>28</a:t>
            </a:fld>
            <a:endParaRPr lang="en-US"/>
          </a:p>
        </p:txBody>
      </p:sp>
    </p:spTree>
    <p:extLst>
      <p:ext uri="{BB962C8B-B14F-4D97-AF65-F5344CB8AC3E}">
        <p14:creationId xmlns:p14="http://schemas.microsoft.com/office/powerpoint/2010/main" val="1075008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Line 38"/>
          <p:cNvSpPr>
            <a:spLocks noChangeShapeType="1"/>
          </p:cNvSpPr>
          <p:nvPr/>
        </p:nvSpPr>
        <p:spPr bwMode="auto">
          <a:xfrm flipV="1">
            <a:off x="819150" y="3633788"/>
            <a:ext cx="76200" cy="15240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40" name="Line 39"/>
          <p:cNvSpPr>
            <a:spLocks noChangeShapeType="1"/>
          </p:cNvSpPr>
          <p:nvPr/>
        </p:nvSpPr>
        <p:spPr bwMode="auto">
          <a:xfrm flipH="1" flipV="1">
            <a:off x="895350" y="3633788"/>
            <a:ext cx="76200" cy="15240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41" name="Line 40"/>
          <p:cNvSpPr>
            <a:spLocks noChangeShapeType="1"/>
          </p:cNvSpPr>
          <p:nvPr/>
        </p:nvSpPr>
        <p:spPr bwMode="auto">
          <a:xfrm>
            <a:off x="819150" y="3786188"/>
            <a:ext cx="152400" cy="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42" name="Line 41"/>
          <p:cNvSpPr>
            <a:spLocks noChangeShapeType="1"/>
          </p:cNvSpPr>
          <p:nvPr/>
        </p:nvSpPr>
        <p:spPr bwMode="auto">
          <a:xfrm>
            <a:off x="895350" y="3786188"/>
            <a:ext cx="0" cy="22860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27654" name="Title 4"/>
          <p:cNvSpPr>
            <a:spLocks noGrp="1"/>
          </p:cNvSpPr>
          <p:nvPr>
            <p:ph type="title"/>
          </p:nvPr>
        </p:nvSpPr>
        <p:spPr/>
        <p:txBody>
          <a:bodyPr/>
          <a:lstStyle/>
          <a:p>
            <a:r>
              <a:rPr lang="en-US" sz="4000" dirty="0"/>
              <a:t>The call graph of d() in A,B,C</a:t>
            </a:r>
            <a:br>
              <a:rPr lang="en-US" sz="4000" dirty="0"/>
            </a:br>
            <a:r>
              <a:rPr lang="en-US" sz="2400" i="1" dirty="0"/>
              <a:t>yoyo graph, Alexander-</a:t>
            </a:r>
            <a:r>
              <a:rPr lang="en-US" sz="2400" i="1" dirty="0" err="1"/>
              <a:t>Offut</a:t>
            </a:r>
            <a:r>
              <a:rPr lang="en-US" sz="2400" i="1" dirty="0"/>
              <a:t> 2000</a:t>
            </a:r>
          </a:p>
        </p:txBody>
      </p:sp>
      <p:sp>
        <p:nvSpPr>
          <p:cNvPr id="4" name="Slide Number Placeholder 3"/>
          <p:cNvSpPr>
            <a:spLocks noGrp="1"/>
          </p:cNvSpPr>
          <p:nvPr>
            <p:ph type="sldNum" sz="quarter" idx="12"/>
          </p:nvPr>
        </p:nvSpPr>
        <p:spPr/>
        <p:txBody>
          <a:bodyPr/>
          <a:lstStyle/>
          <a:p>
            <a:pPr>
              <a:defRPr/>
            </a:pPr>
            <a:fld id="{BDB5378D-868B-4B51-81E4-559CAB448F5B}" type="slidenum">
              <a:rPr lang="en-US" smtClean="0"/>
              <a:pPr>
                <a:defRPr/>
              </a:pPr>
              <a:t>29</a:t>
            </a:fld>
            <a:endParaRPr lang="en-US"/>
          </a:p>
        </p:txBody>
      </p:sp>
      <p:sp>
        <p:nvSpPr>
          <p:cNvPr id="7" name="Rectangle 2"/>
          <p:cNvSpPr>
            <a:spLocks noChangeArrowheads="1"/>
          </p:cNvSpPr>
          <p:nvPr/>
        </p:nvSpPr>
        <p:spPr bwMode="auto">
          <a:xfrm>
            <a:off x="330200" y="5729288"/>
            <a:ext cx="1146175" cy="914400"/>
          </a:xfrm>
          <a:prstGeom prst="rect">
            <a:avLst/>
          </a:prstGeom>
          <a:solidFill>
            <a:srgbClr val="FFFFCC"/>
          </a:solidFill>
          <a:ln w="28575">
            <a:solidFill>
              <a:srgbClr val="000000"/>
            </a:solidFill>
            <a:miter lim="800000"/>
            <a:headEnd/>
            <a:tailEnd/>
          </a:ln>
        </p:spPr>
        <p:txBody>
          <a:bodyPr wrap="none" anchor="ctr"/>
          <a:lstStyle/>
          <a:p>
            <a:pPr>
              <a:defRPr/>
            </a:pPr>
            <a:r>
              <a:rPr lang="nl-NL" b="1" u="sng" dirty="0">
                <a:latin typeface="+mn-lt"/>
                <a:cs typeface="Arial" pitchFamily="34" charset="0"/>
              </a:rPr>
              <a:t>      C      </a:t>
            </a:r>
          </a:p>
          <a:p>
            <a:pPr>
              <a:defRPr/>
            </a:pPr>
            <a:r>
              <a:rPr lang="en-US" dirty="0">
                <a:solidFill>
                  <a:srgbClr val="00005A"/>
                </a:solidFill>
                <a:latin typeface="+mn-lt"/>
                <a:cs typeface="Arial" pitchFamily="34" charset="0"/>
              </a:rPr>
              <a:t>+j () { k() }</a:t>
            </a:r>
          </a:p>
        </p:txBody>
      </p:sp>
      <p:sp>
        <p:nvSpPr>
          <p:cNvPr id="8" name="Rectangle 3"/>
          <p:cNvSpPr>
            <a:spLocks noChangeArrowheads="1"/>
          </p:cNvSpPr>
          <p:nvPr/>
        </p:nvSpPr>
        <p:spPr bwMode="auto">
          <a:xfrm>
            <a:off x="250825" y="4000500"/>
            <a:ext cx="1657350" cy="1084263"/>
          </a:xfrm>
          <a:prstGeom prst="rect">
            <a:avLst/>
          </a:prstGeom>
          <a:solidFill>
            <a:srgbClr val="CCFFFF"/>
          </a:solidFill>
          <a:ln w="28575">
            <a:solidFill>
              <a:srgbClr val="000000"/>
            </a:solidFill>
            <a:miter lim="800000"/>
            <a:headEnd/>
            <a:tailEnd/>
          </a:ln>
        </p:spPr>
        <p:txBody>
          <a:bodyPr wrap="none" anchor="ctr"/>
          <a:lstStyle/>
          <a:p>
            <a:pPr>
              <a:defRPr/>
            </a:pPr>
            <a:r>
              <a:rPr lang="nl-NL" b="1" u="sng" dirty="0">
                <a:latin typeface="+mn-lt"/>
                <a:cs typeface="Arial" pitchFamily="34" charset="0"/>
              </a:rPr>
              <a:t>       B      </a:t>
            </a:r>
          </a:p>
          <a:p>
            <a:pPr>
              <a:defRPr/>
            </a:pPr>
            <a:r>
              <a:rPr lang="en-US" dirty="0">
                <a:solidFill>
                  <a:srgbClr val="00005A"/>
                </a:solidFill>
                <a:cs typeface="Arial" pitchFamily="34" charset="0"/>
              </a:rPr>
              <a:t>+h () { </a:t>
            </a:r>
            <a:r>
              <a:rPr lang="en-US" dirty="0" err="1">
                <a:solidFill>
                  <a:srgbClr val="00005A"/>
                </a:solidFill>
                <a:cs typeface="Arial" pitchFamily="34" charset="0"/>
              </a:rPr>
              <a:t>i</a:t>
            </a:r>
            <a:r>
              <a:rPr lang="en-US" dirty="0">
                <a:solidFill>
                  <a:srgbClr val="00005A"/>
                </a:solidFill>
                <a:cs typeface="Arial" pitchFamily="34" charset="0"/>
              </a:rPr>
              <a:t>() ...} </a:t>
            </a:r>
            <a:endParaRPr lang="en-US" dirty="0">
              <a:solidFill>
                <a:srgbClr val="00005A"/>
              </a:solidFill>
              <a:latin typeface="+mn-lt"/>
              <a:cs typeface="Arial" pitchFamily="34" charset="0"/>
            </a:endParaRPr>
          </a:p>
          <a:p>
            <a:pPr>
              <a:defRPr/>
            </a:pPr>
            <a:r>
              <a:rPr lang="en-US" dirty="0">
                <a:solidFill>
                  <a:srgbClr val="00005A"/>
                </a:solidFill>
                <a:latin typeface="+mn-lt"/>
                <a:cs typeface="Arial" pitchFamily="34" charset="0"/>
              </a:rPr>
              <a:t>+ </a:t>
            </a:r>
            <a:r>
              <a:rPr lang="en-US" dirty="0" err="1">
                <a:solidFill>
                  <a:srgbClr val="00005A"/>
                </a:solidFill>
                <a:latin typeface="+mn-lt"/>
                <a:cs typeface="Arial" pitchFamily="34" charset="0"/>
              </a:rPr>
              <a:t>i</a:t>
            </a:r>
            <a:r>
              <a:rPr lang="en-US" dirty="0">
                <a:solidFill>
                  <a:srgbClr val="00005A"/>
                </a:solidFill>
                <a:latin typeface="+mn-lt"/>
                <a:cs typeface="Arial" pitchFamily="34" charset="0"/>
              </a:rPr>
              <a:t>() { </a:t>
            </a:r>
            <a:r>
              <a:rPr lang="en-US" dirty="0" err="1">
                <a:solidFill>
                  <a:srgbClr val="00005A"/>
                </a:solidFill>
                <a:latin typeface="+mn-lt"/>
                <a:cs typeface="Arial" pitchFamily="34" charset="0"/>
              </a:rPr>
              <a:t>super.i</a:t>
            </a:r>
            <a:r>
              <a:rPr lang="en-US" dirty="0">
                <a:solidFill>
                  <a:srgbClr val="00005A"/>
                </a:solidFill>
                <a:latin typeface="+mn-lt"/>
                <a:cs typeface="Arial" pitchFamily="34" charset="0"/>
              </a:rPr>
              <a:t>() ...}</a:t>
            </a:r>
          </a:p>
          <a:p>
            <a:pPr>
              <a:defRPr/>
            </a:pPr>
            <a:r>
              <a:rPr lang="en-US" dirty="0">
                <a:solidFill>
                  <a:srgbClr val="00005A"/>
                </a:solidFill>
                <a:latin typeface="+mn-lt"/>
                <a:cs typeface="Arial" pitchFamily="34" charset="0"/>
              </a:rPr>
              <a:t>+k() { }</a:t>
            </a:r>
          </a:p>
        </p:txBody>
      </p:sp>
      <p:sp>
        <p:nvSpPr>
          <p:cNvPr id="9" name="Rectangle 4"/>
          <p:cNvSpPr>
            <a:spLocks noChangeArrowheads="1"/>
          </p:cNvSpPr>
          <p:nvPr/>
        </p:nvSpPr>
        <p:spPr bwMode="auto">
          <a:xfrm>
            <a:off x="323850" y="1643063"/>
            <a:ext cx="1233488" cy="1928812"/>
          </a:xfrm>
          <a:prstGeom prst="rect">
            <a:avLst/>
          </a:prstGeom>
          <a:solidFill>
            <a:srgbClr val="FFE1FF"/>
          </a:solidFill>
          <a:ln w="28575">
            <a:solidFill>
              <a:srgbClr val="000000"/>
            </a:solidFill>
            <a:miter lim="800000"/>
            <a:headEnd/>
            <a:tailEnd/>
          </a:ln>
        </p:spPr>
        <p:txBody>
          <a:bodyPr wrap="none" anchor="ctr"/>
          <a:lstStyle/>
          <a:p>
            <a:pPr>
              <a:defRPr/>
            </a:pPr>
            <a:r>
              <a:rPr lang="en-US" b="1" u="sng" dirty="0">
                <a:solidFill>
                  <a:srgbClr val="00005A"/>
                </a:solidFill>
                <a:latin typeface="+mn-lt"/>
                <a:cs typeface="Arial" pitchFamily="34" charset="0"/>
              </a:rPr>
              <a:t>       A       </a:t>
            </a:r>
          </a:p>
          <a:p>
            <a:pPr>
              <a:defRPr/>
            </a:pPr>
            <a:r>
              <a:rPr lang="en-US" dirty="0">
                <a:solidFill>
                  <a:srgbClr val="00005A"/>
                </a:solidFill>
                <a:latin typeface="+mn-lt"/>
                <a:cs typeface="Arial" pitchFamily="34" charset="0"/>
              </a:rPr>
              <a:t>+d () { g() }</a:t>
            </a:r>
          </a:p>
          <a:p>
            <a:pPr>
              <a:defRPr/>
            </a:pPr>
            <a:r>
              <a:rPr lang="en-US" dirty="0">
                <a:solidFill>
                  <a:srgbClr val="00005A"/>
                </a:solidFill>
                <a:latin typeface="+mn-lt"/>
                <a:cs typeface="Arial" pitchFamily="34" charset="0"/>
              </a:rPr>
              <a:t>+g () { h() }</a:t>
            </a:r>
          </a:p>
          <a:p>
            <a:pPr>
              <a:defRPr/>
            </a:pPr>
            <a:r>
              <a:rPr lang="en-US" dirty="0">
                <a:solidFill>
                  <a:srgbClr val="00005A"/>
                </a:solidFill>
                <a:latin typeface="+mn-lt"/>
                <a:cs typeface="Arial" pitchFamily="34" charset="0"/>
              </a:rPr>
              <a:t>+h () { </a:t>
            </a:r>
            <a:r>
              <a:rPr lang="en-US" dirty="0" err="1">
                <a:solidFill>
                  <a:srgbClr val="00005A"/>
                </a:solidFill>
                <a:latin typeface="+mn-lt"/>
                <a:cs typeface="Arial" pitchFamily="34" charset="0"/>
              </a:rPr>
              <a:t>i</a:t>
            </a:r>
            <a:r>
              <a:rPr lang="en-US" dirty="0">
                <a:solidFill>
                  <a:srgbClr val="00005A"/>
                </a:solidFill>
                <a:latin typeface="+mn-lt"/>
                <a:cs typeface="Arial" pitchFamily="34" charset="0"/>
              </a:rPr>
              <a:t>() }</a:t>
            </a:r>
          </a:p>
          <a:p>
            <a:pPr>
              <a:defRPr/>
            </a:pPr>
            <a:r>
              <a:rPr lang="en-US" dirty="0">
                <a:solidFill>
                  <a:srgbClr val="00005A"/>
                </a:solidFill>
                <a:latin typeface="+mn-lt"/>
                <a:cs typeface="Arial" pitchFamily="34" charset="0"/>
              </a:rPr>
              <a:t>+</a:t>
            </a:r>
            <a:r>
              <a:rPr lang="en-US" dirty="0" err="1">
                <a:solidFill>
                  <a:srgbClr val="00005A"/>
                </a:solidFill>
                <a:latin typeface="+mn-lt"/>
                <a:cs typeface="Arial" pitchFamily="34" charset="0"/>
              </a:rPr>
              <a:t>i</a:t>
            </a:r>
            <a:r>
              <a:rPr lang="en-US" dirty="0">
                <a:solidFill>
                  <a:srgbClr val="00005A"/>
                </a:solidFill>
                <a:latin typeface="+mn-lt"/>
                <a:cs typeface="Arial" pitchFamily="34" charset="0"/>
              </a:rPr>
              <a:t> () { j() }</a:t>
            </a:r>
          </a:p>
          <a:p>
            <a:pPr>
              <a:defRPr/>
            </a:pPr>
            <a:r>
              <a:rPr lang="en-US" dirty="0">
                <a:solidFill>
                  <a:srgbClr val="00005A"/>
                </a:solidFill>
                <a:latin typeface="+mn-lt"/>
                <a:cs typeface="Arial" pitchFamily="34" charset="0"/>
              </a:rPr>
              <a:t>+j () {}</a:t>
            </a:r>
          </a:p>
        </p:txBody>
      </p:sp>
      <p:sp>
        <p:nvSpPr>
          <p:cNvPr id="10" name="Rectangle 5"/>
          <p:cNvSpPr>
            <a:spLocks noChangeArrowheads="1"/>
          </p:cNvSpPr>
          <p:nvPr/>
        </p:nvSpPr>
        <p:spPr bwMode="auto">
          <a:xfrm>
            <a:off x="2652713" y="6096000"/>
            <a:ext cx="5562600" cy="457200"/>
          </a:xfrm>
          <a:prstGeom prst="rect">
            <a:avLst/>
          </a:prstGeom>
          <a:solidFill>
            <a:srgbClr val="FFFFCC"/>
          </a:solidFill>
          <a:ln w="28575">
            <a:solidFill>
              <a:srgbClr val="000000"/>
            </a:solidFill>
            <a:miter lim="800000"/>
            <a:headEnd/>
            <a:tailEnd/>
          </a:ln>
        </p:spPr>
        <p:txBody>
          <a:bodyPr wrap="none" anchor="ctr"/>
          <a:lstStyle/>
          <a:p>
            <a:pPr>
              <a:defRPr/>
            </a:pPr>
            <a:endParaRPr lang="nl-NL" sz="2400">
              <a:latin typeface="+mn-lt"/>
              <a:cs typeface="Arial" pitchFamily="34" charset="0"/>
            </a:endParaRPr>
          </a:p>
        </p:txBody>
      </p:sp>
      <p:sp>
        <p:nvSpPr>
          <p:cNvPr id="11" name="Rectangle 6"/>
          <p:cNvSpPr>
            <a:spLocks noChangeArrowheads="1"/>
          </p:cNvSpPr>
          <p:nvPr/>
        </p:nvSpPr>
        <p:spPr bwMode="auto">
          <a:xfrm>
            <a:off x="2652713" y="4033838"/>
            <a:ext cx="5562600" cy="609600"/>
          </a:xfrm>
          <a:prstGeom prst="rect">
            <a:avLst/>
          </a:prstGeom>
          <a:solidFill>
            <a:srgbClr val="CCFFFF"/>
          </a:solidFill>
          <a:ln w="28575">
            <a:solidFill>
              <a:srgbClr val="000000"/>
            </a:solidFill>
            <a:miter lim="800000"/>
            <a:headEnd/>
            <a:tailEnd/>
          </a:ln>
        </p:spPr>
        <p:txBody>
          <a:bodyPr wrap="none" anchor="ctr"/>
          <a:lstStyle/>
          <a:p>
            <a:pPr>
              <a:defRPr/>
            </a:pPr>
            <a:endParaRPr lang="nl-NL" sz="2400">
              <a:latin typeface="+mn-lt"/>
              <a:cs typeface="Arial" pitchFamily="34" charset="0"/>
            </a:endParaRPr>
          </a:p>
        </p:txBody>
      </p:sp>
      <p:sp>
        <p:nvSpPr>
          <p:cNvPr id="12" name="Rectangle 7"/>
          <p:cNvSpPr>
            <a:spLocks noChangeArrowheads="1"/>
          </p:cNvSpPr>
          <p:nvPr/>
        </p:nvSpPr>
        <p:spPr bwMode="auto">
          <a:xfrm>
            <a:off x="2724150" y="2143125"/>
            <a:ext cx="5562600" cy="609600"/>
          </a:xfrm>
          <a:prstGeom prst="rect">
            <a:avLst/>
          </a:prstGeom>
          <a:solidFill>
            <a:srgbClr val="FFE1FF"/>
          </a:solidFill>
          <a:ln w="28575">
            <a:solidFill>
              <a:srgbClr val="000000"/>
            </a:solidFill>
            <a:miter lim="800000"/>
            <a:headEnd/>
            <a:tailEnd/>
          </a:ln>
        </p:spPr>
        <p:txBody>
          <a:bodyPr wrap="none" anchor="ctr"/>
          <a:lstStyle/>
          <a:p>
            <a:pPr>
              <a:defRPr/>
            </a:pPr>
            <a:endParaRPr lang="nl-NL" sz="2400">
              <a:latin typeface="+mn-lt"/>
              <a:cs typeface="Arial" pitchFamily="34" charset="0"/>
            </a:endParaRPr>
          </a:p>
        </p:txBody>
      </p:sp>
      <p:sp>
        <p:nvSpPr>
          <p:cNvPr id="22" name="Line 18"/>
          <p:cNvSpPr>
            <a:spLocks noChangeShapeType="1"/>
          </p:cNvSpPr>
          <p:nvPr/>
        </p:nvSpPr>
        <p:spPr bwMode="auto">
          <a:xfrm>
            <a:off x="1581150" y="2447925"/>
            <a:ext cx="1143000" cy="0"/>
          </a:xfrm>
          <a:prstGeom prst="line">
            <a:avLst/>
          </a:prstGeom>
          <a:noFill/>
          <a:ln w="28575">
            <a:solidFill>
              <a:schemeClr val="tx1"/>
            </a:solidFill>
            <a:round/>
            <a:headEnd/>
            <a:tailEnd type="triangle" w="med" len="med"/>
          </a:ln>
        </p:spPr>
        <p:txBody>
          <a:bodyPr wrap="none" anchor="ctr"/>
          <a:lstStyle/>
          <a:p>
            <a:pPr>
              <a:defRPr/>
            </a:pPr>
            <a:endParaRPr lang="en-US" sz="2400">
              <a:latin typeface="+mn-lt"/>
              <a:cs typeface="Arial" pitchFamily="34" charset="0"/>
            </a:endParaRPr>
          </a:p>
        </p:txBody>
      </p:sp>
      <p:sp>
        <p:nvSpPr>
          <p:cNvPr id="23" name="Text Box 20"/>
          <p:cNvSpPr txBox="1">
            <a:spLocks noChangeArrowheads="1"/>
          </p:cNvSpPr>
          <p:nvPr/>
        </p:nvSpPr>
        <p:spPr bwMode="auto">
          <a:xfrm>
            <a:off x="2716213" y="6156325"/>
            <a:ext cx="320675"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C</a:t>
            </a:r>
          </a:p>
        </p:txBody>
      </p:sp>
      <p:sp>
        <p:nvSpPr>
          <p:cNvPr id="24" name="Text Box 21"/>
          <p:cNvSpPr txBox="1">
            <a:spLocks noChangeArrowheads="1"/>
          </p:cNvSpPr>
          <p:nvPr/>
        </p:nvSpPr>
        <p:spPr bwMode="auto">
          <a:xfrm>
            <a:off x="6686550" y="6172200"/>
            <a:ext cx="403225"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j()</a:t>
            </a:r>
          </a:p>
        </p:txBody>
      </p:sp>
      <p:sp>
        <p:nvSpPr>
          <p:cNvPr id="27" name="Text Box 24"/>
          <p:cNvSpPr txBox="1">
            <a:spLocks noChangeArrowheads="1"/>
          </p:cNvSpPr>
          <p:nvPr/>
        </p:nvSpPr>
        <p:spPr bwMode="auto">
          <a:xfrm>
            <a:off x="2716213" y="4170363"/>
            <a:ext cx="328612" cy="400050"/>
          </a:xfrm>
          <a:prstGeom prst="rect">
            <a:avLst/>
          </a:prstGeom>
          <a:noFill/>
          <a:ln w="12700">
            <a:noFill/>
            <a:miter lim="800000"/>
            <a:headEnd/>
            <a:tailEnd/>
          </a:ln>
        </p:spPr>
        <p:txBody>
          <a:bodyPr wrap="none">
            <a:spAutoFit/>
          </a:bodyPr>
          <a:lstStyle/>
          <a:p>
            <a:pPr algn="ctr">
              <a:defRPr/>
            </a:pPr>
            <a:r>
              <a:rPr lang="en-US" sz="2000" b="1">
                <a:solidFill>
                  <a:srgbClr val="00005A"/>
                </a:solidFill>
                <a:latin typeface="+mn-lt"/>
                <a:cs typeface="Arial" pitchFamily="34" charset="0"/>
              </a:rPr>
              <a:t>B</a:t>
            </a:r>
          </a:p>
        </p:txBody>
      </p:sp>
      <p:sp>
        <p:nvSpPr>
          <p:cNvPr id="28" name="Text Box 25"/>
          <p:cNvSpPr txBox="1">
            <a:spLocks noChangeArrowheads="1"/>
          </p:cNvSpPr>
          <p:nvPr/>
        </p:nvSpPr>
        <p:spPr bwMode="auto">
          <a:xfrm>
            <a:off x="5133975" y="4186238"/>
            <a:ext cx="476250"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h()</a:t>
            </a:r>
          </a:p>
        </p:txBody>
      </p:sp>
      <p:sp>
        <p:nvSpPr>
          <p:cNvPr id="29" name="Text Box 26"/>
          <p:cNvSpPr txBox="1">
            <a:spLocks noChangeArrowheads="1"/>
          </p:cNvSpPr>
          <p:nvPr/>
        </p:nvSpPr>
        <p:spPr bwMode="auto">
          <a:xfrm>
            <a:off x="5924550" y="4186238"/>
            <a:ext cx="401638"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i()</a:t>
            </a:r>
          </a:p>
        </p:txBody>
      </p:sp>
      <p:sp>
        <p:nvSpPr>
          <p:cNvPr id="31" name="Line 28"/>
          <p:cNvSpPr>
            <a:spLocks noChangeShapeType="1"/>
          </p:cNvSpPr>
          <p:nvPr/>
        </p:nvSpPr>
        <p:spPr bwMode="auto">
          <a:xfrm>
            <a:off x="5519738" y="4338638"/>
            <a:ext cx="457200" cy="0"/>
          </a:xfrm>
          <a:prstGeom prst="line">
            <a:avLst/>
          </a:prstGeom>
          <a:noFill/>
          <a:ln w="28575">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32" name="Line 30"/>
          <p:cNvSpPr>
            <a:spLocks noChangeShapeType="1"/>
          </p:cNvSpPr>
          <p:nvPr/>
        </p:nvSpPr>
        <p:spPr bwMode="auto">
          <a:xfrm flipV="1">
            <a:off x="1763713" y="4343400"/>
            <a:ext cx="889000" cy="22225"/>
          </a:xfrm>
          <a:prstGeom prst="line">
            <a:avLst/>
          </a:prstGeom>
          <a:noFill/>
          <a:ln w="28575">
            <a:solidFill>
              <a:schemeClr val="tx1"/>
            </a:solidFill>
            <a:round/>
            <a:headEnd/>
            <a:tailEnd type="triangle" w="med" len="med"/>
          </a:ln>
        </p:spPr>
        <p:txBody>
          <a:bodyPr wrap="none" anchor="ctr"/>
          <a:lstStyle/>
          <a:p>
            <a:pPr>
              <a:defRPr/>
            </a:pPr>
            <a:endParaRPr lang="en-US" sz="2400">
              <a:latin typeface="+mn-lt"/>
              <a:cs typeface="Arial" pitchFamily="34" charset="0"/>
            </a:endParaRPr>
          </a:p>
        </p:txBody>
      </p:sp>
      <p:sp>
        <p:nvSpPr>
          <p:cNvPr id="33" name="Line 32"/>
          <p:cNvSpPr>
            <a:spLocks noChangeShapeType="1"/>
          </p:cNvSpPr>
          <p:nvPr/>
        </p:nvSpPr>
        <p:spPr bwMode="auto">
          <a:xfrm>
            <a:off x="1509713" y="6327775"/>
            <a:ext cx="1143000" cy="0"/>
          </a:xfrm>
          <a:prstGeom prst="line">
            <a:avLst/>
          </a:prstGeom>
          <a:noFill/>
          <a:ln w="28575">
            <a:solidFill>
              <a:schemeClr val="tx1"/>
            </a:solidFill>
            <a:round/>
            <a:headEnd/>
            <a:tailEnd type="triangle" w="med" len="med"/>
          </a:ln>
        </p:spPr>
        <p:txBody>
          <a:bodyPr wrap="none" anchor="ctr"/>
          <a:lstStyle/>
          <a:p>
            <a:pPr>
              <a:defRPr/>
            </a:pPr>
            <a:endParaRPr lang="en-US" sz="2400">
              <a:latin typeface="+mn-lt"/>
              <a:cs typeface="Arial" pitchFamily="34" charset="0"/>
            </a:endParaRPr>
          </a:p>
        </p:txBody>
      </p:sp>
      <p:sp>
        <p:nvSpPr>
          <p:cNvPr id="51" name="Text Box 50"/>
          <p:cNvSpPr txBox="1">
            <a:spLocks noChangeArrowheads="1"/>
          </p:cNvSpPr>
          <p:nvPr/>
        </p:nvSpPr>
        <p:spPr bwMode="auto">
          <a:xfrm>
            <a:off x="2709863" y="3462338"/>
            <a:ext cx="339725" cy="400050"/>
          </a:xfrm>
          <a:prstGeom prst="rect">
            <a:avLst/>
          </a:prstGeom>
          <a:noFill/>
          <a:ln w="12700">
            <a:noFill/>
            <a:miter lim="800000"/>
            <a:headEnd/>
            <a:tailEnd/>
          </a:ln>
        </p:spPr>
        <p:txBody>
          <a:bodyPr wrap="none">
            <a:spAutoFit/>
          </a:bodyPr>
          <a:lstStyle/>
          <a:p>
            <a:pPr algn="ctr">
              <a:defRPr/>
            </a:pPr>
            <a:r>
              <a:rPr lang="en-US" sz="2000" b="1">
                <a:latin typeface="+mn-lt"/>
                <a:cs typeface="Arial" pitchFamily="34" charset="0"/>
              </a:rPr>
              <a:t>A</a:t>
            </a:r>
          </a:p>
        </p:txBody>
      </p:sp>
      <p:sp>
        <p:nvSpPr>
          <p:cNvPr id="52" name="Text Box 51"/>
          <p:cNvSpPr txBox="1">
            <a:spLocks noChangeArrowheads="1"/>
          </p:cNvSpPr>
          <p:nvPr/>
        </p:nvSpPr>
        <p:spPr bwMode="auto">
          <a:xfrm>
            <a:off x="3414713" y="3478213"/>
            <a:ext cx="4762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d()</a:t>
            </a:r>
          </a:p>
        </p:txBody>
      </p:sp>
      <p:sp>
        <p:nvSpPr>
          <p:cNvPr id="53" name="Text Box 52"/>
          <p:cNvSpPr txBox="1">
            <a:spLocks noChangeArrowheads="1"/>
          </p:cNvSpPr>
          <p:nvPr/>
        </p:nvSpPr>
        <p:spPr bwMode="auto">
          <a:xfrm>
            <a:off x="6688138" y="3478213"/>
            <a:ext cx="403225"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j()</a:t>
            </a:r>
          </a:p>
        </p:txBody>
      </p:sp>
      <p:sp>
        <p:nvSpPr>
          <p:cNvPr id="54" name="Text Box 53"/>
          <p:cNvSpPr txBox="1">
            <a:spLocks noChangeArrowheads="1"/>
          </p:cNvSpPr>
          <p:nvPr/>
        </p:nvSpPr>
        <p:spPr bwMode="auto">
          <a:xfrm>
            <a:off x="4405313" y="3478213"/>
            <a:ext cx="461962"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g()</a:t>
            </a:r>
          </a:p>
        </p:txBody>
      </p:sp>
      <p:sp>
        <p:nvSpPr>
          <p:cNvPr id="55" name="Text Box 54"/>
          <p:cNvSpPr txBox="1">
            <a:spLocks noChangeArrowheads="1"/>
          </p:cNvSpPr>
          <p:nvPr/>
        </p:nvSpPr>
        <p:spPr bwMode="auto">
          <a:xfrm>
            <a:off x="5138738" y="3478213"/>
            <a:ext cx="4762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h()</a:t>
            </a:r>
          </a:p>
        </p:txBody>
      </p:sp>
      <p:sp>
        <p:nvSpPr>
          <p:cNvPr id="56" name="Text Box 55"/>
          <p:cNvSpPr txBox="1">
            <a:spLocks noChangeArrowheads="1"/>
          </p:cNvSpPr>
          <p:nvPr/>
        </p:nvSpPr>
        <p:spPr bwMode="auto">
          <a:xfrm>
            <a:off x="5926138" y="3478213"/>
            <a:ext cx="401637"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i()</a:t>
            </a:r>
          </a:p>
        </p:txBody>
      </p:sp>
      <p:sp>
        <p:nvSpPr>
          <p:cNvPr id="62" name="Text Box 61"/>
          <p:cNvSpPr txBox="1">
            <a:spLocks noChangeArrowheads="1"/>
          </p:cNvSpPr>
          <p:nvPr/>
        </p:nvSpPr>
        <p:spPr bwMode="auto">
          <a:xfrm>
            <a:off x="2709863" y="4989513"/>
            <a:ext cx="333375"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A</a:t>
            </a:r>
          </a:p>
        </p:txBody>
      </p:sp>
      <p:sp>
        <p:nvSpPr>
          <p:cNvPr id="63" name="Text Box 62"/>
          <p:cNvSpPr txBox="1">
            <a:spLocks noChangeArrowheads="1"/>
          </p:cNvSpPr>
          <p:nvPr/>
        </p:nvSpPr>
        <p:spPr bwMode="auto">
          <a:xfrm>
            <a:off x="3414713" y="5024438"/>
            <a:ext cx="4762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d()</a:t>
            </a:r>
          </a:p>
        </p:txBody>
      </p:sp>
      <p:sp>
        <p:nvSpPr>
          <p:cNvPr id="64" name="Text Box 63"/>
          <p:cNvSpPr txBox="1">
            <a:spLocks noChangeArrowheads="1"/>
          </p:cNvSpPr>
          <p:nvPr/>
        </p:nvSpPr>
        <p:spPr bwMode="auto">
          <a:xfrm>
            <a:off x="6688138" y="5024438"/>
            <a:ext cx="403225"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j()</a:t>
            </a:r>
          </a:p>
        </p:txBody>
      </p:sp>
      <p:sp>
        <p:nvSpPr>
          <p:cNvPr id="65" name="Text Box 64"/>
          <p:cNvSpPr txBox="1">
            <a:spLocks noChangeArrowheads="1"/>
          </p:cNvSpPr>
          <p:nvPr/>
        </p:nvSpPr>
        <p:spPr bwMode="auto">
          <a:xfrm>
            <a:off x="4405313" y="5024438"/>
            <a:ext cx="461962"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g()</a:t>
            </a:r>
          </a:p>
        </p:txBody>
      </p:sp>
      <p:sp>
        <p:nvSpPr>
          <p:cNvPr id="66" name="Text Box 65"/>
          <p:cNvSpPr txBox="1">
            <a:spLocks noChangeArrowheads="1"/>
          </p:cNvSpPr>
          <p:nvPr/>
        </p:nvSpPr>
        <p:spPr bwMode="auto">
          <a:xfrm>
            <a:off x="5138738" y="5024438"/>
            <a:ext cx="4762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h()</a:t>
            </a:r>
          </a:p>
        </p:txBody>
      </p:sp>
      <p:sp>
        <p:nvSpPr>
          <p:cNvPr id="67" name="Text Box 66"/>
          <p:cNvSpPr txBox="1">
            <a:spLocks noChangeArrowheads="1"/>
          </p:cNvSpPr>
          <p:nvPr/>
        </p:nvSpPr>
        <p:spPr bwMode="auto">
          <a:xfrm>
            <a:off x="5926138" y="5024438"/>
            <a:ext cx="401637"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i()</a:t>
            </a:r>
          </a:p>
        </p:txBody>
      </p:sp>
      <p:sp>
        <p:nvSpPr>
          <p:cNvPr id="69" name="Text Box 68"/>
          <p:cNvSpPr txBox="1">
            <a:spLocks noChangeArrowheads="1"/>
          </p:cNvSpPr>
          <p:nvPr/>
        </p:nvSpPr>
        <p:spPr bwMode="auto">
          <a:xfrm>
            <a:off x="2709863" y="5562600"/>
            <a:ext cx="3238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B</a:t>
            </a:r>
          </a:p>
        </p:txBody>
      </p:sp>
      <p:sp>
        <p:nvSpPr>
          <p:cNvPr id="70" name="Text Box 69"/>
          <p:cNvSpPr txBox="1">
            <a:spLocks noChangeArrowheads="1"/>
          </p:cNvSpPr>
          <p:nvPr/>
        </p:nvSpPr>
        <p:spPr bwMode="auto">
          <a:xfrm>
            <a:off x="5138738" y="5597525"/>
            <a:ext cx="476250"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h()</a:t>
            </a:r>
          </a:p>
        </p:txBody>
      </p:sp>
      <p:sp>
        <p:nvSpPr>
          <p:cNvPr id="71" name="Text Box 70"/>
          <p:cNvSpPr txBox="1">
            <a:spLocks noChangeArrowheads="1"/>
          </p:cNvSpPr>
          <p:nvPr/>
        </p:nvSpPr>
        <p:spPr bwMode="auto">
          <a:xfrm>
            <a:off x="5926138" y="5597525"/>
            <a:ext cx="401637"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i()</a:t>
            </a:r>
          </a:p>
        </p:txBody>
      </p:sp>
      <p:sp>
        <p:nvSpPr>
          <p:cNvPr id="72" name="Text Box 71"/>
          <p:cNvSpPr txBox="1">
            <a:spLocks noChangeArrowheads="1"/>
          </p:cNvSpPr>
          <p:nvPr/>
        </p:nvSpPr>
        <p:spPr bwMode="auto">
          <a:xfrm>
            <a:off x="7204075" y="5562600"/>
            <a:ext cx="458788" cy="400050"/>
          </a:xfrm>
          <a:prstGeom prst="rect">
            <a:avLst/>
          </a:prstGeom>
          <a:noFill/>
          <a:ln w="12700">
            <a:noFill/>
            <a:miter lim="800000"/>
            <a:headEnd/>
            <a:tailEnd/>
          </a:ln>
        </p:spPr>
        <p:txBody>
          <a:bodyPr wrap="none">
            <a:spAutoFit/>
          </a:bodyPr>
          <a:lstStyle/>
          <a:p>
            <a:pPr algn="ctr">
              <a:defRPr/>
            </a:pPr>
            <a:r>
              <a:rPr lang="en-US" sz="2000">
                <a:latin typeface="+mn-lt"/>
                <a:cs typeface="Arial" pitchFamily="34" charset="0"/>
              </a:rPr>
              <a:t>k()</a:t>
            </a:r>
          </a:p>
        </p:txBody>
      </p:sp>
      <p:sp>
        <p:nvSpPr>
          <p:cNvPr id="78" name="Line 77"/>
          <p:cNvSpPr>
            <a:spLocks noChangeShapeType="1"/>
          </p:cNvSpPr>
          <p:nvPr/>
        </p:nvSpPr>
        <p:spPr bwMode="auto">
          <a:xfrm>
            <a:off x="3719513" y="3714750"/>
            <a:ext cx="685800" cy="0"/>
          </a:xfrm>
          <a:prstGeom prst="line">
            <a:avLst/>
          </a:prstGeom>
          <a:noFill/>
          <a:ln w="28575">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79" name="Line 78"/>
          <p:cNvSpPr>
            <a:spLocks noChangeShapeType="1"/>
          </p:cNvSpPr>
          <p:nvPr/>
        </p:nvSpPr>
        <p:spPr bwMode="auto">
          <a:xfrm>
            <a:off x="4710113" y="3805238"/>
            <a:ext cx="457200" cy="457200"/>
          </a:xfrm>
          <a:prstGeom prst="line">
            <a:avLst/>
          </a:prstGeom>
          <a:noFill/>
          <a:ln w="28575">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0" name="Line 79"/>
          <p:cNvSpPr>
            <a:spLocks noChangeShapeType="1"/>
          </p:cNvSpPr>
          <p:nvPr/>
        </p:nvSpPr>
        <p:spPr bwMode="auto">
          <a:xfrm flipV="1">
            <a:off x="6081713" y="3881438"/>
            <a:ext cx="0" cy="381000"/>
          </a:xfrm>
          <a:prstGeom prst="line">
            <a:avLst/>
          </a:prstGeom>
          <a:noFill/>
          <a:ln w="28575">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1" name="Line 80"/>
          <p:cNvSpPr>
            <a:spLocks noChangeShapeType="1"/>
          </p:cNvSpPr>
          <p:nvPr/>
        </p:nvSpPr>
        <p:spPr bwMode="auto">
          <a:xfrm>
            <a:off x="6234113" y="3614738"/>
            <a:ext cx="533400" cy="0"/>
          </a:xfrm>
          <a:prstGeom prst="line">
            <a:avLst/>
          </a:prstGeom>
          <a:noFill/>
          <a:ln w="28575">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2" name="Line 81"/>
          <p:cNvSpPr>
            <a:spLocks noChangeShapeType="1"/>
          </p:cNvSpPr>
          <p:nvPr/>
        </p:nvSpPr>
        <p:spPr bwMode="auto">
          <a:xfrm>
            <a:off x="4710113" y="3630613"/>
            <a:ext cx="457200" cy="0"/>
          </a:xfrm>
          <a:prstGeom prst="line">
            <a:avLst/>
          </a:prstGeom>
          <a:noFill/>
          <a:ln w="12700" cap="rnd">
            <a:solidFill>
              <a:schemeClr val="tx1"/>
            </a:solidFill>
            <a:prstDash val="sysDot"/>
            <a:round/>
            <a:headEnd/>
            <a:tailEnd type="arrow" w="med" len="med"/>
          </a:ln>
        </p:spPr>
        <p:txBody>
          <a:bodyPr wrap="none" anchor="ctr"/>
          <a:lstStyle/>
          <a:p>
            <a:pPr>
              <a:defRPr/>
            </a:pPr>
            <a:endParaRPr lang="en-US" sz="2000">
              <a:latin typeface="+mn-lt"/>
              <a:cs typeface="Arial" pitchFamily="34" charset="0"/>
            </a:endParaRPr>
          </a:p>
        </p:txBody>
      </p:sp>
      <p:sp>
        <p:nvSpPr>
          <p:cNvPr id="83" name="Line 82"/>
          <p:cNvSpPr>
            <a:spLocks noChangeShapeType="1"/>
          </p:cNvSpPr>
          <p:nvPr/>
        </p:nvSpPr>
        <p:spPr bwMode="auto">
          <a:xfrm>
            <a:off x="3752850" y="5214938"/>
            <a:ext cx="685800" cy="0"/>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4" name="Line 83"/>
          <p:cNvSpPr>
            <a:spLocks noChangeShapeType="1"/>
          </p:cNvSpPr>
          <p:nvPr/>
        </p:nvSpPr>
        <p:spPr bwMode="auto">
          <a:xfrm>
            <a:off x="4710113" y="5410200"/>
            <a:ext cx="457200" cy="304800"/>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5" name="Line 84"/>
          <p:cNvSpPr>
            <a:spLocks noChangeShapeType="1"/>
          </p:cNvSpPr>
          <p:nvPr/>
        </p:nvSpPr>
        <p:spPr bwMode="auto">
          <a:xfrm flipV="1">
            <a:off x="5508625" y="5876925"/>
            <a:ext cx="503238" cy="0"/>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7" name="Line 86"/>
          <p:cNvSpPr>
            <a:spLocks noChangeShapeType="1"/>
          </p:cNvSpPr>
          <p:nvPr/>
        </p:nvSpPr>
        <p:spPr bwMode="auto">
          <a:xfrm flipV="1">
            <a:off x="6119813" y="5395913"/>
            <a:ext cx="0" cy="228600"/>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8" name="Line 87"/>
          <p:cNvSpPr>
            <a:spLocks noChangeShapeType="1"/>
          </p:cNvSpPr>
          <p:nvPr/>
        </p:nvSpPr>
        <p:spPr bwMode="auto">
          <a:xfrm>
            <a:off x="6262688" y="5481638"/>
            <a:ext cx="504825" cy="766762"/>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89" name="Line 88"/>
          <p:cNvSpPr>
            <a:spLocks noChangeShapeType="1"/>
          </p:cNvSpPr>
          <p:nvPr/>
        </p:nvSpPr>
        <p:spPr bwMode="auto">
          <a:xfrm flipV="1">
            <a:off x="6996113" y="5867400"/>
            <a:ext cx="304800" cy="457200"/>
          </a:xfrm>
          <a:prstGeom prst="line">
            <a:avLst/>
          </a:prstGeom>
          <a:noFill/>
          <a:ln w="38100">
            <a:solidFill>
              <a:srgbClr val="C00000"/>
            </a:solidFill>
            <a:round/>
            <a:headEnd/>
            <a:tailEnd type="triangle" w="med" len="med"/>
          </a:ln>
        </p:spPr>
        <p:txBody>
          <a:bodyPr wrap="none" anchor="ctr"/>
          <a:lstStyle/>
          <a:p>
            <a:pPr>
              <a:defRPr/>
            </a:pPr>
            <a:endParaRPr lang="en-US" sz="2000">
              <a:latin typeface="+mn-lt"/>
              <a:cs typeface="Arial" pitchFamily="34" charset="0"/>
            </a:endParaRPr>
          </a:p>
        </p:txBody>
      </p:sp>
      <p:sp>
        <p:nvSpPr>
          <p:cNvPr id="91" name="Line 90"/>
          <p:cNvSpPr>
            <a:spLocks noChangeShapeType="1"/>
          </p:cNvSpPr>
          <p:nvPr/>
        </p:nvSpPr>
        <p:spPr bwMode="auto">
          <a:xfrm>
            <a:off x="4710113" y="5176838"/>
            <a:ext cx="457200" cy="0"/>
          </a:xfrm>
          <a:prstGeom prst="line">
            <a:avLst/>
          </a:prstGeom>
          <a:noFill/>
          <a:ln w="12700" cap="rnd">
            <a:solidFill>
              <a:schemeClr val="tx1"/>
            </a:solidFill>
            <a:prstDash val="sysDot"/>
            <a:round/>
            <a:headEnd/>
            <a:tailEnd type="arrow" w="med" len="med"/>
          </a:ln>
        </p:spPr>
        <p:txBody>
          <a:bodyPr wrap="none" anchor="ctr"/>
          <a:lstStyle/>
          <a:p>
            <a:pPr>
              <a:defRPr/>
            </a:pPr>
            <a:endParaRPr lang="en-US" sz="2000">
              <a:latin typeface="+mn-lt"/>
              <a:cs typeface="Arial" pitchFamily="34" charset="0"/>
            </a:endParaRPr>
          </a:p>
        </p:txBody>
      </p:sp>
      <p:sp>
        <p:nvSpPr>
          <p:cNvPr id="93" name="Line 92"/>
          <p:cNvSpPr>
            <a:spLocks noChangeShapeType="1"/>
          </p:cNvSpPr>
          <p:nvPr/>
        </p:nvSpPr>
        <p:spPr bwMode="auto">
          <a:xfrm>
            <a:off x="6157913" y="5176838"/>
            <a:ext cx="609600" cy="0"/>
          </a:xfrm>
          <a:prstGeom prst="line">
            <a:avLst/>
          </a:prstGeom>
          <a:noFill/>
          <a:ln w="12700" cap="rnd">
            <a:solidFill>
              <a:schemeClr val="tx1"/>
            </a:solidFill>
            <a:prstDash val="sysDot"/>
            <a:round/>
            <a:headEnd/>
            <a:tailEnd type="arrow" w="med" len="med"/>
          </a:ln>
        </p:spPr>
        <p:txBody>
          <a:bodyPr wrap="none" anchor="ctr"/>
          <a:lstStyle/>
          <a:p>
            <a:pPr>
              <a:defRPr/>
            </a:pPr>
            <a:endParaRPr lang="en-US" sz="2000">
              <a:latin typeface="+mn-lt"/>
              <a:cs typeface="Arial" pitchFamily="34" charset="0"/>
            </a:endParaRPr>
          </a:p>
        </p:txBody>
      </p:sp>
      <p:sp>
        <p:nvSpPr>
          <p:cNvPr id="95" name="Text Box 94"/>
          <p:cNvSpPr txBox="1">
            <a:spLocks noChangeArrowheads="1"/>
          </p:cNvSpPr>
          <p:nvPr/>
        </p:nvSpPr>
        <p:spPr bwMode="auto">
          <a:xfrm>
            <a:off x="2787650" y="2279650"/>
            <a:ext cx="369888" cy="461963"/>
          </a:xfrm>
          <a:prstGeom prst="rect">
            <a:avLst/>
          </a:prstGeom>
          <a:noFill/>
          <a:ln w="12700">
            <a:noFill/>
            <a:miter lim="800000"/>
            <a:headEnd/>
            <a:tailEnd/>
          </a:ln>
        </p:spPr>
        <p:txBody>
          <a:bodyPr wrap="none">
            <a:spAutoFit/>
          </a:bodyPr>
          <a:lstStyle/>
          <a:p>
            <a:pPr algn="ctr">
              <a:defRPr/>
            </a:pPr>
            <a:r>
              <a:rPr lang="en-US" sz="2400" b="1">
                <a:solidFill>
                  <a:srgbClr val="00005A"/>
                </a:solidFill>
                <a:latin typeface="+mn-lt"/>
                <a:cs typeface="Arial" pitchFamily="34" charset="0"/>
              </a:rPr>
              <a:t>A</a:t>
            </a:r>
          </a:p>
        </p:txBody>
      </p:sp>
      <p:sp>
        <p:nvSpPr>
          <p:cNvPr id="96" name="Text Box 95"/>
          <p:cNvSpPr txBox="1">
            <a:spLocks noChangeArrowheads="1"/>
          </p:cNvSpPr>
          <p:nvPr/>
        </p:nvSpPr>
        <p:spPr bwMode="auto">
          <a:xfrm>
            <a:off x="3481388" y="2295525"/>
            <a:ext cx="476250" cy="400050"/>
          </a:xfrm>
          <a:prstGeom prst="rect">
            <a:avLst/>
          </a:prstGeom>
          <a:noFill/>
          <a:ln w="12700">
            <a:noFill/>
            <a:miter lim="800000"/>
            <a:headEnd/>
            <a:tailEnd/>
          </a:ln>
        </p:spPr>
        <p:txBody>
          <a:bodyPr wrap="none">
            <a:spAutoFit/>
          </a:bodyPr>
          <a:lstStyle/>
          <a:p>
            <a:pPr algn="ctr">
              <a:defRPr/>
            </a:pPr>
            <a:r>
              <a:rPr lang="en-US" sz="2000" dirty="0">
                <a:solidFill>
                  <a:srgbClr val="00005A"/>
                </a:solidFill>
                <a:latin typeface="+mn-lt"/>
                <a:cs typeface="Arial" pitchFamily="34" charset="0"/>
              </a:rPr>
              <a:t>d()</a:t>
            </a:r>
          </a:p>
        </p:txBody>
      </p:sp>
      <p:sp>
        <p:nvSpPr>
          <p:cNvPr id="97" name="Text Box 96"/>
          <p:cNvSpPr txBox="1">
            <a:spLocks noChangeArrowheads="1"/>
          </p:cNvSpPr>
          <p:nvPr/>
        </p:nvSpPr>
        <p:spPr bwMode="auto">
          <a:xfrm>
            <a:off x="6757988" y="2295525"/>
            <a:ext cx="403225"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j()</a:t>
            </a:r>
          </a:p>
        </p:txBody>
      </p:sp>
      <p:sp>
        <p:nvSpPr>
          <p:cNvPr id="98" name="Text Box 97"/>
          <p:cNvSpPr txBox="1">
            <a:spLocks noChangeArrowheads="1"/>
          </p:cNvSpPr>
          <p:nvPr/>
        </p:nvSpPr>
        <p:spPr bwMode="auto">
          <a:xfrm>
            <a:off x="4471988" y="2295525"/>
            <a:ext cx="461962"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g()</a:t>
            </a:r>
          </a:p>
        </p:txBody>
      </p:sp>
      <p:sp>
        <p:nvSpPr>
          <p:cNvPr id="99" name="Text Box 98"/>
          <p:cNvSpPr txBox="1">
            <a:spLocks noChangeArrowheads="1"/>
          </p:cNvSpPr>
          <p:nvPr/>
        </p:nvSpPr>
        <p:spPr bwMode="auto">
          <a:xfrm>
            <a:off x="5205413" y="2295525"/>
            <a:ext cx="476250"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h()</a:t>
            </a:r>
          </a:p>
        </p:txBody>
      </p:sp>
      <p:sp>
        <p:nvSpPr>
          <p:cNvPr id="100" name="Text Box 99"/>
          <p:cNvSpPr txBox="1">
            <a:spLocks noChangeArrowheads="1"/>
          </p:cNvSpPr>
          <p:nvPr/>
        </p:nvSpPr>
        <p:spPr bwMode="auto">
          <a:xfrm>
            <a:off x="5995988" y="2295525"/>
            <a:ext cx="401637" cy="400050"/>
          </a:xfrm>
          <a:prstGeom prst="rect">
            <a:avLst/>
          </a:prstGeom>
          <a:noFill/>
          <a:ln w="12700">
            <a:noFill/>
            <a:miter lim="800000"/>
            <a:headEnd/>
            <a:tailEnd/>
          </a:ln>
        </p:spPr>
        <p:txBody>
          <a:bodyPr wrap="none">
            <a:spAutoFit/>
          </a:bodyPr>
          <a:lstStyle/>
          <a:p>
            <a:pPr algn="ctr">
              <a:defRPr/>
            </a:pPr>
            <a:r>
              <a:rPr lang="en-US" sz="2000">
                <a:solidFill>
                  <a:srgbClr val="00005A"/>
                </a:solidFill>
                <a:latin typeface="+mn-lt"/>
                <a:cs typeface="Arial" pitchFamily="34" charset="0"/>
              </a:rPr>
              <a:t>i()</a:t>
            </a:r>
          </a:p>
        </p:txBody>
      </p:sp>
      <p:sp>
        <p:nvSpPr>
          <p:cNvPr id="102" name="Line 102"/>
          <p:cNvSpPr>
            <a:spLocks noChangeShapeType="1"/>
          </p:cNvSpPr>
          <p:nvPr/>
        </p:nvSpPr>
        <p:spPr bwMode="auto">
          <a:xfrm>
            <a:off x="3867150" y="2447925"/>
            <a:ext cx="609600" cy="0"/>
          </a:xfrm>
          <a:prstGeom prst="line">
            <a:avLst/>
          </a:prstGeom>
          <a:noFill/>
          <a:ln w="28575">
            <a:solidFill>
              <a:srgbClr val="C00000"/>
            </a:solidFill>
            <a:round/>
            <a:headEnd/>
            <a:tailEnd type="triangle" w="med" len="med"/>
          </a:ln>
        </p:spPr>
        <p:txBody>
          <a:bodyPr wrap="none" anchor="ctr"/>
          <a:lstStyle/>
          <a:p>
            <a:pPr>
              <a:defRPr/>
            </a:pPr>
            <a:endParaRPr lang="en-US" sz="2800">
              <a:latin typeface="+mn-lt"/>
              <a:cs typeface="Arial" pitchFamily="34" charset="0"/>
            </a:endParaRPr>
          </a:p>
        </p:txBody>
      </p:sp>
      <p:sp>
        <p:nvSpPr>
          <p:cNvPr id="103" name="Line 103"/>
          <p:cNvSpPr>
            <a:spLocks noChangeShapeType="1"/>
          </p:cNvSpPr>
          <p:nvPr/>
        </p:nvSpPr>
        <p:spPr bwMode="auto">
          <a:xfrm>
            <a:off x="4829175" y="2447925"/>
            <a:ext cx="457200" cy="0"/>
          </a:xfrm>
          <a:prstGeom prst="line">
            <a:avLst/>
          </a:prstGeom>
          <a:noFill/>
          <a:ln w="28575">
            <a:solidFill>
              <a:srgbClr val="C00000"/>
            </a:solidFill>
            <a:round/>
            <a:headEnd/>
            <a:tailEnd type="triangle" w="med" len="med"/>
          </a:ln>
        </p:spPr>
        <p:txBody>
          <a:bodyPr wrap="none" anchor="ctr"/>
          <a:lstStyle/>
          <a:p>
            <a:pPr>
              <a:defRPr/>
            </a:pPr>
            <a:endParaRPr lang="en-US" sz="2800">
              <a:latin typeface="+mn-lt"/>
              <a:cs typeface="Arial" pitchFamily="34" charset="0"/>
            </a:endParaRPr>
          </a:p>
        </p:txBody>
      </p:sp>
      <p:sp>
        <p:nvSpPr>
          <p:cNvPr id="104" name="Line 104"/>
          <p:cNvSpPr>
            <a:spLocks noChangeShapeType="1"/>
          </p:cNvSpPr>
          <p:nvPr/>
        </p:nvSpPr>
        <p:spPr bwMode="auto">
          <a:xfrm>
            <a:off x="5591175" y="2447925"/>
            <a:ext cx="457200" cy="0"/>
          </a:xfrm>
          <a:prstGeom prst="line">
            <a:avLst/>
          </a:prstGeom>
          <a:noFill/>
          <a:ln w="28575">
            <a:solidFill>
              <a:srgbClr val="C00000"/>
            </a:solidFill>
            <a:round/>
            <a:headEnd/>
            <a:tailEnd type="triangle" w="med" len="med"/>
          </a:ln>
        </p:spPr>
        <p:txBody>
          <a:bodyPr wrap="none" anchor="ctr"/>
          <a:lstStyle/>
          <a:p>
            <a:pPr>
              <a:defRPr/>
            </a:pPr>
            <a:endParaRPr lang="en-US" sz="2800">
              <a:latin typeface="+mn-lt"/>
              <a:cs typeface="Arial" pitchFamily="34" charset="0"/>
            </a:endParaRPr>
          </a:p>
        </p:txBody>
      </p:sp>
      <p:sp>
        <p:nvSpPr>
          <p:cNvPr id="105" name="Line 105"/>
          <p:cNvSpPr>
            <a:spLocks noChangeShapeType="1"/>
          </p:cNvSpPr>
          <p:nvPr/>
        </p:nvSpPr>
        <p:spPr bwMode="auto">
          <a:xfrm>
            <a:off x="6276975" y="2447925"/>
            <a:ext cx="533400" cy="0"/>
          </a:xfrm>
          <a:prstGeom prst="line">
            <a:avLst/>
          </a:prstGeom>
          <a:noFill/>
          <a:ln w="28575">
            <a:solidFill>
              <a:srgbClr val="C00000"/>
            </a:solidFill>
            <a:round/>
            <a:headEnd/>
            <a:tailEnd type="triangle" w="med" len="med"/>
          </a:ln>
        </p:spPr>
        <p:txBody>
          <a:bodyPr wrap="none" anchor="ctr"/>
          <a:lstStyle/>
          <a:p>
            <a:pPr>
              <a:defRPr/>
            </a:pPr>
            <a:endParaRPr lang="en-US" sz="2800">
              <a:latin typeface="+mn-lt"/>
              <a:cs typeface="Arial" pitchFamily="34" charset="0"/>
            </a:endParaRPr>
          </a:p>
        </p:txBody>
      </p:sp>
      <p:sp>
        <p:nvSpPr>
          <p:cNvPr id="107" name="Line 110"/>
          <p:cNvSpPr>
            <a:spLocks noChangeShapeType="1"/>
          </p:cNvSpPr>
          <p:nvPr/>
        </p:nvSpPr>
        <p:spPr bwMode="auto">
          <a:xfrm>
            <a:off x="4946650" y="4033838"/>
            <a:ext cx="192088" cy="228600"/>
          </a:xfrm>
          <a:prstGeom prst="line">
            <a:avLst/>
          </a:prstGeom>
          <a:noFill/>
          <a:ln w="28575">
            <a:solidFill>
              <a:srgbClr val="C00000"/>
            </a:solidFill>
            <a:round/>
            <a:headEnd/>
            <a:tailEnd type="triangle" w="med" len="med"/>
          </a:ln>
        </p:spPr>
        <p:txBody>
          <a:bodyPr/>
          <a:lstStyle/>
          <a:p>
            <a:pPr>
              <a:defRPr/>
            </a:pPr>
            <a:endParaRPr lang="en-US" sz="2000">
              <a:latin typeface="+mn-lt"/>
              <a:cs typeface="Arial" pitchFamily="34" charset="0"/>
            </a:endParaRPr>
          </a:p>
        </p:txBody>
      </p:sp>
      <p:sp>
        <p:nvSpPr>
          <p:cNvPr id="108" name="Line 111"/>
          <p:cNvSpPr>
            <a:spLocks noChangeShapeType="1"/>
          </p:cNvSpPr>
          <p:nvPr/>
        </p:nvSpPr>
        <p:spPr bwMode="auto">
          <a:xfrm>
            <a:off x="6081713" y="4033838"/>
            <a:ext cx="0" cy="228600"/>
          </a:xfrm>
          <a:prstGeom prst="line">
            <a:avLst/>
          </a:prstGeom>
          <a:noFill/>
          <a:ln w="9525">
            <a:solidFill>
              <a:srgbClr val="000000"/>
            </a:solidFill>
            <a:round/>
            <a:headEnd/>
            <a:tailEnd/>
          </a:ln>
        </p:spPr>
        <p:txBody>
          <a:bodyPr/>
          <a:lstStyle/>
          <a:p>
            <a:pPr>
              <a:defRPr/>
            </a:pPr>
            <a:endParaRPr lang="en-US" sz="2000">
              <a:latin typeface="+mn-lt"/>
              <a:cs typeface="Arial" pitchFamily="34" charset="0"/>
            </a:endParaRPr>
          </a:p>
        </p:txBody>
      </p:sp>
      <p:sp>
        <p:nvSpPr>
          <p:cNvPr id="110" name="Line 113"/>
          <p:cNvSpPr>
            <a:spLocks noChangeShapeType="1"/>
          </p:cNvSpPr>
          <p:nvPr/>
        </p:nvSpPr>
        <p:spPr bwMode="auto">
          <a:xfrm>
            <a:off x="3186113" y="4033838"/>
            <a:ext cx="0" cy="609600"/>
          </a:xfrm>
          <a:prstGeom prst="line">
            <a:avLst/>
          </a:prstGeom>
          <a:noFill/>
          <a:ln w="9525">
            <a:solidFill>
              <a:schemeClr val="bg2"/>
            </a:solidFill>
            <a:round/>
            <a:headEnd/>
            <a:tailEnd/>
          </a:ln>
        </p:spPr>
        <p:txBody>
          <a:bodyPr/>
          <a:lstStyle/>
          <a:p>
            <a:pPr>
              <a:defRPr/>
            </a:pPr>
            <a:endParaRPr lang="en-US" sz="2000" b="1">
              <a:latin typeface="+mn-lt"/>
              <a:cs typeface="Arial" pitchFamily="34" charset="0"/>
            </a:endParaRPr>
          </a:p>
        </p:txBody>
      </p:sp>
      <p:sp>
        <p:nvSpPr>
          <p:cNvPr id="111" name="Line 114"/>
          <p:cNvSpPr>
            <a:spLocks noChangeShapeType="1"/>
          </p:cNvSpPr>
          <p:nvPr/>
        </p:nvSpPr>
        <p:spPr bwMode="auto">
          <a:xfrm>
            <a:off x="3186113" y="6096000"/>
            <a:ext cx="0" cy="441325"/>
          </a:xfrm>
          <a:prstGeom prst="line">
            <a:avLst/>
          </a:prstGeom>
          <a:noFill/>
          <a:ln w="9525">
            <a:solidFill>
              <a:schemeClr val="bg2"/>
            </a:solidFill>
            <a:round/>
            <a:headEnd/>
            <a:tailEnd/>
          </a:ln>
        </p:spPr>
        <p:txBody>
          <a:bodyPr/>
          <a:lstStyle/>
          <a:p>
            <a:pPr>
              <a:defRPr/>
            </a:pPr>
            <a:endParaRPr lang="en-US" sz="2000">
              <a:latin typeface="+mn-lt"/>
              <a:cs typeface="Arial" pitchFamily="34" charset="0"/>
            </a:endParaRPr>
          </a:p>
        </p:txBody>
      </p:sp>
      <p:sp>
        <p:nvSpPr>
          <p:cNvPr id="114" name="Line 38"/>
          <p:cNvSpPr>
            <a:spLocks noChangeShapeType="1"/>
          </p:cNvSpPr>
          <p:nvPr/>
        </p:nvSpPr>
        <p:spPr bwMode="auto">
          <a:xfrm flipV="1">
            <a:off x="819150" y="5157788"/>
            <a:ext cx="76200" cy="15240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115" name="Line 39"/>
          <p:cNvSpPr>
            <a:spLocks noChangeShapeType="1"/>
          </p:cNvSpPr>
          <p:nvPr/>
        </p:nvSpPr>
        <p:spPr bwMode="auto">
          <a:xfrm flipH="1" flipV="1">
            <a:off x="895350" y="5157788"/>
            <a:ext cx="76200" cy="15240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116" name="Line 40"/>
          <p:cNvSpPr>
            <a:spLocks noChangeShapeType="1"/>
          </p:cNvSpPr>
          <p:nvPr/>
        </p:nvSpPr>
        <p:spPr bwMode="auto">
          <a:xfrm>
            <a:off x="819150" y="5310188"/>
            <a:ext cx="152400" cy="0"/>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
        <p:nvSpPr>
          <p:cNvPr id="117" name="Line 41"/>
          <p:cNvSpPr>
            <a:spLocks noChangeShapeType="1"/>
          </p:cNvSpPr>
          <p:nvPr/>
        </p:nvSpPr>
        <p:spPr bwMode="auto">
          <a:xfrm flipH="1">
            <a:off x="877888" y="5300663"/>
            <a:ext cx="22225" cy="414337"/>
          </a:xfrm>
          <a:prstGeom prst="line">
            <a:avLst/>
          </a:prstGeom>
          <a:noFill/>
          <a:ln w="12700">
            <a:solidFill>
              <a:schemeClr val="tx1"/>
            </a:solidFill>
            <a:round/>
            <a:headEnd/>
            <a:tailEnd/>
          </a:ln>
        </p:spPr>
        <p:txBody>
          <a:bodyPr wrap="none" anchor="ctr"/>
          <a:lstStyle/>
          <a:p>
            <a:pPr>
              <a:defRPr/>
            </a:pPr>
            <a:endParaRPr lang="en-US" sz="2400">
              <a:latin typeface="+mn-l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69DCE4B4-0003-794D-8FB5-581B2EF80D7A}"/>
              </a:ext>
            </a:extLst>
          </p:cNvPr>
          <p:cNvSpPr/>
          <p:nvPr/>
        </p:nvSpPr>
        <p:spPr>
          <a:xfrm>
            <a:off x="1403648" y="1564061"/>
            <a:ext cx="6120680" cy="1576907"/>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Title 1"/>
          <p:cNvSpPr>
            <a:spLocks noGrp="1"/>
          </p:cNvSpPr>
          <p:nvPr>
            <p:ph type="title"/>
          </p:nvPr>
        </p:nvSpPr>
        <p:spPr/>
        <p:txBody>
          <a:bodyPr/>
          <a:lstStyle/>
          <a:p>
            <a:r>
              <a:rPr lang="en-US"/>
              <a:t>Basic idea</a:t>
            </a:r>
          </a:p>
        </p:txBody>
      </p:sp>
      <p:sp>
        <p:nvSpPr>
          <p:cNvPr id="4099" name="Content Placeholder 2"/>
          <p:cNvSpPr>
            <a:spLocks noGrp="1"/>
          </p:cNvSpPr>
          <p:nvPr>
            <p:ph idx="1"/>
          </p:nvPr>
        </p:nvSpPr>
        <p:spPr>
          <a:xfrm>
            <a:off x="319409" y="3284984"/>
            <a:ext cx="8501063" cy="2664297"/>
          </a:xfrm>
        </p:spPr>
        <p:txBody>
          <a:bodyPr/>
          <a:lstStyle/>
          <a:p>
            <a:r>
              <a:rPr lang="en-US" sz="2400" dirty="0"/>
              <a:t>Imagine the test set (leaving out the oracles):  { P(-1,-1) , P1(0,0) } . This two tests would give us full edge coverage.</a:t>
            </a:r>
          </a:p>
          <a:p>
            <a:r>
              <a:rPr lang="en-US" sz="2400" dirty="0"/>
              <a:t>However, this ignores data flow between each branch of the first “if” to each branch of the second “if”. Each data flow triggers different behavior, and arguably should have been tested.</a:t>
            </a:r>
          </a:p>
          <a:p>
            <a:r>
              <a:rPr lang="en-US" sz="2400" dirty="0"/>
              <a:t>Arguably, dataflow is what actually determines the behavior of a program, rather than control flow. From this perspective, dataflow based testing is more complete than control flow based.</a:t>
            </a:r>
          </a:p>
        </p:txBody>
      </p:sp>
      <p:sp>
        <p:nvSpPr>
          <p:cNvPr id="4" name="Slide Number Placeholder 3"/>
          <p:cNvSpPr>
            <a:spLocks noGrp="1"/>
          </p:cNvSpPr>
          <p:nvPr>
            <p:ph type="sldNum" sz="quarter" idx="12"/>
          </p:nvPr>
        </p:nvSpPr>
        <p:spPr/>
        <p:txBody>
          <a:bodyPr/>
          <a:lstStyle/>
          <a:p>
            <a:pPr>
              <a:defRPr/>
            </a:pPr>
            <a:fld id="{371DCCC3-D8D8-44FB-97B8-62373B550CA3}" type="slidenum">
              <a:rPr lang="en-US" smtClean="0"/>
              <a:pPr>
                <a:defRPr/>
              </a:pPr>
              <a:t>3</a:t>
            </a:fld>
            <a:endParaRPr lang="en-US"/>
          </a:p>
        </p:txBody>
      </p:sp>
      <p:sp>
        <p:nvSpPr>
          <p:cNvPr id="6" name="TextBox 5"/>
          <p:cNvSpPr txBox="1"/>
          <p:nvPr/>
        </p:nvSpPr>
        <p:spPr>
          <a:xfrm>
            <a:off x="1851535" y="1803892"/>
            <a:ext cx="4890185" cy="1200329"/>
          </a:xfrm>
          <a:prstGeom prst="rect">
            <a:avLst/>
          </a:prstGeom>
          <a:noFill/>
          <a:ln>
            <a:noFill/>
          </a:ln>
        </p:spPr>
        <p:txBody>
          <a:bodyPr wrap="none">
            <a:spAutoFit/>
          </a:bodyPr>
          <a:lstStyle/>
          <a:p>
            <a:pPr>
              <a:defRPr/>
            </a:pPr>
            <a:r>
              <a:rPr lang="en-US" sz="2400" dirty="0">
                <a:latin typeface="+mn-lt"/>
              </a:rPr>
              <a:t>P(</a:t>
            </a:r>
            <a:r>
              <a:rPr lang="en-US" sz="2400" dirty="0" err="1">
                <a:latin typeface="+mn-lt"/>
              </a:rPr>
              <a:t>x,y</a:t>
            </a:r>
            <a:r>
              <a:rPr lang="en-US" sz="2400" dirty="0">
                <a:latin typeface="+mn-lt"/>
              </a:rPr>
              <a:t>)  {  </a:t>
            </a:r>
            <a:r>
              <a:rPr lang="en-US" sz="2400" b="1" dirty="0">
                <a:solidFill>
                  <a:schemeClr val="accent6">
                    <a:lumMod val="75000"/>
                  </a:schemeClr>
                </a:solidFill>
                <a:latin typeface="+mn-lt"/>
              </a:rPr>
              <a:t>if</a:t>
            </a:r>
            <a:r>
              <a:rPr lang="en-US" sz="2400" dirty="0">
                <a:latin typeface="+mn-lt"/>
              </a:rPr>
              <a:t> (y&lt;0)  y = -y       </a:t>
            </a:r>
            <a:r>
              <a:rPr lang="en-US" sz="2400" b="1" dirty="0">
                <a:solidFill>
                  <a:schemeClr val="accent6">
                    <a:lumMod val="75000"/>
                  </a:schemeClr>
                </a:solidFill>
                <a:latin typeface="+mn-lt"/>
              </a:rPr>
              <a:t>else</a:t>
            </a:r>
            <a:r>
              <a:rPr lang="en-US" sz="2400" dirty="0">
                <a:latin typeface="+mn-lt"/>
              </a:rPr>
              <a:t> y = 1 ;</a:t>
            </a:r>
            <a:br>
              <a:rPr lang="en-US" sz="2400" dirty="0">
                <a:latin typeface="+mn-lt"/>
              </a:rPr>
            </a:br>
            <a:r>
              <a:rPr lang="en-US" sz="2400" dirty="0">
                <a:latin typeface="+mn-lt"/>
              </a:rPr>
              <a:t>                </a:t>
            </a:r>
            <a:r>
              <a:rPr lang="en-US" sz="2400" b="1" dirty="0">
                <a:solidFill>
                  <a:schemeClr val="accent6">
                    <a:lumMod val="75000"/>
                  </a:schemeClr>
                </a:solidFill>
                <a:latin typeface="+mn-lt"/>
              </a:rPr>
              <a:t>if</a:t>
            </a:r>
            <a:r>
              <a:rPr lang="en-US" sz="2400" dirty="0">
                <a:latin typeface="+mn-lt"/>
              </a:rPr>
              <a:t> (x&lt;0)  x = -x + y </a:t>
            </a:r>
            <a:r>
              <a:rPr lang="en-US" sz="2400" b="1" dirty="0">
                <a:latin typeface="+mn-lt"/>
              </a:rPr>
              <a:t>else</a:t>
            </a:r>
            <a:r>
              <a:rPr lang="en-US" sz="2400" dirty="0">
                <a:latin typeface="+mn-lt"/>
              </a:rPr>
              <a:t> x = 0  ; </a:t>
            </a:r>
            <a:br>
              <a:rPr lang="en-US" sz="2400" dirty="0">
                <a:latin typeface="+mn-lt"/>
              </a:rPr>
            </a:br>
            <a:r>
              <a:rPr lang="en-US" sz="2400" dirty="0">
                <a:latin typeface="+mn-lt"/>
              </a:rPr>
              <a:t>                </a:t>
            </a:r>
            <a:r>
              <a:rPr lang="en-US" sz="2400" b="1" dirty="0">
                <a:solidFill>
                  <a:schemeClr val="accent6">
                    <a:lumMod val="75000"/>
                  </a:schemeClr>
                </a:solidFill>
                <a:latin typeface="+mn-lt"/>
              </a:rPr>
              <a:t>return</a:t>
            </a:r>
            <a:r>
              <a:rPr lang="en-US" sz="2400" dirty="0">
                <a:latin typeface="+mn-lt"/>
              </a:rPr>
              <a:t>  x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432B8-0B79-5C4F-9BAA-6C9BF1712CEE}"/>
              </a:ext>
            </a:extLst>
          </p:cNvPr>
          <p:cNvSpPr>
            <a:spLocks noGrp="1"/>
          </p:cNvSpPr>
          <p:nvPr>
            <p:ph type="title"/>
          </p:nvPr>
        </p:nvSpPr>
        <p:spPr/>
        <p:txBody>
          <a:bodyPr/>
          <a:lstStyle/>
          <a:p>
            <a:r>
              <a:rPr lang="en-US" dirty="0"/>
              <a:t>Testing OO programs </a:t>
            </a:r>
          </a:p>
        </p:txBody>
      </p:sp>
      <p:sp>
        <p:nvSpPr>
          <p:cNvPr id="4" name="Content Placeholder 3">
            <a:extLst>
              <a:ext uri="{FF2B5EF4-FFF2-40B4-BE49-F238E27FC236}">
                <a16:creationId xmlns:a16="http://schemas.microsoft.com/office/drawing/2014/main" id="{3EBDFA80-6C74-2245-8C2A-3952BA792504}"/>
              </a:ext>
            </a:extLst>
          </p:cNvPr>
          <p:cNvSpPr>
            <a:spLocks noGrp="1"/>
          </p:cNvSpPr>
          <p:nvPr>
            <p:ph idx="1"/>
          </p:nvPr>
        </p:nvSpPr>
        <p:spPr/>
        <p:txBody>
          <a:bodyPr/>
          <a:lstStyle/>
          <a:p>
            <a:r>
              <a:rPr lang="en-US" sz="2400" dirty="0"/>
              <a:t>Of course: every method/class should be unit-tested.</a:t>
            </a:r>
          </a:p>
          <a:p>
            <a:r>
              <a:rPr lang="en-US" sz="2400" dirty="0"/>
              <a:t>However, previously mentioned inheritance-related error prone situations happen at the integration level when a module uses a class C, but it might get a subclass of C at the runtime.</a:t>
            </a:r>
          </a:p>
          <a:p>
            <a:r>
              <a:rPr lang="en-US" sz="2400" dirty="0"/>
              <a:t>We can test this through the previously discussed integration test approach, and enhance it to cover for inheritance as well.</a:t>
            </a:r>
          </a:p>
          <a:p>
            <a:endParaRPr lang="en-US" sz="2400" dirty="0"/>
          </a:p>
        </p:txBody>
      </p:sp>
      <p:sp>
        <p:nvSpPr>
          <p:cNvPr id="3" name="Slide Number Placeholder 2">
            <a:extLst>
              <a:ext uri="{FF2B5EF4-FFF2-40B4-BE49-F238E27FC236}">
                <a16:creationId xmlns:a16="http://schemas.microsoft.com/office/drawing/2014/main" id="{A4B68833-2582-384F-A95E-4E1E221310B8}"/>
              </a:ext>
            </a:extLst>
          </p:cNvPr>
          <p:cNvSpPr>
            <a:spLocks noGrp="1"/>
          </p:cNvSpPr>
          <p:nvPr>
            <p:ph type="sldNum" sz="quarter" idx="12"/>
          </p:nvPr>
        </p:nvSpPr>
        <p:spPr/>
        <p:txBody>
          <a:bodyPr/>
          <a:lstStyle/>
          <a:p>
            <a:pPr>
              <a:defRPr/>
            </a:pPr>
            <a:fld id="{E2F37286-FE51-4C52-8532-323FC50E77F0}" type="slidenum">
              <a:rPr lang="en-US" smtClean="0"/>
              <a:pPr>
                <a:defRPr/>
              </a:pPr>
              <a:t>30</a:t>
            </a:fld>
            <a:endParaRPr lang="en-US"/>
          </a:p>
        </p:txBody>
      </p:sp>
    </p:spTree>
    <p:extLst>
      <p:ext uri="{BB962C8B-B14F-4D97-AF65-F5344CB8AC3E}">
        <p14:creationId xmlns:p14="http://schemas.microsoft.com/office/powerpoint/2010/main" val="4232089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1138237"/>
          </a:xfrm>
        </p:spPr>
        <p:txBody>
          <a:bodyPr/>
          <a:lstStyle/>
          <a:p>
            <a:r>
              <a:rPr lang="en-US" dirty="0"/>
              <a:t>Inter-class testing 1</a:t>
            </a:r>
            <a:endParaRPr lang="en-US" sz="3200" dirty="0"/>
          </a:p>
        </p:txBody>
      </p:sp>
      <p:sp>
        <p:nvSpPr>
          <p:cNvPr id="31747" name="Content Placeholder 2"/>
          <p:cNvSpPr>
            <a:spLocks noGrp="1"/>
          </p:cNvSpPr>
          <p:nvPr>
            <p:ph idx="1"/>
          </p:nvPr>
        </p:nvSpPr>
        <p:spPr>
          <a:xfrm>
            <a:off x="395536" y="3861048"/>
            <a:ext cx="8246690" cy="2481263"/>
          </a:xfrm>
        </p:spPr>
        <p:txBody>
          <a:bodyPr/>
          <a:lstStyle/>
          <a:p>
            <a:pPr marL="0" indent="0" algn="just">
              <a:buNone/>
            </a:pPr>
            <a:r>
              <a:rPr lang="en-US" sz="2800" dirty="0"/>
              <a:t>Testing the usage of class A by class E : treat this as an integration testing problem </a:t>
            </a:r>
            <a:r>
              <a:rPr lang="en-US" sz="2800" dirty="0">
                <a:sym typeface="Wingdings" pitchFamily="2" charset="2"/>
              </a:rPr>
              <a:t> </a:t>
            </a:r>
            <a:r>
              <a:rPr lang="en-US" sz="2800" dirty="0"/>
              <a:t>we already have a solution  (data-flow based integration test), </a:t>
            </a:r>
            <a:r>
              <a:rPr lang="en-US" sz="2800" dirty="0">
                <a:sym typeface="Wingdings" pitchFamily="2" charset="2"/>
              </a:rPr>
              <a:t>but </a:t>
            </a:r>
            <a:r>
              <a:rPr lang="en-US" sz="2800" b="1" dirty="0">
                <a:sym typeface="Wingdings" pitchFamily="2" charset="2"/>
              </a:rPr>
              <a:t>additionally</a:t>
            </a:r>
            <a:r>
              <a:rPr lang="en-US" sz="2800" dirty="0">
                <a:sym typeface="Wingdings" pitchFamily="2" charset="2"/>
              </a:rPr>
              <a:t> now we need to quantify over the subclasses of A, due to </a:t>
            </a:r>
            <a:r>
              <a:rPr lang="en-US" sz="2800" dirty="0"/>
              <a:t>dynamic binding</a:t>
            </a:r>
            <a:r>
              <a:rPr lang="en-US" sz="2800" dirty="0">
                <a:sym typeface="Wingdings" pitchFamily="2" charset="2"/>
              </a:rPr>
              <a:t>  (the exact </a:t>
            </a:r>
            <a:r>
              <a:rPr lang="en-US" sz="2800" i="1" dirty="0">
                <a:sym typeface="Wingdings" pitchFamily="2" charset="2"/>
              </a:rPr>
              <a:t>m</a:t>
            </a:r>
            <a:r>
              <a:rPr lang="en-US" sz="2800" dirty="0">
                <a:sym typeface="Wingdings" pitchFamily="2" charset="2"/>
              </a:rPr>
              <a:t> called in </a:t>
            </a:r>
            <a:r>
              <a:rPr lang="en-US" sz="2800" i="1" dirty="0">
                <a:sym typeface="Wingdings" pitchFamily="2" charset="2"/>
              </a:rPr>
              <a:t>f</a:t>
            </a:r>
            <a:r>
              <a:rPr lang="en-US" sz="2800" dirty="0">
                <a:sym typeface="Wingdings" pitchFamily="2" charset="2"/>
              </a:rPr>
              <a:t> depends on the type of actual type of </a:t>
            </a:r>
            <a:r>
              <a:rPr lang="en-US" sz="2800" i="1" dirty="0">
                <a:sym typeface="Wingdings" pitchFamily="2" charset="2"/>
              </a:rPr>
              <a:t>o </a:t>
            </a:r>
            <a:r>
              <a:rPr lang="en-US" sz="2800" dirty="0">
                <a:sym typeface="Wingdings" pitchFamily="2" charset="2"/>
              </a:rPr>
              <a:t>).</a:t>
            </a:r>
          </a:p>
        </p:txBody>
      </p:sp>
      <p:sp>
        <p:nvSpPr>
          <p:cNvPr id="4" name="Slide Number Placeholder 3"/>
          <p:cNvSpPr>
            <a:spLocks noGrp="1"/>
          </p:cNvSpPr>
          <p:nvPr>
            <p:ph type="sldNum" sz="quarter" idx="12"/>
          </p:nvPr>
        </p:nvSpPr>
        <p:spPr/>
        <p:txBody>
          <a:bodyPr/>
          <a:lstStyle/>
          <a:p>
            <a:pPr>
              <a:defRPr/>
            </a:pPr>
            <a:fld id="{9C36300D-7A5F-4A55-A723-E5304E3FE0FD}" type="slidenum">
              <a:rPr lang="en-US" smtClean="0"/>
              <a:pPr>
                <a:defRPr/>
              </a:pPr>
              <a:t>31</a:t>
            </a:fld>
            <a:endParaRPr lang="en-US"/>
          </a:p>
        </p:txBody>
      </p:sp>
      <p:sp>
        <p:nvSpPr>
          <p:cNvPr id="5" name="TextBox 4"/>
          <p:cNvSpPr txBox="1"/>
          <p:nvPr/>
        </p:nvSpPr>
        <p:spPr>
          <a:xfrm>
            <a:off x="1547664" y="1742952"/>
            <a:ext cx="3384376" cy="1938992"/>
          </a:xfrm>
          <a:prstGeom prst="rect">
            <a:avLst/>
          </a:prstGeom>
          <a:solidFill>
            <a:schemeClr val="accent5">
              <a:lumMod val="20000"/>
              <a:lumOff val="80000"/>
            </a:schemeClr>
          </a:solidFill>
          <a:ln>
            <a:solidFill>
              <a:schemeClr val="tx1"/>
            </a:solidFill>
          </a:ln>
        </p:spPr>
        <p:txBody>
          <a:bodyPr wrap="square">
            <a:spAutoFit/>
          </a:bodyPr>
          <a:lstStyle/>
          <a:p>
            <a:pPr>
              <a:defRPr/>
            </a:pPr>
            <a:r>
              <a:rPr lang="en-US" sz="2400" b="1" dirty="0">
                <a:latin typeface="+mn-lt"/>
              </a:rPr>
              <a:t>class</a:t>
            </a:r>
            <a:r>
              <a:rPr lang="en-US" sz="2400" dirty="0">
                <a:latin typeface="+mn-lt"/>
              </a:rPr>
              <a:t> E {</a:t>
            </a:r>
            <a:br>
              <a:rPr lang="en-US" sz="2400" dirty="0">
                <a:latin typeface="+mn-lt"/>
              </a:rPr>
            </a:br>
            <a:r>
              <a:rPr lang="en-US" sz="2400" dirty="0">
                <a:latin typeface="+mn-lt"/>
              </a:rPr>
              <a:t>   f(x) {  A o = Factory(x ) ;     </a:t>
            </a:r>
            <a:br>
              <a:rPr lang="en-US" sz="2400" dirty="0">
                <a:latin typeface="+mn-lt"/>
              </a:rPr>
            </a:br>
            <a:r>
              <a:rPr lang="en-US" sz="2400" dirty="0">
                <a:latin typeface="+mn-lt"/>
              </a:rPr>
              <a:t>            ...</a:t>
            </a:r>
            <a:endParaRPr lang="en-US" sz="2400" dirty="0">
              <a:solidFill>
                <a:schemeClr val="accent1">
                  <a:lumMod val="60000"/>
                  <a:lumOff val="40000"/>
                </a:schemeClr>
              </a:solidFill>
              <a:latin typeface="+mn-lt"/>
            </a:endParaRPr>
          </a:p>
          <a:p>
            <a:pPr>
              <a:defRPr/>
            </a:pPr>
            <a:r>
              <a:rPr lang="en-US" sz="2400" dirty="0">
                <a:latin typeface="+mn-lt"/>
              </a:rPr>
              <a:t>           y = </a:t>
            </a:r>
            <a:r>
              <a:rPr lang="en-US" sz="2400" dirty="0" err="1">
                <a:latin typeface="+mn-lt"/>
              </a:rPr>
              <a:t>o.m</a:t>
            </a:r>
            <a:r>
              <a:rPr lang="en-US" sz="2400" dirty="0">
                <a:latin typeface="+mn-lt"/>
              </a:rPr>
              <a:t>(...)    </a:t>
            </a:r>
            <a:br>
              <a:rPr lang="en-US" sz="2400" dirty="0">
                <a:latin typeface="+mn-lt"/>
              </a:rPr>
            </a:br>
            <a:r>
              <a:rPr lang="en-US" sz="2400" dirty="0">
                <a:latin typeface="+mn-lt"/>
              </a:rPr>
              <a:t>            ….} }</a:t>
            </a:r>
          </a:p>
        </p:txBody>
      </p:sp>
      <p:sp>
        <p:nvSpPr>
          <p:cNvPr id="6" name="TextBox 5">
            <a:extLst>
              <a:ext uri="{FF2B5EF4-FFF2-40B4-BE49-F238E27FC236}">
                <a16:creationId xmlns:a16="http://schemas.microsoft.com/office/drawing/2014/main" id="{5E7FCCE2-3534-5141-8ED2-D508474C23C1}"/>
              </a:ext>
            </a:extLst>
          </p:cNvPr>
          <p:cNvSpPr txBox="1"/>
          <p:nvPr/>
        </p:nvSpPr>
        <p:spPr>
          <a:xfrm>
            <a:off x="6228513" y="1572044"/>
            <a:ext cx="1103187" cy="830997"/>
          </a:xfrm>
          <a:prstGeom prst="rect">
            <a:avLst/>
          </a:prstGeom>
          <a:solidFill>
            <a:schemeClr val="bg1">
              <a:lumMod val="85000"/>
            </a:schemeClr>
          </a:solidFill>
          <a:ln>
            <a:solidFill>
              <a:schemeClr val="tx1"/>
            </a:solidFill>
          </a:ln>
        </p:spPr>
        <p:txBody>
          <a:bodyPr wrap="none">
            <a:spAutoFit/>
          </a:bodyPr>
          <a:lstStyle/>
          <a:p>
            <a:pPr>
              <a:defRPr/>
            </a:pPr>
            <a:r>
              <a:rPr lang="en-US" sz="2400" b="1" dirty="0">
                <a:latin typeface="+mn-lt"/>
              </a:rPr>
              <a:t>class</a:t>
            </a:r>
            <a:r>
              <a:rPr lang="en-US" sz="2400" dirty="0">
                <a:latin typeface="+mn-lt"/>
              </a:rPr>
              <a:t> A </a:t>
            </a:r>
          </a:p>
          <a:p>
            <a:pPr>
              <a:defRPr/>
            </a:pPr>
            <a:r>
              <a:rPr lang="en-US" sz="2400" dirty="0">
                <a:latin typeface="+mn-lt"/>
              </a:rPr>
              <a:t>+ m(...)</a:t>
            </a:r>
          </a:p>
        </p:txBody>
      </p:sp>
      <p:cxnSp>
        <p:nvCxnSpPr>
          <p:cNvPr id="3" name="Straight Arrow Connector 2">
            <a:extLst>
              <a:ext uri="{FF2B5EF4-FFF2-40B4-BE49-F238E27FC236}">
                <a16:creationId xmlns:a16="http://schemas.microsoft.com/office/drawing/2014/main" id="{3E5D2127-D77C-C943-8B24-12C857C00030}"/>
              </a:ext>
            </a:extLst>
          </p:cNvPr>
          <p:cNvCxnSpPr>
            <a:cxnSpLocks/>
            <a:stCxn id="6" idx="1"/>
          </p:cNvCxnSpPr>
          <p:nvPr/>
        </p:nvCxnSpPr>
        <p:spPr>
          <a:xfrm flipH="1">
            <a:off x="3779912" y="1987543"/>
            <a:ext cx="2448601" cy="1009409"/>
          </a:xfrm>
          <a:prstGeom prst="straightConnector1">
            <a:avLst/>
          </a:prstGeom>
          <a:ln>
            <a:solidFill>
              <a:schemeClr val="accent2"/>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7F57FC7-3F71-3A4A-B45B-E5578FF2E07D}"/>
              </a:ext>
            </a:extLst>
          </p:cNvPr>
          <p:cNvSpPr txBox="1"/>
          <p:nvPr/>
        </p:nvSpPr>
        <p:spPr>
          <a:xfrm>
            <a:off x="6265578" y="2712448"/>
            <a:ext cx="1103187" cy="830997"/>
          </a:xfrm>
          <a:prstGeom prst="rect">
            <a:avLst/>
          </a:prstGeom>
          <a:solidFill>
            <a:schemeClr val="bg1">
              <a:lumMod val="85000"/>
            </a:schemeClr>
          </a:solidFill>
          <a:ln>
            <a:solidFill>
              <a:schemeClr val="tx1"/>
            </a:solidFill>
          </a:ln>
        </p:spPr>
        <p:txBody>
          <a:bodyPr wrap="none">
            <a:spAutoFit/>
          </a:bodyPr>
          <a:lstStyle/>
          <a:p>
            <a:pPr>
              <a:defRPr/>
            </a:pPr>
            <a:r>
              <a:rPr lang="en-US" sz="2400" b="1" dirty="0">
                <a:latin typeface="+mn-lt"/>
              </a:rPr>
              <a:t>class</a:t>
            </a:r>
            <a:r>
              <a:rPr lang="en-US" sz="2400" dirty="0">
                <a:latin typeface="+mn-lt"/>
              </a:rPr>
              <a:t> B </a:t>
            </a:r>
          </a:p>
          <a:p>
            <a:pPr>
              <a:defRPr/>
            </a:pPr>
            <a:r>
              <a:rPr lang="en-US" sz="2400" dirty="0">
                <a:latin typeface="+mn-lt"/>
              </a:rPr>
              <a:t>+ m(...)</a:t>
            </a:r>
          </a:p>
        </p:txBody>
      </p:sp>
      <p:sp>
        <p:nvSpPr>
          <p:cNvPr id="12" name="Isosceles Triangle 7">
            <a:extLst>
              <a:ext uri="{FF2B5EF4-FFF2-40B4-BE49-F238E27FC236}">
                <a16:creationId xmlns:a16="http://schemas.microsoft.com/office/drawing/2014/main" id="{D5F2F233-3477-4D48-95AB-B826080CD8A1}"/>
              </a:ext>
            </a:extLst>
          </p:cNvPr>
          <p:cNvSpPr/>
          <p:nvPr/>
        </p:nvSpPr>
        <p:spPr>
          <a:xfrm>
            <a:off x="6732240" y="2412045"/>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3" name="Straight Connector 12">
            <a:extLst>
              <a:ext uri="{FF2B5EF4-FFF2-40B4-BE49-F238E27FC236}">
                <a16:creationId xmlns:a16="http://schemas.microsoft.com/office/drawing/2014/main" id="{33CB57FA-2947-294C-AB0E-5BAB8B3711B0}"/>
              </a:ext>
            </a:extLst>
          </p:cNvPr>
          <p:cNvCxnSpPr>
            <a:cxnSpLocks/>
            <a:stCxn id="11" idx="0"/>
            <a:endCxn id="12" idx="3"/>
          </p:cNvCxnSpPr>
          <p:nvPr/>
        </p:nvCxnSpPr>
        <p:spPr>
          <a:xfrm flipV="1">
            <a:off x="6817172" y="2626358"/>
            <a:ext cx="0" cy="86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300372"/>
            <a:ext cx="8229600" cy="868808"/>
          </a:xfrm>
        </p:spPr>
        <p:txBody>
          <a:bodyPr/>
          <a:lstStyle/>
          <a:p>
            <a:r>
              <a:rPr lang="en-US" sz="3600" dirty="0"/>
              <a:t>Inter-class testing 2</a:t>
            </a:r>
          </a:p>
        </p:txBody>
      </p:sp>
      <p:sp>
        <p:nvSpPr>
          <p:cNvPr id="32771" name="Content Placeholder 2"/>
          <p:cNvSpPr>
            <a:spLocks noGrp="1"/>
          </p:cNvSpPr>
          <p:nvPr>
            <p:ph idx="1"/>
          </p:nvPr>
        </p:nvSpPr>
        <p:spPr>
          <a:xfrm>
            <a:off x="457200" y="4095302"/>
            <a:ext cx="8291264" cy="1949755"/>
          </a:xfrm>
        </p:spPr>
        <p:txBody>
          <a:bodyPr/>
          <a:lstStyle/>
          <a:p>
            <a:pPr marL="0" indent="0" algn="just">
              <a:buNone/>
            </a:pPr>
            <a:r>
              <a:rPr lang="en-US" sz="2400" dirty="0">
                <a:sym typeface="Wingdings" pitchFamily="2" charset="2"/>
              </a:rPr>
              <a:t>A class E2 that call methods of A </a:t>
            </a:r>
            <a:r>
              <a:rPr lang="en-US" sz="2400" b="1" dirty="0">
                <a:sym typeface="Wingdings" pitchFamily="2" charset="2"/>
              </a:rPr>
              <a:t>multiple times </a:t>
            </a:r>
            <a:r>
              <a:rPr lang="en-US" sz="2400" dirty="0">
                <a:sym typeface="Wingdings" pitchFamily="2" charset="2"/>
              </a:rPr>
              <a:t>within the same method (f). This may create additional dynamic: the behavior of </a:t>
            </a:r>
            <a:r>
              <a:rPr lang="en-US" sz="2400" dirty="0" err="1">
                <a:sym typeface="Wingdings" pitchFamily="2" charset="2"/>
              </a:rPr>
              <a:t>o.m</a:t>
            </a:r>
            <a:r>
              <a:rPr lang="en-US" sz="2400" dirty="0">
                <a:sym typeface="Wingdings" pitchFamily="2" charset="2"/>
              </a:rPr>
              <a:t>() may affect </a:t>
            </a:r>
            <a:r>
              <a:rPr lang="en-US" sz="2400" dirty="0" err="1">
                <a:sym typeface="Wingdings" pitchFamily="2" charset="2"/>
              </a:rPr>
              <a:t>o.k</a:t>
            </a:r>
            <a:r>
              <a:rPr lang="en-US" sz="2400" dirty="0">
                <a:sym typeface="Wingdings" pitchFamily="2" charset="2"/>
              </a:rPr>
              <a:t>() through side effect on o’s fields. Some of this behavior could be critical. We will extend the previous approach of integration testing to also cover this kind of cross-method interactions through objects’ state. </a:t>
            </a:r>
          </a:p>
        </p:txBody>
      </p:sp>
      <p:sp>
        <p:nvSpPr>
          <p:cNvPr id="4" name="Slide Number Placeholder 3"/>
          <p:cNvSpPr>
            <a:spLocks noGrp="1"/>
          </p:cNvSpPr>
          <p:nvPr>
            <p:ph type="sldNum" sz="quarter" idx="12"/>
          </p:nvPr>
        </p:nvSpPr>
        <p:spPr/>
        <p:txBody>
          <a:bodyPr/>
          <a:lstStyle/>
          <a:p>
            <a:pPr>
              <a:defRPr/>
            </a:pPr>
            <a:endParaRPr lang="en-US" dirty="0"/>
          </a:p>
        </p:txBody>
      </p:sp>
      <p:sp>
        <p:nvSpPr>
          <p:cNvPr id="6" name="TextBox 5"/>
          <p:cNvSpPr txBox="1"/>
          <p:nvPr/>
        </p:nvSpPr>
        <p:spPr>
          <a:xfrm>
            <a:off x="1344205" y="1594034"/>
            <a:ext cx="4032448" cy="2308324"/>
          </a:xfrm>
          <a:prstGeom prst="rect">
            <a:avLst/>
          </a:prstGeom>
          <a:solidFill>
            <a:schemeClr val="accent5">
              <a:lumMod val="20000"/>
              <a:lumOff val="80000"/>
            </a:schemeClr>
          </a:solidFill>
          <a:ln>
            <a:solidFill>
              <a:schemeClr val="tx1"/>
            </a:solidFill>
          </a:ln>
        </p:spPr>
        <p:txBody>
          <a:bodyPr wrap="square">
            <a:spAutoFit/>
          </a:bodyPr>
          <a:lstStyle/>
          <a:p>
            <a:pPr>
              <a:defRPr/>
            </a:pPr>
            <a:r>
              <a:rPr lang="en-US" sz="2400" b="1" dirty="0">
                <a:latin typeface="+mn-lt"/>
              </a:rPr>
              <a:t>class</a:t>
            </a:r>
            <a:r>
              <a:rPr lang="en-US" sz="2400" dirty="0">
                <a:latin typeface="+mn-lt"/>
              </a:rPr>
              <a:t> E2 {</a:t>
            </a:r>
          </a:p>
          <a:p>
            <a:pPr>
              <a:defRPr/>
            </a:pPr>
            <a:r>
              <a:rPr lang="en-US" sz="2400" dirty="0">
                <a:latin typeface="+mn-lt"/>
              </a:rPr>
              <a:t>   f(x) {   A o = Factory(x ) ;   </a:t>
            </a:r>
            <a:br>
              <a:rPr lang="en-US" sz="2400" dirty="0">
                <a:latin typeface="+mn-lt"/>
              </a:rPr>
            </a:br>
            <a:r>
              <a:rPr lang="en-US" sz="2400" dirty="0">
                <a:latin typeface="+mn-lt"/>
              </a:rPr>
              <a:t>              …  </a:t>
            </a:r>
            <a:endParaRPr lang="en-US" sz="2400" dirty="0">
              <a:solidFill>
                <a:schemeClr val="accent1">
                  <a:lumMod val="60000"/>
                  <a:lumOff val="40000"/>
                </a:schemeClr>
              </a:solidFill>
              <a:latin typeface="+mn-lt"/>
            </a:endParaRPr>
          </a:p>
          <a:p>
            <a:pPr>
              <a:defRPr/>
            </a:pPr>
            <a:r>
              <a:rPr lang="en-US" sz="2400" dirty="0">
                <a:latin typeface="+mn-lt"/>
              </a:rPr>
              <a:t>              y = </a:t>
            </a:r>
            <a:r>
              <a:rPr lang="en-US" sz="2400" dirty="0" err="1">
                <a:latin typeface="+mn-lt"/>
              </a:rPr>
              <a:t>o.m</a:t>
            </a:r>
            <a:r>
              <a:rPr lang="en-US" sz="2400" dirty="0">
                <a:latin typeface="+mn-lt"/>
              </a:rPr>
              <a:t>(...)                         </a:t>
            </a:r>
            <a:endParaRPr lang="en-US" sz="2400" dirty="0">
              <a:solidFill>
                <a:schemeClr val="accent1">
                  <a:lumMod val="60000"/>
                  <a:lumOff val="40000"/>
                </a:schemeClr>
              </a:solidFill>
              <a:latin typeface="+mn-lt"/>
            </a:endParaRPr>
          </a:p>
          <a:p>
            <a:pPr>
              <a:defRPr/>
            </a:pPr>
            <a:r>
              <a:rPr lang="en-US" sz="2400" dirty="0">
                <a:latin typeface="+mn-lt"/>
              </a:rPr>
              <a:t>              ...</a:t>
            </a:r>
          </a:p>
          <a:p>
            <a:pPr>
              <a:defRPr/>
            </a:pPr>
            <a:r>
              <a:rPr lang="en-US" sz="2400" dirty="0">
                <a:latin typeface="+mn-lt"/>
              </a:rPr>
              <a:t>              z = </a:t>
            </a:r>
            <a:r>
              <a:rPr lang="en-US" sz="2400" dirty="0" err="1">
                <a:latin typeface="+mn-lt"/>
              </a:rPr>
              <a:t>o.k</a:t>
            </a:r>
            <a:r>
              <a:rPr lang="en-US" sz="2400" dirty="0">
                <a:latin typeface="+mn-lt"/>
              </a:rPr>
              <a:t>(...)   …}</a:t>
            </a:r>
            <a:endParaRPr lang="en-US" sz="2400" dirty="0">
              <a:solidFill>
                <a:schemeClr val="accent1">
                  <a:lumMod val="60000"/>
                  <a:lumOff val="40000"/>
                </a:schemeClr>
              </a:solidFill>
              <a:latin typeface="+mn-lt"/>
            </a:endParaRPr>
          </a:p>
        </p:txBody>
      </p:sp>
      <p:sp>
        <p:nvSpPr>
          <p:cNvPr id="8" name="TextBox 7">
            <a:extLst>
              <a:ext uri="{FF2B5EF4-FFF2-40B4-BE49-F238E27FC236}">
                <a16:creationId xmlns:a16="http://schemas.microsoft.com/office/drawing/2014/main" id="{9C2921CC-6203-D243-BBEC-90C8C10E534F}"/>
              </a:ext>
            </a:extLst>
          </p:cNvPr>
          <p:cNvSpPr txBox="1"/>
          <p:nvPr/>
        </p:nvSpPr>
        <p:spPr>
          <a:xfrm>
            <a:off x="6456084" y="1556792"/>
            <a:ext cx="1103187" cy="1200329"/>
          </a:xfrm>
          <a:prstGeom prst="rect">
            <a:avLst/>
          </a:prstGeom>
          <a:solidFill>
            <a:schemeClr val="bg1">
              <a:lumMod val="85000"/>
            </a:schemeClr>
          </a:solidFill>
          <a:ln>
            <a:solidFill>
              <a:schemeClr val="tx1"/>
            </a:solidFill>
          </a:ln>
        </p:spPr>
        <p:txBody>
          <a:bodyPr wrap="none">
            <a:spAutoFit/>
          </a:bodyPr>
          <a:lstStyle/>
          <a:p>
            <a:pPr>
              <a:defRPr/>
            </a:pPr>
            <a:r>
              <a:rPr lang="en-US" sz="2400" b="1" dirty="0">
                <a:latin typeface="+mn-lt"/>
              </a:rPr>
              <a:t>class</a:t>
            </a:r>
            <a:r>
              <a:rPr lang="en-US" sz="2400" dirty="0">
                <a:latin typeface="+mn-lt"/>
              </a:rPr>
              <a:t> A </a:t>
            </a:r>
          </a:p>
          <a:p>
            <a:pPr>
              <a:defRPr/>
            </a:pPr>
            <a:r>
              <a:rPr lang="en-US" sz="2400" dirty="0">
                <a:latin typeface="+mn-lt"/>
              </a:rPr>
              <a:t>+ m(...)</a:t>
            </a:r>
          </a:p>
          <a:p>
            <a:pPr>
              <a:defRPr/>
            </a:pPr>
            <a:r>
              <a:rPr lang="en-US" sz="2400" dirty="0">
                <a:latin typeface="+mn-lt"/>
              </a:rPr>
              <a:t>+ k(..)</a:t>
            </a:r>
          </a:p>
        </p:txBody>
      </p:sp>
      <p:sp>
        <p:nvSpPr>
          <p:cNvPr id="9" name="TextBox 8">
            <a:extLst>
              <a:ext uri="{FF2B5EF4-FFF2-40B4-BE49-F238E27FC236}">
                <a16:creationId xmlns:a16="http://schemas.microsoft.com/office/drawing/2014/main" id="{85C97C57-A31E-054B-8ACF-1778A99FC5DD}"/>
              </a:ext>
            </a:extLst>
          </p:cNvPr>
          <p:cNvSpPr txBox="1"/>
          <p:nvPr/>
        </p:nvSpPr>
        <p:spPr>
          <a:xfrm>
            <a:off x="6493149" y="3119680"/>
            <a:ext cx="1103187" cy="830997"/>
          </a:xfrm>
          <a:prstGeom prst="rect">
            <a:avLst/>
          </a:prstGeom>
          <a:solidFill>
            <a:schemeClr val="bg1">
              <a:lumMod val="85000"/>
            </a:schemeClr>
          </a:solidFill>
          <a:ln>
            <a:solidFill>
              <a:schemeClr val="tx1"/>
            </a:solidFill>
          </a:ln>
        </p:spPr>
        <p:txBody>
          <a:bodyPr wrap="none">
            <a:spAutoFit/>
          </a:bodyPr>
          <a:lstStyle/>
          <a:p>
            <a:pPr>
              <a:defRPr/>
            </a:pPr>
            <a:r>
              <a:rPr lang="en-US" sz="2400" b="1" dirty="0">
                <a:latin typeface="+mn-lt"/>
              </a:rPr>
              <a:t>class</a:t>
            </a:r>
            <a:r>
              <a:rPr lang="en-US" sz="2400" dirty="0">
                <a:latin typeface="+mn-lt"/>
              </a:rPr>
              <a:t> B </a:t>
            </a:r>
          </a:p>
          <a:p>
            <a:pPr>
              <a:defRPr/>
            </a:pPr>
            <a:r>
              <a:rPr lang="en-US" sz="2400" dirty="0">
                <a:latin typeface="+mn-lt"/>
              </a:rPr>
              <a:t>+ m(...)</a:t>
            </a:r>
          </a:p>
        </p:txBody>
      </p:sp>
      <p:sp>
        <p:nvSpPr>
          <p:cNvPr id="10" name="Isosceles Triangle 7">
            <a:extLst>
              <a:ext uri="{FF2B5EF4-FFF2-40B4-BE49-F238E27FC236}">
                <a16:creationId xmlns:a16="http://schemas.microsoft.com/office/drawing/2014/main" id="{FF0B83F9-2496-1D49-A39B-177376EE32DB}"/>
              </a:ext>
            </a:extLst>
          </p:cNvPr>
          <p:cNvSpPr/>
          <p:nvPr/>
        </p:nvSpPr>
        <p:spPr>
          <a:xfrm>
            <a:off x="6959811" y="2819277"/>
            <a:ext cx="169863" cy="214313"/>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1" name="Straight Connector 10">
            <a:extLst>
              <a:ext uri="{FF2B5EF4-FFF2-40B4-BE49-F238E27FC236}">
                <a16:creationId xmlns:a16="http://schemas.microsoft.com/office/drawing/2014/main" id="{D940DD6B-2D8A-9D45-A3E5-7E832B4BB404}"/>
              </a:ext>
            </a:extLst>
          </p:cNvPr>
          <p:cNvCxnSpPr>
            <a:cxnSpLocks/>
            <a:stCxn id="9" idx="0"/>
            <a:endCxn id="10" idx="3"/>
          </p:cNvCxnSpPr>
          <p:nvPr/>
        </p:nvCxnSpPr>
        <p:spPr>
          <a:xfrm flipV="1">
            <a:off x="7044743" y="3033590"/>
            <a:ext cx="0" cy="86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144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4000" dirty="0"/>
              <a:t>Terminology</a:t>
            </a:r>
          </a:p>
        </p:txBody>
      </p:sp>
      <p:sp>
        <p:nvSpPr>
          <p:cNvPr id="33795" name="Content Placeholder 2"/>
          <p:cNvSpPr>
            <a:spLocks noGrp="1"/>
          </p:cNvSpPr>
          <p:nvPr>
            <p:ph idx="1"/>
          </p:nvPr>
        </p:nvSpPr>
        <p:spPr>
          <a:xfrm>
            <a:off x="457200" y="3320394"/>
            <a:ext cx="8229600" cy="2697163"/>
          </a:xfrm>
        </p:spPr>
        <p:txBody>
          <a:bodyPr/>
          <a:lstStyle/>
          <a:p>
            <a:r>
              <a:rPr lang="en-US" sz="2400" i="1" dirty="0">
                <a:sym typeface="Wingdings" pitchFamily="2" charset="2"/>
              </a:rPr>
              <a:t>f</a:t>
            </a:r>
            <a:r>
              <a:rPr lang="en-US" sz="2400" dirty="0">
                <a:sym typeface="Wingdings" pitchFamily="2" charset="2"/>
              </a:rPr>
              <a:t>  itself  is here called the </a:t>
            </a:r>
            <a:r>
              <a:rPr lang="en-US" sz="2400" i="1" dirty="0">
                <a:solidFill>
                  <a:srgbClr val="FF0000"/>
                </a:solidFill>
                <a:sym typeface="Wingdings" pitchFamily="2" charset="2"/>
              </a:rPr>
              <a:t>coupling method</a:t>
            </a:r>
            <a:r>
              <a:rPr lang="en-US" sz="2400" i="1" dirty="0">
                <a:sym typeface="Wingdings" pitchFamily="2" charset="2"/>
              </a:rPr>
              <a:t>.</a:t>
            </a:r>
            <a:endParaRPr lang="en-US" sz="2400" dirty="0"/>
          </a:p>
          <a:p>
            <a:r>
              <a:rPr lang="en-US" sz="2400" dirty="0"/>
              <a:t>The field </a:t>
            </a:r>
            <a:r>
              <a:rPr lang="en-US" sz="2400" dirty="0" err="1"/>
              <a:t>o.x</a:t>
            </a:r>
            <a:r>
              <a:rPr lang="en-US" sz="2400" dirty="0"/>
              <a:t> is “indirectly” defined (</a:t>
            </a:r>
            <a:r>
              <a:rPr lang="en-US" sz="2400" dirty="0" err="1">
                <a:solidFill>
                  <a:srgbClr val="FF0000"/>
                </a:solidFill>
              </a:rPr>
              <a:t>i</a:t>
            </a:r>
            <a:r>
              <a:rPr lang="en-US" sz="2400" dirty="0">
                <a:solidFill>
                  <a:srgbClr val="FF0000"/>
                </a:solidFill>
              </a:rPr>
              <a:t>-def</a:t>
            </a:r>
            <a:r>
              <a:rPr lang="en-US" sz="2400" dirty="0"/>
              <a:t>) if the field is updated in some </a:t>
            </a:r>
            <a:r>
              <a:rPr lang="en-US" sz="2400" dirty="0" err="1"/>
              <a:t>o.method</a:t>
            </a:r>
            <a:r>
              <a:rPr lang="en-US" sz="2400" dirty="0"/>
              <a:t>() called by f.</a:t>
            </a:r>
            <a:br>
              <a:rPr lang="en-US" sz="2400" dirty="0"/>
            </a:br>
            <a:r>
              <a:rPr lang="en-US" sz="2400" dirty="0"/>
              <a:t>Analogously, we define </a:t>
            </a:r>
            <a:r>
              <a:rPr lang="en-US" sz="2400" dirty="0" err="1">
                <a:solidFill>
                  <a:srgbClr val="FF0000"/>
                </a:solidFill>
              </a:rPr>
              <a:t>i</a:t>
            </a:r>
            <a:r>
              <a:rPr lang="en-US" sz="2400" dirty="0">
                <a:solidFill>
                  <a:srgbClr val="FF0000"/>
                </a:solidFill>
              </a:rPr>
              <a:t>-use</a:t>
            </a:r>
            <a:r>
              <a:rPr lang="en-US" sz="2400" dirty="0"/>
              <a:t>. </a:t>
            </a:r>
          </a:p>
          <a:p>
            <a:r>
              <a:rPr lang="en-US" sz="2400" dirty="0"/>
              <a:t>Focus on coupling </a:t>
            </a:r>
            <a:r>
              <a:rPr lang="en-US" sz="2400" b="1" dirty="0"/>
              <a:t>within</a:t>
            </a:r>
            <a:r>
              <a:rPr lang="en-US" sz="2400" dirty="0"/>
              <a:t> </a:t>
            </a:r>
            <a:r>
              <a:rPr lang="en-US" sz="2400" i="1" dirty="0"/>
              <a:t>f</a:t>
            </a:r>
            <a:r>
              <a:rPr lang="en-US" sz="2400" dirty="0"/>
              <a:t> due to fields </a:t>
            </a:r>
            <a:r>
              <a:rPr lang="en-US" sz="2400" dirty="0" err="1"/>
              <a:t>o.</a:t>
            </a:r>
            <a:r>
              <a:rPr lang="en-US" sz="2400" i="1" dirty="0" err="1"/>
              <a:t>x</a:t>
            </a:r>
            <a:r>
              <a:rPr lang="en-US" sz="2400" i="1" dirty="0"/>
              <a:t> </a:t>
            </a:r>
            <a:r>
              <a:rPr lang="en-US" sz="2400" dirty="0"/>
              <a:t>indirectly defined by </a:t>
            </a:r>
            <a:r>
              <a:rPr lang="en-US" sz="2400" dirty="0" err="1"/>
              <a:t>o.</a:t>
            </a:r>
            <a:r>
              <a:rPr lang="en-US" sz="2400" i="1" dirty="0" err="1"/>
              <a:t>m</a:t>
            </a:r>
            <a:r>
              <a:rPr lang="en-US" sz="2400" dirty="0"/>
              <a:t>(), and used by </a:t>
            </a:r>
            <a:r>
              <a:rPr lang="en-US" sz="2400" dirty="0" err="1"/>
              <a:t>o.</a:t>
            </a:r>
            <a:r>
              <a:rPr lang="en-US" sz="2400" i="1" dirty="0" err="1"/>
              <a:t>k</a:t>
            </a:r>
            <a:r>
              <a:rPr lang="en-US" sz="2400" dirty="0"/>
              <a:t>(); </a:t>
            </a:r>
            <a:r>
              <a:rPr lang="en-US" sz="2400" dirty="0" err="1"/>
              <a:t>o.m</a:t>
            </a:r>
            <a:r>
              <a:rPr lang="en-US" sz="2400" dirty="0"/>
              <a:t>() is then called </a:t>
            </a:r>
            <a:r>
              <a:rPr lang="en-US" sz="2400" i="1" dirty="0">
                <a:solidFill>
                  <a:srgbClr val="FF0000"/>
                </a:solidFill>
              </a:rPr>
              <a:t>antecedent</a:t>
            </a:r>
            <a:r>
              <a:rPr lang="en-US" sz="2400" dirty="0"/>
              <a:t> of this coupling and </a:t>
            </a:r>
            <a:r>
              <a:rPr lang="en-US" sz="2400" dirty="0" err="1"/>
              <a:t>o.k</a:t>
            </a:r>
            <a:r>
              <a:rPr lang="en-US" sz="2400" dirty="0"/>
              <a:t>() the</a:t>
            </a:r>
            <a:r>
              <a:rPr lang="en-US" sz="2400" dirty="0">
                <a:sym typeface="Wingdings" pitchFamily="2" charset="2"/>
              </a:rPr>
              <a:t> </a:t>
            </a:r>
            <a:r>
              <a:rPr lang="en-US" sz="2400" i="1" dirty="0">
                <a:solidFill>
                  <a:srgbClr val="FF0000"/>
                </a:solidFill>
                <a:sym typeface="Wingdings" pitchFamily="2" charset="2"/>
              </a:rPr>
              <a:t>consequent</a:t>
            </a:r>
            <a:r>
              <a:rPr lang="en-US" sz="2400" dirty="0">
                <a:sym typeface="Wingdings" pitchFamily="2" charset="2"/>
              </a:rPr>
              <a:t>. </a:t>
            </a:r>
          </a:p>
        </p:txBody>
      </p:sp>
      <p:sp>
        <p:nvSpPr>
          <p:cNvPr id="4" name="Slide Number Placeholder 3"/>
          <p:cNvSpPr>
            <a:spLocks noGrp="1"/>
          </p:cNvSpPr>
          <p:nvPr>
            <p:ph type="sldNum" sz="quarter" idx="12"/>
          </p:nvPr>
        </p:nvSpPr>
        <p:spPr/>
        <p:txBody>
          <a:bodyPr/>
          <a:lstStyle/>
          <a:p>
            <a:pPr>
              <a:defRPr/>
            </a:pPr>
            <a:fld id="{A0D741F4-878F-4035-8C97-BFF5C4968CE8}" type="slidenum">
              <a:rPr lang="en-US" smtClean="0"/>
              <a:pPr>
                <a:defRPr/>
              </a:pPr>
              <a:t>33</a:t>
            </a:fld>
            <a:endParaRPr lang="en-US"/>
          </a:p>
        </p:txBody>
      </p:sp>
      <p:sp>
        <p:nvSpPr>
          <p:cNvPr id="7" name="TextBox 6"/>
          <p:cNvSpPr txBox="1"/>
          <p:nvPr/>
        </p:nvSpPr>
        <p:spPr>
          <a:xfrm>
            <a:off x="2555776" y="1578908"/>
            <a:ext cx="4228978" cy="1569660"/>
          </a:xfrm>
          <a:prstGeom prst="rect">
            <a:avLst/>
          </a:prstGeom>
          <a:solidFill>
            <a:schemeClr val="accent5">
              <a:lumMod val="20000"/>
              <a:lumOff val="80000"/>
            </a:schemeClr>
          </a:solidFill>
          <a:ln>
            <a:solidFill>
              <a:schemeClr val="tx1"/>
            </a:solidFill>
          </a:ln>
        </p:spPr>
        <p:txBody>
          <a:bodyPr wrap="none">
            <a:spAutoFit/>
          </a:bodyPr>
          <a:lstStyle/>
          <a:p>
            <a:pPr>
              <a:defRPr/>
            </a:pPr>
            <a:r>
              <a:rPr lang="en-US" sz="2400" dirty="0">
                <a:latin typeface="+mn-lt"/>
              </a:rPr>
              <a:t>f(x) {   </a:t>
            </a:r>
            <a:r>
              <a:rPr lang="en-US" sz="2400" dirty="0">
                <a:solidFill>
                  <a:schemeClr val="accent2">
                    <a:lumMod val="60000"/>
                    <a:lumOff val="40000"/>
                  </a:schemeClr>
                </a:solidFill>
                <a:latin typeface="+mn-lt"/>
              </a:rPr>
              <a:t>(1)  </a:t>
            </a:r>
            <a:r>
              <a:rPr lang="en-US" sz="2400" dirty="0">
                <a:latin typeface="+mn-lt"/>
              </a:rPr>
              <a:t>A o = Factory(x ) ; </a:t>
            </a:r>
            <a:endParaRPr lang="en-US" sz="2400" dirty="0">
              <a:solidFill>
                <a:schemeClr val="accent1">
                  <a:lumMod val="60000"/>
                  <a:lumOff val="40000"/>
                </a:schemeClr>
              </a:solidFill>
              <a:latin typeface="+mn-lt"/>
            </a:endParaRPr>
          </a:p>
          <a:p>
            <a:pPr>
              <a:defRPr/>
            </a:pPr>
            <a:r>
              <a:rPr lang="en-US" sz="2400" dirty="0">
                <a:latin typeface="+mn-lt"/>
              </a:rPr>
              <a:t>          </a:t>
            </a:r>
            <a:r>
              <a:rPr lang="en-US" sz="2400" dirty="0">
                <a:solidFill>
                  <a:schemeClr val="accent2">
                    <a:lumMod val="60000"/>
                    <a:lumOff val="40000"/>
                  </a:schemeClr>
                </a:solidFill>
                <a:latin typeface="+mn-lt"/>
              </a:rPr>
              <a:t> (2)  </a:t>
            </a:r>
            <a:r>
              <a:rPr lang="en-US" sz="2400" dirty="0">
                <a:latin typeface="+mn-lt"/>
              </a:rPr>
              <a:t>y = </a:t>
            </a:r>
            <a:r>
              <a:rPr lang="en-US" sz="2400" dirty="0" err="1">
                <a:latin typeface="+mn-lt"/>
              </a:rPr>
              <a:t>o.m</a:t>
            </a:r>
            <a:r>
              <a:rPr lang="en-US" sz="2400" dirty="0">
                <a:latin typeface="+mn-lt"/>
              </a:rPr>
              <a:t>(..) ;                  </a:t>
            </a:r>
            <a:endParaRPr lang="en-US" sz="2400" dirty="0">
              <a:solidFill>
                <a:schemeClr val="accent1">
                  <a:lumMod val="60000"/>
                  <a:lumOff val="40000"/>
                </a:schemeClr>
              </a:solidFill>
              <a:latin typeface="+mn-lt"/>
            </a:endParaRPr>
          </a:p>
          <a:p>
            <a:pPr>
              <a:defRPr/>
            </a:pPr>
            <a:r>
              <a:rPr lang="en-US" sz="2400" dirty="0">
                <a:latin typeface="+mn-lt"/>
              </a:rPr>
              <a:t>           ...</a:t>
            </a:r>
          </a:p>
          <a:p>
            <a:pPr>
              <a:defRPr/>
            </a:pPr>
            <a:r>
              <a:rPr lang="en-US" sz="2400" dirty="0">
                <a:latin typeface="+mn-lt"/>
              </a:rPr>
              <a:t>           </a:t>
            </a:r>
            <a:r>
              <a:rPr lang="en-US" sz="2400" dirty="0">
                <a:solidFill>
                  <a:schemeClr val="accent2">
                    <a:lumMod val="60000"/>
                    <a:lumOff val="40000"/>
                  </a:schemeClr>
                </a:solidFill>
                <a:latin typeface="+mn-lt"/>
              </a:rPr>
              <a:t>(3)  </a:t>
            </a:r>
            <a:r>
              <a:rPr lang="en-US" sz="2400" dirty="0">
                <a:latin typeface="+mn-lt"/>
              </a:rPr>
              <a:t>z = </a:t>
            </a:r>
            <a:r>
              <a:rPr lang="en-US" sz="2400" dirty="0" err="1">
                <a:latin typeface="+mn-lt"/>
              </a:rPr>
              <a:t>o.k</a:t>
            </a:r>
            <a:r>
              <a:rPr lang="en-US" sz="2400" dirty="0">
                <a:latin typeface="+mn-lt"/>
              </a:rPr>
              <a:t>(..)  }</a:t>
            </a:r>
            <a:endParaRPr lang="en-US" sz="2400" dirty="0">
              <a:solidFill>
                <a:schemeClr val="accent1">
                  <a:lumMod val="60000"/>
                  <a:lumOff val="40000"/>
                </a:schemeClr>
              </a:solidFill>
              <a:latin typeface="+mn-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4000" dirty="0"/>
              <a:t>Terminology</a:t>
            </a:r>
          </a:p>
        </p:txBody>
      </p:sp>
      <p:sp>
        <p:nvSpPr>
          <p:cNvPr id="34819" name="Content Placeholder 2"/>
          <p:cNvSpPr>
            <a:spLocks noGrp="1"/>
          </p:cNvSpPr>
          <p:nvPr>
            <p:ph idx="1"/>
          </p:nvPr>
        </p:nvSpPr>
        <p:spPr>
          <a:xfrm>
            <a:off x="454348" y="3458243"/>
            <a:ext cx="8229600" cy="2482850"/>
          </a:xfrm>
        </p:spPr>
        <p:txBody>
          <a:bodyPr/>
          <a:lstStyle/>
          <a:p>
            <a:pPr algn="just"/>
            <a:r>
              <a:rPr lang="en-US" sz="2400" i="1" dirty="0">
                <a:solidFill>
                  <a:srgbClr val="FF0000"/>
                </a:solidFill>
              </a:rPr>
              <a:t>Coupling sequence </a:t>
            </a:r>
            <a:r>
              <a:rPr lang="en-US" sz="2400" i="1" dirty="0"/>
              <a:t>c</a:t>
            </a:r>
            <a:r>
              <a:rPr lang="en-US" sz="2400" dirty="0"/>
              <a:t>: a pair of antecedent m, and consequence </a:t>
            </a:r>
            <a:r>
              <a:rPr lang="en-US" sz="2400" i="1" dirty="0"/>
              <a:t>n</a:t>
            </a:r>
            <a:r>
              <a:rPr lang="en-US" sz="2400" dirty="0"/>
              <a:t>, such that there is at least 1x </a:t>
            </a:r>
            <a:r>
              <a:rPr lang="en-US" sz="2400" i="1" dirty="0">
                <a:solidFill>
                  <a:srgbClr val="C00000"/>
                </a:solidFill>
              </a:rPr>
              <a:t>coupling path</a:t>
            </a:r>
            <a:r>
              <a:rPr lang="en-US" sz="2400" dirty="0"/>
              <a:t>: a </a:t>
            </a:r>
            <a:r>
              <a:rPr lang="en-US" sz="2400" b="1" dirty="0">
                <a:solidFill>
                  <a:schemeClr val="accent6">
                    <a:lumMod val="60000"/>
                    <a:lumOff val="40000"/>
                  </a:schemeClr>
                </a:solidFill>
              </a:rPr>
              <a:t>def-clear</a:t>
            </a:r>
            <a:r>
              <a:rPr lang="en-US" sz="2400" dirty="0"/>
              <a:t> path from </a:t>
            </a:r>
            <a:r>
              <a:rPr lang="en-US" sz="2400" i="1" dirty="0"/>
              <a:t>m</a:t>
            </a:r>
            <a:r>
              <a:rPr lang="en-US" sz="2400" dirty="0"/>
              <a:t> to </a:t>
            </a:r>
            <a:r>
              <a:rPr lang="en-US" sz="2400" i="1" dirty="0"/>
              <a:t>k</a:t>
            </a:r>
            <a:r>
              <a:rPr lang="en-US" sz="2400" dirty="0"/>
              <a:t> with respect to some field </a:t>
            </a:r>
            <a:r>
              <a:rPr lang="en-US" sz="2400" i="1" dirty="0" err="1"/>
              <a:t>o.x</a:t>
            </a:r>
            <a:r>
              <a:rPr lang="en-US" sz="2400" dirty="0"/>
              <a:t> defined in </a:t>
            </a:r>
            <a:r>
              <a:rPr lang="en-US" sz="2400" i="1" dirty="0"/>
              <a:t>m</a:t>
            </a:r>
            <a:r>
              <a:rPr lang="en-US" sz="2400" dirty="0"/>
              <a:t> and used in </a:t>
            </a:r>
            <a:r>
              <a:rPr lang="en-US" sz="2400" i="1" dirty="0"/>
              <a:t>k. </a:t>
            </a:r>
          </a:p>
          <a:p>
            <a:pPr algn="just"/>
            <a:r>
              <a:rPr lang="en-US" sz="2400" i="1" dirty="0"/>
              <a:t>o </a:t>
            </a:r>
            <a:r>
              <a:rPr lang="en-US" sz="2400" dirty="0"/>
              <a:t>is called the </a:t>
            </a:r>
            <a:r>
              <a:rPr lang="en-US" sz="2400" i="1" dirty="0">
                <a:solidFill>
                  <a:srgbClr val="FF0000"/>
                </a:solidFill>
              </a:rPr>
              <a:t>context </a:t>
            </a:r>
            <a:r>
              <a:rPr lang="en-US" sz="2400" i="1" dirty="0" err="1">
                <a:solidFill>
                  <a:srgbClr val="FF0000"/>
                </a:solidFill>
              </a:rPr>
              <a:t>var</a:t>
            </a:r>
            <a:r>
              <a:rPr lang="en-US" sz="2400" i="1" dirty="0">
                <a:solidFill>
                  <a:srgbClr val="FF0000"/>
                </a:solidFill>
              </a:rPr>
              <a:t> </a:t>
            </a:r>
            <a:r>
              <a:rPr lang="en-US" sz="2400" dirty="0"/>
              <a:t>of the coupling sequence </a:t>
            </a:r>
            <a:r>
              <a:rPr lang="en-US" sz="2400" i="1" dirty="0"/>
              <a:t>c</a:t>
            </a:r>
          </a:p>
          <a:p>
            <a:pPr algn="just"/>
            <a:r>
              <a:rPr lang="en-US" sz="2400" i="1" dirty="0" err="1"/>
              <a:t>o.x</a:t>
            </a:r>
            <a:r>
              <a:rPr lang="en-US" sz="2400" dirty="0"/>
              <a:t> is called a </a:t>
            </a:r>
            <a:r>
              <a:rPr lang="en-US" sz="2400" i="1" dirty="0">
                <a:solidFill>
                  <a:srgbClr val="FF0000"/>
                </a:solidFill>
              </a:rPr>
              <a:t>coupling </a:t>
            </a:r>
            <a:r>
              <a:rPr lang="en-US" sz="2400" i="1" dirty="0" err="1">
                <a:solidFill>
                  <a:srgbClr val="FF0000"/>
                </a:solidFill>
              </a:rPr>
              <a:t>var</a:t>
            </a:r>
            <a:r>
              <a:rPr lang="en-US" sz="2400" dirty="0">
                <a:solidFill>
                  <a:srgbClr val="FF0000"/>
                </a:solidFill>
              </a:rPr>
              <a:t> </a:t>
            </a:r>
            <a:r>
              <a:rPr lang="en-US" sz="2400" dirty="0"/>
              <a:t>(of </a:t>
            </a:r>
            <a:r>
              <a:rPr lang="en-US" sz="2400" i="1" dirty="0"/>
              <a:t>c</a:t>
            </a:r>
            <a:r>
              <a:rPr lang="en-US" sz="2400" dirty="0"/>
              <a:t>)</a:t>
            </a:r>
          </a:p>
          <a:p>
            <a:pPr algn="just"/>
            <a:r>
              <a:rPr lang="en-US" sz="2400" dirty="0">
                <a:sym typeface="Wingdings" pitchFamily="2" charset="2"/>
              </a:rPr>
              <a:t>The set of all coupling </a:t>
            </a:r>
            <a:r>
              <a:rPr lang="en-US" sz="2400" dirty="0" err="1">
                <a:sym typeface="Wingdings" pitchFamily="2" charset="2"/>
              </a:rPr>
              <a:t>vars</a:t>
            </a:r>
            <a:r>
              <a:rPr lang="en-US" sz="2400" dirty="0">
                <a:sym typeface="Wingdings" pitchFamily="2" charset="2"/>
              </a:rPr>
              <a:t> of </a:t>
            </a:r>
            <a:r>
              <a:rPr lang="en-US" sz="2400" i="1" dirty="0">
                <a:sym typeface="Wingdings" pitchFamily="2" charset="2"/>
              </a:rPr>
              <a:t>c</a:t>
            </a:r>
            <a:r>
              <a:rPr lang="en-US" sz="2400" dirty="0">
                <a:sym typeface="Wingdings" pitchFamily="2" charset="2"/>
              </a:rPr>
              <a:t>  coupling</a:t>
            </a:r>
            <a:r>
              <a:rPr lang="en-US" sz="2400" i="1" dirty="0">
                <a:sym typeface="Wingdings" pitchFamily="2" charset="2"/>
              </a:rPr>
              <a:t> set.</a:t>
            </a:r>
            <a:endParaRPr lang="en-US" sz="2400" dirty="0"/>
          </a:p>
          <a:p>
            <a:pPr algn="just">
              <a:buFont typeface="Arial" charset="0"/>
              <a:buNone/>
            </a:pPr>
            <a:endParaRPr lang="en-US" sz="2400" dirty="0"/>
          </a:p>
        </p:txBody>
      </p:sp>
      <p:sp>
        <p:nvSpPr>
          <p:cNvPr id="4" name="Slide Number Placeholder 3"/>
          <p:cNvSpPr>
            <a:spLocks noGrp="1"/>
          </p:cNvSpPr>
          <p:nvPr>
            <p:ph type="sldNum" sz="quarter" idx="12"/>
          </p:nvPr>
        </p:nvSpPr>
        <p:spPr/>
        <p:txBody>
          <a:bodyPr/>
          <a:lstStyle/>
          <a:p>
            <a:pPr>
              <a:defRPr/>
            </a:pPr>
            <a:fld id="{3B1C7B3B-1398-4AD6-A01F-19A5BB4A5787}" type="slidenum">
              <a:rPr lang="en-US" smtClean="0"/>
              <a:pPr>
                <a:defRPr/>
              </a:pPr>
              <a:t>34</a:t>
            </a:fld>
            <a:endParaRPr lang="en-US"/>
          </a:p>
        </p:txBody>
      </p:sp>
      <p:sp>
        <p:nvSpPr>
          <p:cNvPr id="5" name="TextBox 4"/>
          <p:cNvSpPr txBox="1"/>
          <p:nvPr/>
        </p:nvSpPr>
        <p:spPr>
          <a:xfrm>
            <a:off x="2500313" y="1644650"/>
            <a:ext cx="4097597" cy="1569660"/>
          </a:xfrm>
          <a:prstGeom prst="rect">
            <a:avLst/>
          </a:prstGeom>
          <a:solidFill>
            <a:schemeClr val="accent5">
              <a:lumMod val="20000"/>
              <a:lumOff val="80000"/>
            </a:schemeClr>
          </a:solidFill>
          <a:ln>
            <a:solidFill>
              <a:schemeClr val="tx1"/>
            </a:solidFill>
          </a:ln>
        </p:spPr>
        <p:txBody>
          <a:bodyPr wrap="none">
            <a:spAutoFit/>
          </a:bodyPr>
          <a:lstStyle/>
          <a:p>
            <a:pPr>
              <a:defRPr/>
            </a:pPr>
            <a:r>
              <a:rPr lang="en-US" sz="2400" dirty="0">
                <a:latin typeface="+mn-lt"/>
              </a:rPr>
              <a:t>f(x) {  </a:t>
            </a:r>
            <a:r>
              <a:rPr lang="en-US" sz="2400" dirty="0">
                <a:solidFill>
                  <a:schemeClr val="accent2">
                    <a:lumMod val="60000"/>
                    <a:lumOff val="40000"/>
                  </a:schemeClr>
                </a:solidFill>
                <a:latin typeface="+mn-lt"/>
              </a:rPr>
              <a:t> (1)  </a:t>
            </a:r>
            <a:r>
              <a:rPr lang="en-US" sz="2400" dirty="0">
                <a:latin typeface="+mn-lt"/>
              </a:rPr>
              <a:t>A o = Factory(x ) ; </a:t>
            </a:r>
            <a:endParaRPr lang="en-US" sz="2400" dirty="0">
              <a:solidFill>
                <a:schemeClr val="accent1">
                  <a:lumMod val="60000"/>
                  <a:lumOff val="40000"/>
                </a:schemeClr>
              </a:solidFill>
              <a:latin typeface="+mn-lt"/>
            </a:endParaRPr>
          </a:p>
          <a:p>
            <a:pPr>
              <a:defRPr/>
            </a:pPr>
            <a:r>
              <a:rPr lang="en-US" sz="2400" dirty="0">
                <a:latin typeface="+mn-lt"/>
              </a:rPr>
              <a:t>          </a:t>
            </a:r>
            <a:r>
              <a:rPr lang="en-US" sz="2400" dirty="0">
                <a:solidFill>
                  <a:schemeClr val="accent2">
                    <a:lumMod val="60000"/>
                    <a:lumOff val="40000"/>
                  </a:schemeClr>
                </a:solidFill>
                <a:latin typeface="+mn-lt"/>
              </a:rPr>
              <a:t> (2)  </a:t>
            </a:r>
            <a:r>
              <a:rPr lang="en-US" sz="2400" dirty="0">
                <a:latin typeface="+mn-lt"/>
              </a:rPr>
              <a:t>y= </a:t>
            </a:r>
            <a:r>
              <a:rPr lang="en-US" sz="2400" dirty="0" err="1">
                <a:latin typeface="+mn-lt"/>
              </a:rPr>
              <a:t>o.m</a:t>
            </a:r>
            <a:r>
              <a:rPr lang="en-US" sz="2400" dirty="0">
                <a:latin typeface="+mn-lt"/>
              </a:rPr>
              <a:t>(..) ;                  </a:t>
            </a:r>
            <a:endParaRPr lang="en-US" sz="2400" dirty="0">
              <a:solidFill>
                <a:schemeClr val="accent1">
                  <a:lumMod val="60000"/>
                  <a:lumOff val="40000"/>
                </a:schemeClr>
              </a:solidFill>
              <a:latin typeface="+mn-lt"/>
            </a:endParaRPr>
          </a:p>
          <a:p>
            <a:pPr>
              <a:defRPr/>
            </a:pPr>
            <a:r>
              <a:rPr lang="en-US" sz="2400" dirty="0">
                <a:latin typeface="+mn-lt"/>
              </a:rPr>
              <a:t>           ...</a:t>
            </a:r>
          </a:p>
          <a:p>
            <a:pPr>
              <a:defRPr/>
            </a:pPr>
            <a:r>
              <a:rPr lang="en-US" sz="2400" dirty="0">
                <a:latin typeface="+mn-lt"/>
              </a:rPr>
              <a:t>           </a:t>
            </a:r>
            <a:r>
              <a:rPr lang="en-US" sz="2400" dirty="0">
                <a:solidFill>
                  <a:schemeClr val="accent2">
                    <a:lumMod val="60000"/>
                    <a:lumOff val="40000"/>
                  </a:schemeClr>
                </a:solidFill>
                <a:latin typeface="+mn-lt"/>
              </a:rPr>
              <a:t>(3)  </a:t>
            </a:r>
            <a:r>
              <a:rPr lang="en-US" sz="2400" dirty="0">
                <a:latin typeface="+mn-lt"/>
              </a:rPr>
              <a:t>z = </a:t>
            </a:r>
            <a:r>
              <a:rPr lang="en-US" sz="2400" dirty="0" err="1">
                <a:latin typeface="+mn-lt"/>
              </a:rPr>
              <a:t>o.k</a:t>
            </a:r>
            <a:r>
              <a:rPr lang="en-US" sz="2400" dirty="0">
                <a:latin typeface="+mn-lt"/>
              </a:rPr>
              <a:t>(..)                     }</a:t>
            </a:r>
            <a:endParaRPr lang="en-US" sz="2400" dirty="0">
              <a:solidFill>
                <a:schemeClr val="accent1">
                  <a:lumMod val="60000"/>
                  <a:lumOff val="40000"/>
                </a:schemeClr>
              </a:solidFill>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4000" dirty="0"/>
              <a:t>Coupling Sequence, example</a:t>
            </a:r>
          </a:p>
        </p:txBody>
      </p:sp>
      <p:sp>
        <p:nvSpPr>
          <p:cNvPr id="4" name="Slide Number Placeholder 3"/>
          <p:cNvSpPr>
            <a:spLocks noGrp="1"/>
          </p:cNvSpPr>
          <p:nvPr>
            <p:ph type="sldNum" sz="quarter" idx="12"/>
          </p:nvPr>
        </p:nvSpPr>
        <p:spPr/>
        <p:txBody>
          <a:bodyPr/>
          <a:lstStyle/>
          <a:p>
            <a:pPr>
              <a:defRPr/>
            </a:pPr>
            <a:fld id="{3B1C7B3B-1398-4AD6-A01F-19A5BB4A5787}" type="slidenum">
              <a:rPr lang="en-US" smtClean="0"/>
              <a:pPr>
                <a:defRPr/>
              </a:pPr>
              <a:t>35</a:t>
            </a:fld>
            <a:endParaRPr lang="en-US"/>
          </a:p>
        </p:txBody>
      </p:sp>
      <p:sp>
        <p:nvSpPr>
          <p:cNvPr id="5" name="TextBox 4"/>
          <p:cNvSpPr txBox="1"/>
          <p:nvPr/>
        </p:nvSpPr>
        <p:spPr>
          <a:xfrm>
            <a:off x="611560" y="2348880"/>
            <a:ext cx="3816424" cy="2308324"/>
          </a:xfrm>
          <a:prstGeom prst="rect">
            <a:avLst/>
          </a:prstGeom>
          <a:solidFill>
            <a:schemeClr val="accent5">
              <a:lumMod val="20000"/>
              <a:lumOff val="80000"/>
            </a:schemeClr>
          </a:solidFill>
          <a:ln>
            <a:solidFill>
              <a:schemeClr val="tx1"/>
            </a:solidFill>
          </a:ln>
        </p:spPr>
        <p:txBody>
          <a:bodyPr wrap="square">
            <a:spAutoFit/>
          </a:bodyPr>
          <a:lstStyle/>
          <a:p>
            <a:pPr>
              <a:defRPr/>
            </a:pPr>
            <a:r>
              <a:rPr lang="en-US" sz="2400" dirty="0">
                <a:latin typeface="+mn-lt"/>
              </a:rPr>
              <a:t>f(x) {  </a:t>
            </a:r>
            <a:r>
              <a:rPr lang="en-US" sz="2400" dirty="0">
                <a:solidFill>
                  <a:schemeClr val="accent2">
                    <a:lumMod val="60000"/>
                    <a:lumOff val="40000"/>
                  </a:schemeClr>
                </a:solidFill>
                <a:latin typeface="+mn-lt"/>
              </a:rPr>
              <a:t> (1)  </a:t>
            </a:r>
            <a:r>
              <a:rPr lang="en-US" sz="2400" dirty="0">
                <a:latin typeface="+mn-lt"/>
              </a:rPr>
              <a:t>A o = Factory(x ) ;</a:t>
            </a:r>
            <a:br>
              <a:rPr lang="en-US" sz="2400" dirty="0">
                <a:latin typeface="+mn-lt"/>
              </a:rPr>
            </a:br>
            <a:r>
              <a:rPr lang="en-US" sz="2400" dirty="0">
                <a:latin typeface="+mn-lt"/>
              </a:rPr>
              <a:t>           … </a:t>
            </a:r>
            <a:endParaRPr lang="en-US" sz="2400" dirty="0">
              <a:solidFill>
                <a:schemeClr val="accent1">
                  <a:lumMod val="60000"/>
                  <a:lumOff val="40000"/>
                </a:schemeClr>
              </a:solidFill>
              <a:latin typeface="+mn-lt"/>
            </a:endParaRPr>
          </a:p>
          <a:p>
            <a:pPr>
              <a:defRPr/>
            </a:pPr>
            <a:r>
              <a:rPr lang="en-US" sz="2400" dirty="0">
                <a:latin typeface="+mn-lt"/>
              </a:rPr>
              <a:t>          </a:t>
            </a:r>
            <a:r>
              <a:rPr lang="en-US" sz="2400" dirty="0">
                <a:solidFill>
                  <a:schemeClr val="accent2">
                    <a:lumMod val="60000"/>
                    <a:lumOff val="40000"/>
                  </a:schemeClr>
                </a:solidFill>
                <a:latin typeface="+mn-lt"/>
              </a:rPr>
              <a:t> (2)  </a:t>
            </a:r>
            <a:r>
              <a:rPr lang="en-US" sz="2400" dirty="0">
                <a:latin typeface="+mn-lt"/>
              </a:rPr>
              <a:t>y= </a:t>
            </a:r>
            <a:r>
              <a:rPr lang="en-US" sz="2400" dirty="0" err="1">
                <a:latin typeface="+mn-lt"/>
              </a:rPr>
              <a:t>o.m</a:t>
            </a:r>
            <a:r>
              <a:rPr lang="en-US" sz="2400" dirty="0">
                <a:latin typeface="+mn-lt"/>
              </a:rPr>
              <a:t>(..) ;                  </a:t>
            </a:r>
            <a:endParaRPr lang="en-US" sz="2400" dirty="0">
              <a:solidFill>
                <a:schemeClr val="accent1">
                  <a:lumMod val="60000"/>
                  <a:lumOff val="40000"/>
                </a:schemeClr>
              </a:solidFill>
              <a:latin typeface="+mn-lt"/>
            </a:endParaRPr>
          </a:p>
          <a:p>
            <a:pPr>
              <a:defRPr/>
            </a:pPr>
            <a:r>
              <a:rPr lang="en-US" sz="2400" dirty="0">
                <a:latin typeface="+mn-lt"/>
              </a:rPr>
              <a:t>           ...</a:t>
            </a:r>
          </a:p>
          <a:p>
            <a:pPr>
              <a:defRPr/>
            </a:pPr>
            <a:r>
              <a:rPr lang="en-US" sz="2400" dirty="0">
                <a:latin typeface="+mn-lt"/>
              </a:rPr>
              <a:t>           </a:t>
            </a:r>
            <a:r>
              <a:rPr lang="en-US" sz="2400" dirty="0">
                <a:solidFill>
                  <a:schemeClr val="accent2">
                    <a:lumMod val="60000"/>
                    <a:lumOff val="40000"/>
                  </a:schemeClr>
                </a:solidFill>
                <a:latin typeface="+mn-lt"/>
              </a:rPr>
              <a:t>(3)  </a:t>
            </a:r>
            <a:r>
              <a:rPr lang="en-US" sz="2400" dirty="0">
                <a:latin typeface="+mn-lt"/>
              </a:rPr>
              <a:t>z = </a:t>
            </a:r>
            <a:r>
              <a:rPr lang="en-US" sz="2400" dirty="0" err="1">
                <a:latin typeface="+mn-lt"/>
              </a:rPr>
              <a:t>o.k</a:t>
            </a:r>
            <a:r>
              <a:rPr lang="en-US" sz="2400" dirty="0">
                <a:latin typeface="+mn-lt"/>
              </a:rPr>
              <a:t>(..)                     </a:t>
            </a:r>
          </a:p>
          <a:p>
            <a:pPr>
              <a:defRPr/>
            </a:pPr>
            <a:r>
              <a:rPr lang="en-US" sz="2400" dirty="0">
                <a:latin typeface="+mn-lt"/>
              </a:rPr>
              <a:t>}</a:t>
            </a:r>
            <a:endParaRPr lang="en-US" sz="2400" dirty="0">
              <a:solidFill>
                <a:schemeClr val="accent1">
                  <a:lumMod val="60000"/>
                  <a:lumOff val="40000"/>
                </a:schemeClr>
              </a:solidFill>
              <a:latin typeface="+mn-lt"/>
            </a:endParaRPr>
          </a:p>
        </p:txBody>
      </p:sp>
      <p:sp>
        <p:nvSpPr>
          <p:cNvPr id="13" name="TextBox 12">
            <a:extLst>
              <a:ext uri="{FF2B5EF4-FFF2-40B4-BE49-F238E27FC236}">
                <a16:creationId xmlns:a16="http://schemas.microsoft.com/office/drawing/2014/main" id="{9FA46D66-B1BC-2E26-834E-7B7428B25C2C}"/>
              </a:ext>
            </a:extLst>
          </p:cNvPr>
          <p:cNvSpPr txBox="1"/>
          <p:nvPr/>
        </p:nvSpPr>
        <p:spPr>
          <a:xfrm>
            <a:off x="5013866" y="1988840"/>
            <a:ext cx="3682752" cy="3293209"/>
          </a:xfrm>
          <a:prstGeom prst="rect">
            <a:avLst/>
          </a:prstGeom>
          <a:noFill/>
          <a:ln>
            <a:solidFill>
              <a:schemeClr val="tx1"/>
            </a:solidFill>
          </a:ln>
        </p:spPr>
        <p:txBody>
          <a:bodyPr wrap="square" rtlCol="0">
            <a:spAutoFit/>
          </a:bodyPr>
          <a:lstStyle/>
          <a:p>
            <a:r>
              <a:rPr lang="en-GB" sz="1600" b="1" dirty="0"/>
              <a:t>class</a:t>
            </a:r>
            <a:r>
              <a:rPr lang="en-GB" sz="1600" dirty="0"/>
              <a:t> A {</a:t>
            </a:r>
            <a:br>
              <a:rPr lang="en-GB" sz="1600" dirty="0"/>
            </a:br>
            <a:r>
              <a:rPr lang="en-GB" sz="1600" dirty="0"/>
              <a:t>    </a:t>
            </a:r>
            <a:r>
              <a:rPr lang="en-GB" sz="1600" dirty="0">
                <a:highlight>
                  <a:srgbClr val="FFFF00"/>
                </a:highlight>
              </a:rPr>
              <a:t>int  x </a:t>
            </a:r>
            <a:br>
              <a:rPr lang="en-GB" sz="1600" dirty="0"/>
            </a:br>
            <a:endParaRPr lang="en-GB" sz="1600" dirty="0"/>
          </a:p>
          <a:p>
            <a:r>
              <a:rPr lang="en-GB" sz="1600" dirty="0"/>
              <a:t>    m</a:t>
            </a:r>
            <a:r>
              <a:rPr lang="en-NL" sz="1600" dirty="0"/>
              <a:t>(i) {</a:t>
            </a:r>
            <a:br>
              <a:rPr lang="en-NL" sz="1600" dirty="0"/>
            </a:br>
            <a:r>
              <a:rPr lang="en-NL" sz="1600" dirty="0"/>
              <a:t>           </a:t>
            </a:r>
            <a:r>
              <a:rPr lang="en-NL" sz="1600" b="1" dirty="0"/>
              <a:t>if</a:t>
            </a:r>
            <a:r>
              <a:rPr lang="en-NL" sz="1600" dirty="0"/>
              <a:t> (i==0)  </a:t>
            </a:r>
            <a:r>
              <a:rPr lang="en-NL" sz="1600" dirty="0">
                <a:solidFill>
                  <a:schemeClr val="accent6">
                    <a:lumMod val="60000"/>
                    <a:lumOff val="40000"/>
                  </a:schemeClr>
                </a:solidFill>
                <a:highlight>
                  <a:srgbClr val="FFFF00"/>
                </a:highlight>
              </a:rPr>
              <a:t>this</a:t>
            </a:r>
            <a:r>
              <a:rPr lang="en-NL" sz="1600" dirty="0">
                <a:highlight>
                  <a:srgbClr val="FFFF00"/>
                </a:highlight>
              </a:rPr>
              <a:t>.x  =  0</a:t>
            </a:r>
          </a:p>
          <a:p>
            <a:r>
              <a:rPr lang="en-NL" sz="1600" dirty="0"/>
              <a:t>           </a:t>
            </a:r>
            <a:r>
              <a:rPr lang="en-NL" sz="1600" b="1" dirty="0"/>
              <a:t>else</a:t>
            </a:r>
            <a:r>
              <a:rPr lang="en-NL" sz="1600" dirty="0"/>
              <a:t>        </a:t>
            </a:r>
            <a:r>
              <a:rPr lang="en-NL" sz="1600" dirty="0">
                <a:solidFill>
                  <a:schemeClr val="accent6">
                    <a:lumMod val="60000"/>
                    <a:lumOff val="40000"/>
                  </a:schemeClr>
                </a:solidFill>
                <a:highlight>
                  <a:srgbClr val="FFFF00"/>
                </a:highlight>
              </a:rPr>
              <a:t>this</a:t>
            </a:r>
            <a:r>
              <a:rPr lang="en-NL" sz="1600" dirty="0">
                <a:highlight>
                  <a:srgbClr val="FFFF00"/>
                </a:highlight>
              </a:rPr>
              <a:t>.x = 2*</a:t>
            </a:r>
            <a:r>
              <a:rPr lang="en-GB" sz="1600" dirty="0" err="1">
                <a:highlight>
                  <a:srgbClr val="FFFF00"/>
                </a:highlight>
              </a:rPr>
              <a:t>i</a:t>
            </a:r>
            <a:r>
              <a:rPr lang="en-GB" sz="1600" dirty="0">
                <a:highlight>
                  <a:srgbClr val="FFFF00"/>
                </a:highlight>
              </a:rPr>
              <a:t> </a:t>
            </a:r>
            <a:r>
              <a:rPr lang="en-NL" sz="1600" dirty="0">
                <a:highlight>
                  <a:srgbClr val="FFFF00"/>
                </a:highlight>
              </a:rPr>
              <a:t>  </a:t>
            </a:r>
          </a:p>
          <a:p>
            <a:r>
              <a:rPr lang="en-NL" sz="1600" dirty="0"/>
              <a:t>           </a:t>
            </a:r>
            <a:r>
              <a:rPr lang="en-NL" sz="1600" b="1" dirty="0"/>
              <a:t>return</a:t>
            </a:r>
            <a:r>
              <a:rPr lang="en-NL" sz="1600" dirty="0"/>
              <a:t> this.x   }</a:t>
            </a:r>
          </a:p>
          <a:p>
            <a:endParaRPr lang="en-NL" sz="1600" dirty="0"/>
          </a:p>
          <a:p>
            <a:r>
              <a:rPr lang="en-NL" sz="1600" dirty="0"/>
              <a:t>    k(i) { </a:t>
            </a:r>
          </a:p>
          <a:p>
            <a:r>
              <a:rPr lang="en-NL" sz="1600" dirty="0"/>
              <a:t>          </a:t>
            </a:r>
            <a:r>
              <a:rPr lang="en-NL" sz="1600" b="1" dirty="0"/>
              <a:t>if</a:t>
            </a:r>
            <a:r>
              <a:rPr lang="en-NL" sz="1600" dirty="0"/>
              <a:t> (</a:t>
            </a:r>
            <a:r>
              <a:rPr lang="en-NL" sz="1600" dirty="0">
                <a:solidFill>
                  <a:schemeClr val="accent6">
                    <a:lumMod val="60000"/>
                    <a:lumOff val="40000"/>
                  </a:schemeClr>
                </a:solidFill>
                <a:highlight>
                  <a:srgbClr val="00FFFF"/>
                </a:highlight>
              </a:rPr>
              <a:t>this</a:t>
            </a:r>
            <a:r>
              <a:rPr lang="en-NL" sz="1600" dirty="0">
                <a:highlight>
                  <a:srgbClr val="00FFFF"/>
                </a:highlight>
              </a:rPr>
              <a:t>.x == 0</a:t>
            </a:r>
            <a:r>
              <a:rPr lang="en-NL" sz="1600" dirty="0"/>
              <a:t>) …</a:t>
            </a:r>
          </a:p>
          <a:p>
            <a:r>
              <a:rPr lang="en-NL" sz="1600" dirty="0"/>
              <a:t>          </a:t>
            </a:r>
          </a:p>
          <a:p>
            <a:r>
              <a:rPr lang="en-NL" sz="1600" dirty="0"/>
              <a:t>      }  </a:t>
            </a:r>
          </a:p>
          <a:p>
            <a:r>
              <a:rPr lang="en-NL" sz="1600" dirty="0"/>
              <a:t>}</a:t>
            </a:r>
          </a:p>
        </p:txBody>
      </p:sp>
      <p:cxnSp>
        <p:nvCxnSpPr>
          <p:cNvPr id="15" name="Straight Arrow Connector 14">
            <a:extLst>
              <a:ext uri="{FF2B5EF4-FFF2-40B4-BE49-F238E27FC236}">
                <a16:creationId xmlns:a16="http://schemas.microsoft.com/office/drawing/2014/main" id="{BBA19E73-EBD7-BF5D-9966-C4610775F0EF}"/>
              </a:ext>
            </a:extLst>
          </p:cNvPr>
          <p:cNvCxnSpPr>
            <a:cxnSpLocks/>
          </p:cNvCxnSpPr>
          <p:nvPr/>
        </p:nvCxnSpPr>
        <p:spPr>
          <a:xfrm flipV="1">
            <a:off x="3419872" y="2996952"/>
            <a:ext cx="1800200" cy="275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ED911CB-AAA5-7BBF-11A7-A50D1104335D}"/>
              </a:ext>
            </a:extLst>
          </p:cNvPr>
          <p:cNvCxnSpPr>
            <a:cxnSpLocks/>
          </p:cNvCxnSpPr>
          <p:nvPr/>
        </p:nvCxnSpPr>
        <p:spPr>
          <a:xfrm>
            <a:off x="3203848" y="4005064"/>
            <a:ext cx="2088232" cy="144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Freeform 20">
            <a:extLst>
              <a:ext uri="{FF2B5EF4-FFF2-40B4-BE49-F238E27FC236}">
                <a16:creationId xmlns:a16="http://schemas.microsoft.com/office/drawing/2014/main" id="{53780311-2E30-4823-D3E3-1B0D69075E74}"/>
              </a:ext>
            </a:extLst>
          </p:cNvPr>
          <p:cNvSpPr/>
          <p:nvPr/>
        </p:nvSpPr>
        <p:spPr>
          <a:xfrm>
            <a:off x="1494845" y="3347499"/>
            <a:ext cx="6114789" cy="962379"/>
          </a:xfrm>
          <a:custGeom>
            <a:avLst/>
            <a:gdLst>
              <a:gd name="connsiteX0" fmla="*/ 6106602 w 6114789"/>
              <a:gd name="connsiteY0" fmla="*/ 47708 h 962379"/>
              <a:gd name="connsiteX1" fmla="*/ 6106602 w 6114789"/>
              <a:gd name="connsiteY1" fmla="*/ 159026 h 962379"/>
              <a:gd name="connsiteX2" fmla="*/ 6090699 w 6114789"/>
              <a:gd name="connsiteY2" fmla="*/ 182880 h 962379"/>
              <a:gd name="connsiteX3" fmla="*/ 6042992 w 6114789"/>
              <a:gd name="connsiteY3" fmla="*/ 214685 h 962379"/>
              <a:gd name="connsiteX4" fmla="*/ 5995284 w 6114789"/>
              <a:gd name="connsiteY4" fmla="*/ 230588 h 962379"/>
              <a:gd name="connsiteX5" fmla="*/ 5756745 w 6114789"/>
              <a:gd name="connsiteY5" fmla="*/ 222637 h 962379"/>
              <a:gd name="connsiteX6" fmla="*/ 5597718 w 6114789"/>
              <a:gd name="connsiteY6" fmla="*/ 206734 h 962379"/>
              <a:gd name="connsiteX7" fmla="*/ 5311472 w 6114789"/>
              <a:gd name="connsiteY7" fmla="*/ 214685 h 962379"/>
              <a:gd name="connsiteX8" fmla="*/ 5263764 w 6114789"/>
              <a:gd name="connsiteY8" fmla="*/ 230588 h 962379"/>
              <a:gd name="connsiteX9" fmla="*/ 5247861 w 6114789"/>
              <a:gd name="connsiteY9" fmla="*/ 254442 h 962379"/>
              <a:gd name="connsiteX10" fmla="*/ 5224007 w 6114789"/>
              <a:gd name="connsiteY10" fmla="*/ 278296 h 962379"/>
              <a:gd name="connsiteX11" fmla="*/ 5216056 w 6114789"/>
              <a:gd name="connsiteY11" fmla="*/ 302150 h 962379"/>
              <a:gd name="connsiteX12" fmla="*/ 5192202 w 6114789"/>
              <a:gd name="connsiteY12" fmla="*/ 326004 h 962379"/>
              <a:gd name="connsiteX13" fmla="*/ 5160397 w 6114789"/>
              <a:gd name="connsiteY13" fmla="*/ 373711 h 962379"/>
              <a:gd name="connsiteX14" fmla="*/ 5144494 w 6114789"/>
              <a:gd name="connsiteY14" fmla="*/ 397565 h 962379"/>
              <a:gd name="connsiteX15" fmla="*/ 5136543 w 6114789"/>
              <a:gd name="connsiteY15" fmla="*/ 421419 h 962379"/>
              <a:gd name="connsiteX16" fmla="*/ 5096786 w 6114789"/>
              <a:gd name="connsiteY16" fmla="*/ 469127 h 962379"/>
              <a:gd name="connsiteX17" fmla="*/ 5072932 w 6114789"/>
              <a:gd name="connsiteY17" fmla="*/ 485030 h 962379"/>
              <a:gd name="connsiteX18" fmla="*/ 5025225 w 6114789"/>
              <a:gd name="connsiteY18" fmla="*/ 500932 h 962379"/>
              <a:gd name="connsiteX19" fmla="*/ 4206240 w 6114789"/>
              <a:gd name="connsiteY19" fmla="*/ 492981 h 962379"/>
              <a:gd name="connsiteX20" fmla="*/ 4094922 w 6114789"/>
              <a:gd name="connsiteY20" fmla="*/ 485030 h 962379"/>
              <a:gd name="connsiteX21" fmla="*/ 4055165 w 6114789"/>
              <a:gd name="connsiteY21" fmla="*/ 477078 h 962379"/>
              <a:gd name="connsiteX22" fmla="*/ 3943847 w 6114789"/>
              <a:gd name="connsiteY22" fmla="*/ 461176 h 962379"/>
              <a:gd name="connsiteX23" fmla="*/ 3840480 w 6114789"/>
              <a:gd name="connsiteY23" fmla="*/ 453224 h 962379"/>
              <a:gd name="connsiteX24" fmla="*/ 3705308 w 6114789"/>
              <a:gd name="connsiteY24" fmla="*/ 429371 h 962379"/>
              <a:gd name="connsiteX25" fmla="*/ 3625795 w 6114789"/>
              <a:gd name="connsiteY25" fmla="*/ 413468 h 962379"/>
              <a:gd name="connsiteX26" fmla="*/ 3530379 w 6114789"/>
              <a:gd name="connsiteY26" fmla="*/ 389614 h 962379"/>
              <a:gd name="connsiteX27" fmla="*/ 3482672 w 6114789"/>
              <a:gd name="connsiteY27" fmla="*/ 381663 h 962379"/>
              <a:gd name="connsiteX28" fmla="*/ 3395207 w 6114789"/>
              <a:gd name="connsiteY28" fmla="*/ 373711 h 962379"/>
              <a:gd name="connsiteX29" fmla="*/ 3299792 w 6114789"/>
              <a:gd name="connsiteY29" fmla="*/ 357809 h 962379"/>
              <a:gd name="connsiteX30" fmla="*/ 3252084 w 6114789"/>
              <a:gd name="connsiteY30" fmla="*/ 349858 h 962379"/>
              <a:gd name="connsiteX31" fmla="*/ 3172571 w 6114789"/>
              <a:gd name="connsiteY31" fmla="*/ 333955 h 962379"/>
              <a:gd name="connsiteX32" fmla="*/ 3045350 w 6114789"/>
              <a:gd name="connsiteY32" fmla="*/ 318052 h 962379"/>
              <a:gd name="connsiteX33" fmla="*/ 2926080 w 6114789"/>
              <a:gd name="connsiteY33" fmla="*/ 302150 h 962379"/>
              <a:gd name="connsiteX34" fmla="*/ 2854518 w 6114789"/>
              <a:gd name="connsiteY34" fmla="*/ 294198 h 962379"/>
              <a:gd name="connsiteX35" fmla="*/ 2790908 w 6114789"/>
              <a:gd name="connsiteY35" fmla="*/ 278296 h 962379"/>
              <a:gd name="connsiteX36" fmla="*/ 2767054 w 6114789"/>
              <a:gd name="connsiteY36" fmla="*/ 270344 h 962379"/>
              <a:gd name="connsiteX37" fmla="*/ 2711395 w 6114789"/>
              <a:gd name="connsiteY37" fmla="*/ 262393 h 962379"/>
              <a:gd name="connsiteX38" fmla="*/ 2687541 w 6114789"/>
              <a:gd name="connsiteY38" fmla="*/ 254442 h 962379"/>
              <a:gd name="connsiteX39" fmla="*/ 2456953 w 6114789"/>
              <a:gd name="connsiteY39" fmla="*/ 230588 h 962379"/>
              <a:gd name="connsiteX40" fmla="*/ 2361538 w 6114789"/>
              <a:gd name="connsiteY40" fmla="*/ 214685 h 962379"/>
              <a:gd name="connsiteX41" fmla="*/ 2297927 w 6114789"/>
              <a:gd name="connsiteY41" fmla="*/ 206734 h 962379"/>
              <a:gd name="connsiteX42" fmla="*/ 2202512 w 6114789"/>
              <a:gd name="connsiteY42" fmla="*/ 190831 h 962379"/>
              <a:gd name="connsiteX43" fmla="*/ 2122998 w 6114789"/>
              <a:gd name="connsiteY43" fmla="*/ 174929 h 962379"/>
              <a:gd name="connsiteX44" fmla="*/ 1979875 w 6114789"/>
              <a:gd name="connsiteY44" fmla="*/ 143124 h 962379"/>
              <a:gd name="connsiteX45" fmla="*/ 1948070 w 6114789"/>
              <a:gd name="connsiteY45" fmla="*/ 135172 h 962379"/>
              <a:gd name="connsiteX46" fmla="*/ 1900362 w 6114789"/>
              <a:gd name="connsiteY46" fmla="*/ 119270 h 962379"/>
              <a:gd name="connsiteX47" fmla="*/ 1868557 w 6114789"/>
              <a:gd name="connsiteY47" fmla="*/ 95416 h 962379"/>
              <a:gd name="connsiteX48" fmla="*/ 1844703 w 6114789"/>
              <a:gd name="connsiteY48" fmla="*/ 87464 h 962379"/>
              <a:gd name="connsiteX49" fmla="*/ 1828800 w 6114789"/>
              <a:gd name="connsiteY49" fmla="*/ 63611 h 962379"/>
              <a:gd name="connsiteX50" fmla="*/ 1781092 w 6114789"/>
              <a:gd name="connsiteY50" fmla="*/ 47708 h 962379"/>
              <a:gd name="connsiteX51" fmla="*/ 1749287 w 6114789"/>
              <a:gd name="connsiteY51" fmla="*/ 55659 h 962379"/>
              <a:gd name="connsiteX52" fmla="*/ 1781092 w 6114789"/>
              <a:gd name="connsiteY52" fmla="*/ 79513 h 962379"/>
              <a:gd name="connsiteX53" fmla="*/ 1828800 w 6114789"/>
              <a:gd name="connsiteY53" fmla="*/ 103367 h 962379"/>
              <a:gd name="connsiteX54" fmla="*/ 1796995 w 6114789"/>
              <a:gd name="connsiteY54" fmla="*/ 95416 h 962379"/>
              <a:gd name="connsiteX55" fmla="*/ 1765190 w 6114789"/>
              <a:gd name="connsiteY55" fmla="*/ 79513 h 962379"/>
              <a:gd name="connsiteX56" fmla="*/ 1606164 w 6114789"/>
              <a:gd name="connsiteY56" fmla="*/ 63611 h 962379"/>
              <a:gd name="connsiteX57" fmla="*/ 1415332 w 6114789"/>
              <a:gd name="connsiteY57" fmla="*/ 55659 h 962379"/>
              <a:gd name="connsiteX58" fmla="*/ 866692 w 6114789"/>
              <a:gd name="connsiteY58" fmla="*/ 39757 h 962379"/>
              <a:gd name="connsiteX59" fmla="*/ 834887 w 6114789"/>
              <a:gd name="connsiteY59" fmla="*/ 31805 h 962379"/>
              <a:gd name="connsiteX60" fmla="*/ 779228 w 6114789"/>
              <a:gd name="connsiteY60" fmla="*/ 23854 h 962379"/>
              <a:gd name="connsiteX61" fmla="*/ 652007 w 6114789"/>
              <a:gd name="connsiteY61" fmla="*/ 15903 h 962379"/>
              <a:gd name="connsiteX62" fmla="*/ 564543 w 6114789"/>
              <a:gd name="connsiteY62" fmla="*/ 0 h 962379"/>
              <a:gd name="connsiteX63" fmla="*/ 532738 w 6114789"/>
              <a:gd name="connsiteY63" fmla="*/ 7951 h 962379"/>
              <a:gd name="connsiteX64" fmla="*/ 508884 w 6114789"/>
              <a:gd name="connsiteY64" fmla="*/ 23854 h 962379"/>
              <a:gd name="connsiteX65" fmla="*/ 485030 w 6114789"/>
              <a:gd name="connsiteY65" fmla="*/ 47708 h 962379"/>
              <a:gd name="connsiteX66" fmla="*/ 461176 w 6114789"/>
              <a:gd name="connsiteY66" fmla="*/ 55659 h 962379"/>
              <a:gd name="connsiteX67" fmla="*/ 437322 w 6114789"/>
              <a:gd name="connsiteY67" fmla="*/ 79513 h 962379"/>
              <a:gd name="connsiteX68" fmla="*/ 405517 w 6114789"/>
              <a:gd name="connsiteY68" fmla="*/ 95416 h 962379"/>
              <a:gd name="connsiteX69" fmla="*/ 357809 w 6114789"/>
              <a:gd name="connsiteY69" fmla="*/ 127221 h 962379"/>
              <a:gd name="connsiteX70" fmla="*/ 310101 w 6114789"/>
              <a:gd name="connsiteY70" fmla="*/ 159026 h 962379"/>
              <a:gd name="connsiteX71" fmla="*/ 262393 w 6114789"/>
              <a:gd name="connsiteY71" fmla="*/ 174929 h 962379"/>
              <a:gd name="connsiteX72" fmla="*/ 190832 w 6114789"/>
              <a:gd name="connsiteY72" fmla="*/ 190831 h 962379"/>
              <a:gd name="connsiteX73" fmla="*/ 143124 w 6114789"/>
              <a:gd name="connsiteY73" fmla="*/ 206734 h 962379"/>
              <a:gd name="connsiteX74" fmla="*/ 119270 w 6114789"/>
              <a:gd name="connsiteY74" fmla="*/ 214685 h 962379"/>
              <a:gd name="connsiteX75" fmla="*/ 95416 w 6114789"/>
              <a:gd name="connsiteY75" fmla="*/ 222637 h 962379"/>
              <a:gd name="connsiteX76" fmla="*/ 71562 w 6114789"/>
              <a:gd name="connsiteY76" fmla="*/ 230588 h 962379"/>
              <a:gd name="connsiteX77" fmla="*/ 47708 w 6114789"/>
              <a:gd name="connsiteY77" fmla="*/ 246491 h 962379"/>
              <a:gd name="connsiteX78" fmla="*/ 15903 w 6114789"/>
              <a:gd name="connsiteY78" fmla="*/ 318052 h 962379"/>
              <a:gd name="connsiteX79" fmla="*/ 7952 w 6114789"/>
              <a:gd name="connsiteY79" fmla="*/ 341906 h 962379"/>
              <a:gd name="connsiteX80" fmla="*/ 0 w 6114789"/>
              <a:gd name="connsiteY80" fmla="*/ 365760 h 962379"/>
              <a:gd name="connsiteX81" fmla="*/ 31805 w 6114789"/>
              <a:gd name="connsiteY81" fmla="*/ 437322 h 962379"/>
              <a:gd name="connsiteX82" fmla="*/ 39757 w 6114789"/>
              <a:gd name="connsiteY82" fmla="*/ 461176 h 962379"/>
              <a:gd name="connsiteX83" fmla="*/ 47708 w 6114789"/>
              <a:gd name="connsiteY83" fmla="*/ 492981 h 962379"/>
              <a:gd name="connsiteX84" fmla="*/ 71562 w 6114789"/>
              <a:gd name="connsiteY84" fmla="*/ 500932 h 962379"/>
              <a:gd name="connsiteX85" fmla="*/ 190832 w 6114789"/>
              <a:gd name="connsiteY85" fmla="*/ 508884 h 962379"/>
              <a:gd name="connsiteX86" fmla="*/ 302150 w 6114789"/>
              <a:gd name="connsiteY86" fmla="*/ 500932 h 962379"/>
              <a:gd name="connsiteX87" fmla="*/ 357809 w 6114789"/>
              <a:gd name="connsiteY87" fmla="*/ 492981 h 962379"/>
              <a:gd name="connsiteX88" fmla="*/ 588397 w 6114789"/>
              <a:gd name="connsiteY88" fmla="*/ 485030 h 962379"/>
              <a:gd name="connsiteX89" fmla="*/ 659958 w 6114789"/>
              <a:gd name="connsiteY89" fmla="*/ 469127 h 962379"/>
              <a:gd name="connsiteX90" fmla="*/ 803082 w 6114789"/>
              <a:gd name="connsiteY90" fmla="*/ 461176 h 962379"/>
              <a:gd name="connsiteX91" fmla="*/ 842838 w 6114789"/>
              <a:gd name="connsiteY91" fmla="*/ 453224 h 962379"/>
              <a:gd name="connsiteX92" fmla="*/ 874644 w 6114789"/>
              <a:gd name="connsiteY92" fmla="*/ 445273 h 962379"/>
              <a:gd name="connsiteX93" fmla="*/ 938254 w 6114789"/>
              <a:gd name="connsiteY93" fmla="*/ 437322 h 962379"/>
              <a:gd name="connsiteX94" fmla="*/ 1152939 w 6114789"/>
              <a:gd name="connsiteY94" fmla="*/ 421419 h 962379"/>
              <a:gd name="connsiteX95" fmla="*/ 1264258 w 6114789"/>
              <a:gd name="connsiteY95" fmla="*/ 429371 h 962379"/>
              <a:gd name="connsiteX96" fmla="*/ 1304014 w 6114789"/>
              <a:gd name="connsiteY96" fmla="*/ 469127 h 962379"/>
              <a:gd name="connsiteX97" fmla="*/ 1343771 w 6114789"/>
              <a:gd name="connsiteY97" fmla="*/ 532738 h 962379"/>
              <a:gd name="connsiteX98" fmla="*/ 1351722 w 6114789"/>
              <a:gd name="connsiteY98" fmla="*/ 556591 h 962379"/>
              <a:gd name="connsiteX99" fmla="*/ 1367625 w 6114789"/>
              <a:gd name="connsiteY99" fmla="*/ 628153 h 962379"/>
              <a:gd name="connsiteX100" fmla="*/ 1383527 w 6114789"/>
              <a:gd name="connsiteY100" fmla="*/ 739471 h 962379"/>
              <a:gd name="connsiteX101" fmla="*/ 1391478 w 6114789"/>
              <a:gd name="connsiteY101" fmla="*/ 763325 h 962379"/>
              <a:gd name="connsiteX102" fmla="*/ 1407381 w 6114789"/>
              <a:gd name="connsiteY102" fmla="*/ 787179 h 962379"/>
              <a:gd name="connsiteX103" fmla="*/ 1439186 w 6114789"/>
              <a:gd name="connsiteY103" fmla="*/ 858741 h 962379"/>
              <a:gd name="connsiteX104" fmla="*/ 1463040 w 6114789"/>
              <a:gd name="connsiteY104" fmla="*/ 874644 h 962379"/>
              <a:gd name="connsiteX105" fmla="*/ 1486894 w 6114789"/>
              <a:gd name="connsiteY105" fmla="*/ 882595 h 962379"/>
              <a:gd name="connsiteX106" fmla="*/ 1598212 w 6114789"/>
              <a:gd name="connsiteY106" fmla="*/ 874644 h 962379"/>
              <a:gd name="connsiteX107" fmla="*/ 1709531 w 6114789"/>
              <a:gd name="connsiteY107" fmla="*/ 874644 h 962379"/>
              <a:gd name="connsiteX108" fmla="*/ 1765190 w 6114789"/>
              <a:gd name="connsiteY108" fmla="*/ 890546 h 962379"/>
              <a:gd name="connsiteX109" fmla="*/ 1812898 w 6114789"/>
              <a:gd name="connsiteY109" fmla="*/ 906449 h 962379"/>
              <a:gd name="connsiteX110" fmla="*/ 1900362 w 6114789"/>
              <a:gd name="connsiteY110" fmla="*/ 898498 h 962379"/>
              <a:gd name="connsiteX111" fmla="*/ 1932167 w 6114789"/>
              <a:gd name="connsiteY111" fmla="*/ 890546 h 962379"/>
              <a:gd name="connsiteX112" fmla="*/ 2019632 w 6114789"/>
              <a:gd name="connsiteY112" fmla="*/ 882595 h 962379"/>
              <a:gd name="connsiteX113" fmla="*/ 2107096 w 6114789"/>
              <a:gd name="connsiteY113" fmla="*/ 890546 h 962379"/>
              <a:gd name="connsiteX114" fmla="*/ 2449002 w 6114789"/>
              <a:gd name="connsiteY114" fmla="*/ 874644 h 962379"/>
              <a:gd name="connsiteX115" fmla="*/ 2480807 w 6114789"/>
              <a:gd name="connsiteY115" fmla="*/ 850790 h 962379"/>
              <a:gd name="connsiteX116" fmla="*/ 2584174 w 6114789"/>
              <a:gd name="connsiteY116" fmla="*/ 850790 h 962379"/>
              <a:gd name="connsiteX117" fmla="*/ 2798859 w 6114789"/>
              <a:gd name="connsiteY117" fmla="*/ 858741 h 962379"/>
              <a:gd name="connsiteX118" fmla="*/ 2854518 w 6114789"/>
              <a:gd name="connsiteY118" fmla="*/ 866692 h 962379"/>
              <a:gd name="connsiteX119" fmla="*/ 2926080 w 6114789"/>
              <a:gd name="connsiteY119" fmla="*/ 866692 h 962379"/>
              <a:gd name="connsiteX120" fmla="*/ 2957885 w 6114789"/>
              <a:gd name="connsiteY120" fmla="*/ 882595 h 962379"/>
              <a:gd name="connsiteX121" fmla="*/ 2981739 w 6114789"/>
              <a:gd name="connsiteY121" fmla="*/ 866692 h 962379"/>
              <a:gd name="connsiteX122" fmla="*/ 2973788 w 6114789"/>
              <a:gd name="connsiteY122" fmla="*/ 882595 h 962379"/>
              <a:gd name="connsiteX123" fmla="*/ 3442915 w 6114789"/>
              <a:gd name="connsiteY123" fmla="*/ 882595 h 962379"/>
              <a:gd name="connsiteX124" fmla="*/ 3530379 w 6114789"/>
              <a:gd name="connsiteY124" fmla="*/ 858741 h 962379"/>
              <a:gd name="connsiteX125" fmla="*/ 3593990 w 6114789"/>
              <a:gd name="connsiteY125" fmla="*/ 850790 h 962379"/>
              <a:gd name="connsiteX126" fmla="*/ 3625795 w 6114789"/>
              <a:gd name="connsiteY126" fmla="*/ 842838 h 962379"/>
              <a:gd name="connsiteX127" fmla="*/ 3673503 w 6114789"/>
              <a:gd name="connsiteY127" fmla="*/ 826936 h 962379"/>
              <a:gd name="connsiteX128" fmla="*/ 3760967 w 6114789"/>
              <a:gd name="connsiteY128" fmla="*/ 818984 h 962379"/>
              <a:gd name="connsiteX129" fmla="*/ 3848432 w 6114789"/>
              <a:gd name="connsiteY129" fmla="*/ 803082 h 962379"/>
              <a:gd name="connsiteX130" fmla="*/ 3888188 w 6114789"/>
              <a:gd name="connsiteY130" fmla="*/ 795131 h 962379"/>
              <a:gd name="connsiteX131" fmla="*/ 4047214 w 6114789"/>
              <a:gd name="connsiteY131" fmla="*/ 787179 h 962379"/>
              <a:gd name="connsiteX132" fmla="*/ 4166484 w 6114789"/>
              <a:gd name="connsiteY132" fmla="*/ 771277 h 962379"/>
              <a:gd name="connsiteX133" fmla="*/ 4214192 w 6114789"/>
              <a:gd name="connsiteY133" fmla="*/ 755374 h 962379"/>
              <a:gd name="connsiteX134" fmla="*/ 4238045 w 6114789"/>
              <a:gd name="connsiteY134" fmla="*/ 747423 h 962379"/>
              <a:gd name="connsiteX135" fmla="*/ 4325510 w 6114789"/>
              <a:gd name="connsiteY135" fmla="*/ 723569 h 962379"/>
              <a:gd name="connsiteX136" fmla="*/ 4389120 w 6114789"/>
              <a:gd name="connsiteY136" fmla="*/ 707666 h 962379"/>
              <a:gd name="connsiteX137" fmla="*/ 4643562 w 6114789"/>
              <a:gd name="connsiteY137" fmla="*/ 699715 h 962379"/>
              <a:gd name="connsiteX138" fmla="*/ 4731026 w 6114789"/>
              <a:gd name="connsiteY138" fmla="*/ 683812 h 962379"/>
              <a:gd name="connsiteX139" fmla="*/ 4882101 w 6114789"/>
              <a:gd name="connsiteY139" fmla="*/ 691764 h 962379"/>
              <a:gd name="connsiteX140" fmla="*/ 4898004 w 6114789"/>
              <a:gd name="connsiteY140" fmla="*/ 874644 h 962379"/>
              <a:gd name="connsiteX141" fmla="*/ 4921858 w 6114789"/>
              <a:gd name="connsiteY141" fmla="*/ 962108 h 962379"/>
              <a:gd name="connsiteX142" fmla="*/ 4898004 w 6114789"/>
              <a:gd name="connsiteY142" fmla="*/ 954157 h 962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6114789" h="962379">
                <a:moveTo>
                  <a:pt x="6106602" y="47708"/>
                </a:moveTo>
                <a:cubicBezTo>
                  <a:pt x="6113441" y="95585"/>
                  <a:pt x="6120965" y="111149"/>
                  <a:pt x="6106602" y="159026"/>
                </a:cubicBezTo>
                <a:cubicBezTo>
                  <a:pt x="6103856" y="168179"/>
                  <a:pt x="6097891" y="176587"/>
                  <a:pt x="6090699" y="182880"/>
                </a:cubicBezTo>
                <a:cubicBezTo>
                  <a:pt x="6076316" y="195466"/>
                  <a:pt x="6061123" y="208641"/>
                  <a:pt x="6042992" y="214685"/>
                </a:cubicBezTo>
                <a:lnTo>
                  <a:pt x="5995284" y="230588"/>
                </a:lnTo>
                <a:lnTo>
                  <a:pt x="5756745" y="222637"/>
                </a:lnTo>
                <a:cubicBezTo>
                  <a:pt x="5720668" y="220877"/>
                  <a:pt x="5636651" y="211060"/>
                  <a:pt x="5597718" y="206734"/>
                </a:cubicBezTo>
                <a:cubicBezTo>
                  <a:pt x="5502303" y="209384"/>
                  <a:pt x="5406682" y="207884"/>
                  <a:pt x="5311472" y="214685"/>
                </a:cubicBezTo>
                <a:cubicBezTo>
                  <a:pt x="5294752" y="215879"/>
                  <a:pt x="5263764" y="230588"/>
                  <a:pt x="5263764" y="230588"/>
                </a:cubicBezTo>
                <a:cubicBezTo>
                  <a:pt x="5258463" y="238539"/>
                  <a:pt x="5253979" y="247101"/>
                  <a:pt x="5247861" y="254442"/>
                </a:cubicBezTo>
                <a:cubicBezTo>
                  <a:pt x="5240662" y="263081"/>
                  <a:pt x="5230244" y="268940"/>
                  <a:pt x="5224007" y="278296"/>
                </a:cubicBezTo>
                <a:cubicBezTo>
                  <a:pt x="5219358" y="285270"/>
                  <a:pt x="5220705" y="295176"/>
                  <a:pt x="5216056" y="302150"/>
                </a:cubicBezTo>
                <a:cubicBezTo>
                  <a:pt x="5209819" y="311506"/>
                  <a:pt x="5199106" y="317128"/>
                  <a:pt x="5192202" y="326004"/>
                </a:cubicBezTo>
                <a:cubicBezTo>
                  <a:pt x="5180468" y="341090"/>
                  <a:pt x="5170999" y="357809"/>
                  <a:pt x="5160397" y="373711"/>
                </a:cubicBezTo>
                <a:lnTo>
                  <a:pt x="5144494" y="397565"/>
                </a:lnTo>
                <a:cubicBezTo>
                  <a:pt x="5141844" y="405516"/>
                  <a:pt x="5140291" y="413922"/>
                  <a:pt x="5136543" y="421419"/>
                </a:cubicBezTo>
                <a:cubicBezTo>
                  <a:pt x="5127608" y="439289"/>
                  <a:pt x="5111858" y="456567"/>
                  <a:pt x="5096786" y="469127"/>
                </a:cubicBezTo>
                <a:cubicBezTo>
                  <a:pt x="5089445" y="475245"/>
                  <a:pt x="5081665" y="481149"/>
                  <a:pt x="5072932" y="485030"/>
                </a:cubicBezTo>
                <a:cubicBezTo>
                  <a:pt x="5057614" y="491838"/>
                  <a:pt x="5025225" y="500932"/>
                  <a:pt x="5025225" y="500932"/>
                </a:cubicBezTo>
                <a:lnTo>
                  <a:pt x="4206240" y="492981"/>
                </a:lnTo>
                <a:cubicBezTo>
                  <a:pt x="4169045" y="492345"/>
                  <a:pt x="4131918" y="488924"/>
                  <a:pt x="4094922" y="485030"/>
                </a:cubicBezTo>
                <a:cubicBezTo>
                  <a:pt x="4081481" y="483615"/>
                  <a:pt x="4068514" y="479186"/>
                  <a:pt x="4055165" y="477078"/>
                </a:cubicBezTo>
                <a:cubicBezTo>
                  <a:pt x="4018141" y="471232"/>
                  <a:pt x="3981219" y="464051"/>
                  <a:pt x="3943847" y="461176"/>
                </a:cubicBezTo>
                <a:lnTo>
                  <a:pt x="3840480" y="453224"/>
                </a:lnTo>
                <a:cubicBezTo>
                  <a:pt x="3777242" y="432146"/>
                  <a:pt x="3842028" y="452160"/>
                  <a:pt x="3705308" y="429371"/>
                </a:cubicBezTo>
                <a:cubicBezTo>
                  <a:pt x="3646821" y="419622"/>
                  <a:pt x="3673241" y="425329"/>
                  <a:pt x="3625795" y="413468"/>
                </a:cubicBezTo>
                <a:cubicBezTo>
                  <a:pt x="3572787" y="386963"/>
                  <a:pt x="3609520" y="400919"/>
                  <a:pt x="3530379" y="389614"/>
                </a:cubicBezTo>
                <a:cubicBezTo>
                  <a:pt x="3514419" y="387334"/>
                  <a:pt x="3498683" y="383547"/>
                  <a:pt x="3482672" y="381663"/>
                </a:cubicBezTo>
                <a:cubicBezTo>
                  <a:pt x="3453597" y="378242"/>
                  <a:pt x="3424303" y="376944"/>
                  <a:pt x="3395207" y="373711"/>
                </a:cubicBezTo>
                <a:cubicBezTo>
                  <a:pt x="3336428" y="367180"/>
                  <a:pt x="3350528" y="367033"/>
                  <a:pt x="3299792" y="357809"/>
                </a:cubicBezTo>
                <a:cubicBezTo>
                  <a:pt x="3283930" y="354925"/>
                  <a:pt x="3267987" y="352508"/>
                  <a:pt x="3252084" y="349858"/>
                </a:cubicBezTo>
                <a:cubicBezTo>
                  <a:pt x="3208700" y="335395"/>
                  <a:pt x="3240442" y="344396"/>
                  <a:pt x="3172571" y="333955"/>
                </a:cubicBezTo>
                <a:cubicBezTo>
                  <a:pt x="3061360" y="316846"/>
                  <a:pt x="3202413" y="335504"/>
                  <a:pt x="3045350" y="318052"/>
                </a:cubicBezTo>
                <a:cubicBezTo>
                  <a:pt x="2932749" y="305541"/>
                  <a:pt x="3029549" y="315084"/>
                  <a:pt x="2926080" y="302150"/>
                </a:cubicBezTo>
                <a:cubicBezTo>
                  <a:pt x="2902265" y="299173"/>
                  <a:pt x="2878372" y="296849"/>
                  <a:pt x="2854518" y="294198"/>
                </a:cubicBezTo>
                <a:cubicBezTo>
                  <a:pt x="2833315" y="288897"/>
                  <a:pt x="2811642" y="285208"/>
                  <a:pt x="2790908" y="278296"/>
                </a:cubicBezTo>
                <a:cubicBezTo>
                  <a:pt x="2782957" y="275645"/>
                  <a:pt x="2775273" y="271988"/>
                  <a:pt x="2767054" y="270344"/>
                </a:cubicBezTo>
                <a:cubicBezTo>
                  <a:pt x="2748677" y="266668"/>
                  <a:pt x="2729948" y="265043"/>
                  <a:pt x="2711395" y="262393"/>
                </a:cubicBezTo>
                <a:cubicBezTo>
                  <a:pt x="2703444" y="259743"/>
                  <a:pt x="2695795" y="255899"/>
                  <a:pt x="2687541" y="254442"/>
                </a:cubicBezTo>
                <a:cubicBezTo>
                  <a:pt x="2582925" y="235980"/>
                  <a:pt x="2564568" y="237762"/>
                  <a:pt x="2456953" y="230588"/>
                </a:cubicBezTo>
                <a:cubicBezTo>
                  <a:pt x="2425148" y="225287"/>
                  <a:pt x="2393533" y="218684"/>
                  <a:pt x="2361538" y="214685"/>
                </a:cubicBezTo>
                <a:cubicBezTo>
                  <a:pt x="2340334" y="212035"/>
                  <a:pt x="2319059" y="209904"/>
                  <a:pt x="2297927" y="206734"/>
                </a:cubicBezTo>
                <a:cubicBezTo>
                  <a:pt x="2266040" y="201951"/>
                  <a:pt x="2234130" y="197154"/>
                  <a:pt x="2202512" y="190831"/>
                </a:cubicBezTo>
                <a:cubicBezTo>
                  <a:pt x="2176007" y="185530"/>
                  <a:pt x="2149660" y="179373"/>
                  <a:pt x="2122998" y="174929"/>
                </a:cubicBezTo>
                <a:cubicBezTo>
                  <a:pt x="1973413" y="149997"/>
                  <a:pt x="2077738" y="172483"/>
                  <a:pt x="1979875" y="143124"/>
                </a:cubicBezTo>
                <a:cubicBezTo>
                  <a:pt x="1969408" y="139984"/>
                  <a:pt x="1958537" y="138312"/>
                  <a:pt x="1948070" y="135172"/>
                </a:cubicBezTo>
                <a:cubicBezTo>
                  <a:pt x="1932014" y="130355"/>
                  <a:pt x="1900362" y="119270"/>
                  <a:pt x="1900362" y="119270"/>
                </a:cubicBezTo>
                <a:cubicBezTo>
                  <a:pt x="1889760" y="111319"/>
                  <a:pt x="1880063" y="101991"/>
                  <a:pt x="1868557" y="95416"/>
                </a:cubicBezTo>
                <a:cubicBezTo>
                  <a:pt x="1861280" y="91258"/>
                  <a:pt x="1851248" y="92700"/>
                  <a:pt x="1844703" y="87464"/>
                </a:cubicBezTo>
                <a:cubicBezTo>
                  <a:pt x="1837241" y="81494"/>
                  <a:pt x="1836904" y="68676"/>
                  <a:pt x="1828800" y="63611"/>
                </a:cubicBezTo>
                <a:cubicBezTo>
                  <a:pt x="1814585" y="54727"/>
                  <a:pt x="1781092" y="47708"/>
                  <a:pt x="1781092" y="47708"/>
                </a:cubicBezTo>
                <a:cubicBezTo>
                  <a:pt x="1770490" y="50358"/>
                  <a:pt x="1749287" y="44731"/>
                  <a:pt x="1749287" y="55659"/>
                </a:cubicBezTo>
                <a:cubicBezTo>
                  <a:pt x="1749287" y="68911"/>
                  <a:pt x="1769728" y="72695"/>
                  <a:pt x="1781092" y="79513"/>
                </a:cubicBezTo>
                <a:cubicBezTo>
                  <a:pt x="1796338" y="88661"/>
                  <a:pt x="1816228" y="90795"/>
                  <a:pt x="1828800" y="103367"/>
                </a:cubicBezTo>
                <a:cubicBezTo>
                  <a:pt x="1836527" y="111094"/>
                  <a:pt x="1807597" y="98066"/>
                  <a:pt x="1796995" y="95416"/>
                </a:cubicBezTo>
                <a:cubicBezTo>
                  <a:pt x="1786393" y="90115"/>
                  <a:pt x="1776625" y="82632"/>
                  <a:pt x="1765190" y="79513"/>
                </a:cubicBezTo>
                <a:cubicBezTo>
                  <a:pt x="1735618" y="71448"/>
                  <a:pt x="1617034" y="64199"/>
                  <a:pt x="1606164" y="63611"/>
                </a:cubicBezTo>
                <a:cubicBezTo>
                  <a:pt x="1542591" y="60175"/>
                  <a:pt x="1478943" y="58310"/>
                  <a:pt x="1415332" y="55659"/>
                </a:cubicBezTo>
                <a:cubicBezTo>
                  <a:pt x="1205858" y="13765"/>
                  <a:pt x="1431314" y="56364"/>
                  <a:pt x="866692" y="39757"/>
                </a:cubicBezTo>
                <a:cubicBezTo>
                  <a:pt x="855769" y="39436"/>
                  <a:pt x="845639" y="33760"/>
                  <a:pt x="834887" y="31805"/>
                </a:cubicBezTo>
                <a:cubicBezTo>
                  <a:pt x="816448" y="28452"/>
                  <a:pt x="797899" y="25477"/>
                  <a:pt x="779228" y="23854"/>
                </a:cubicBezTo>
                <a:cubicBezTo>
                  <a:pt x="736898" y="20173"/>
                  <a:pt x="694414" y="18553"/>
                  <a:pt x="652007" y="15903"/>
                </a:cubicBezTo>
                <a:cubicBezTo>
                  <a:pt x="639075" y="13316"/>
                  <a:pt x="574723" y="0"/>
                  <a:pt x="564543" y="0"/>
                </a:cubicBezTo>
                <a:cubicBezTo>
                  <a:pt x="553615" y="0"/>
                  <a:pt x="543340" y="5301"/>
                  <a:pt x="532738" y="7951"/>
                </a:cubicBezTo>
                <a:cubicBezTo>
                  <a:pt x="524787" y="13252"/>
                  <a:pt x="516225" y="17736"/>
                  <a:pt x="508884" y="23854"/>
                </a:cubicBezTo>
                <a:cubicBezTo>
                  <a:pt x="500245" y="31053"/>
                  <a:pt x="494386" y="41471"/>
                  <a:pt x="485030" y="47708"/>
                </a:cubicBezTo>
                <a:cubicBezTo>
                  <a:pt x="478056" y="52357"/>
                  <a:pt x="469127" y="53009"/>
                  <a:pt x="461176" y="55659"/>
                </a:cubicBezTo>
                <a:cubicBezTo>
                  <a:pt x="453225" y="63610"/>
                  <a:pt x="446472" y="72977"/>
                  <a:pt x="437322" y="79513"/>
                </a:cubicBezTo>
                <a:cubicBezTo>
                  <a:pt x="427677" y="86403"/>
                  <a:pt x="415681" y="89318"/>
                  <a:pt x="405517" y="95416"/>
                </a:cubicBezTo>
                <a:cubicBezTo>
                  <a:pt x="389128" y="105249"/>
                  <a:pt x="373712" y="116619"/>
                  <a:pt x="357809" y="127221"/>
                </a:cubicBezTo>
                <a:lnTo>
                  <a:pt x="310101" y="159026"/>
                </a:lnTo>
                <a:cubicBezTo>
                  <a:pt x="294198" y="164327"/>
                  <a:pt x="278830" y="171642"/>
                  <a:pt x="262393" y="174929"/>
                </a:cubicBezTo>
                <a:cubicBezTo>
                  <a:pt x="239698" y="179468"/>
                  <a:pt x="213287" y="184094"/>
                  <a:pt x="190832" y="190831"/>
                </a:cubicBezTo>
                <a:cubicBezTo>
                  <a:pt x="174776" y="195648"/>
                  <a:pt x="159027" y="201433"/>
                  <a:pt x="143124" y="206734"/>
                </a:cubicBezTo>
                <a:lnTo>
                  <a:pt x="119270" y="214685"/>
                </a:lnTo>
                <a:lnTo>
                  <a:pt x="95416" y="222637"/>
                </a:lnTo>
                <a:lnTo>
                  <a:pt x="71562" y="230588"/>
                </a:lnTo>
                <a:cubicBezTo>
                  <a:pt x="63611" y="235889"/>
                  <a:pt x="54465" y="239734"/>
                  <a:pt x="47708" y="246491"/>
                </a:cubicBezTo>
                <a:cubicBezTo>
                  <a:pt x="28805" y="265393"/>
                  <a:pt x="23777" y="294428"/>
                  <a:pt x="15903" y="318052"/>
                </a:cubicBezTo>
                <a:lnTo>
                  <a:pt x="7952" y="341906"/>
                </a:lnTo>
                <a:lnTo>
                  <a:pt x="0" y="365760"/>
                </a:lnTo>
                <a:cubicBezTo>
                  <a:pt x="41026" y="488835"/>
                  <a:pt x="-5994" y="361723"/>
                  <a:pt x="31805" y="437322"/>
                </a:cubicBezTo>
                <a:cubicBezTo>
                  <a:pt x="35553" y="444819"/>
                  <a:pt x="37454" y="453117"/>
                  <a:pt x="39757" y="461176"/>
                </a:cubicBezTo>
                <a:cubicBezTo>
                  <a:pt x="42759" y="471683"/>
                  <a:pt x="40881" y="484448"/>
                  <a:pt x="47708" y="492981"/>
                </a:cubicBezTo>
                <a:cubicBezTo>
                  <a:pt x="52944" y="499526"/>
                  <a:pt x="63232" y="500006"/>
                  <a:pt x="71562" y="500932"/>
                </a:cubicBezTo>
                <a:cubicBezTo>
                  <a:pt x="111163" y="505332"/>
                  <a:pt x="151075" y="506233"/>
                  <a:pt x="190832" y="508884"/>
                </a:cubicBezTo>
                <a:cubicBezTo>
                  <a:pt x="227938" y="506233"/>
                  <a:pt x="265117" y="504459"/>
                  <a:pt x="302150" y="500932"/>
                </a:cubicBezTo>
                <a:cubicBezTo>
                  <a:pt x="320807" y="499155"/>
                  <a:pt x="339097" y="494021"/>
                  <a:pt x="357809" y="492981"/>
                </a:cubicBezTo>
                <a:cubicBezTo>
                  <a:pt x="434599" y="488715"/>
                  <a:pt x="511534" y="487680"/>
                  <a:pt x="588397" y="485030"/>
                </a:cubicBezTo>
                <a:cubicBezTo>
                  <a:pt x="605021" y="480874"/>
                  <a:pt x="644474" y="470473"/>
                  <a:pt x="659958" y="469127"/>
                </a:cubicBezTo>
                <a:cubicBezTo>
                  <a:pt x="707560" y="464988"/>
                  <a:pt x="755374" y="463826"/>
                  <a:pt x="803082" y="461176"/>
                </a:cubicBezTo>
                <a:cubicBezTo>
                  <a:pt x="816334" y="458525"/>
                  <a:pt x="829645" y="456156"/>
                  <a:pt x="842838" y="453224"/>
                </a:cubicBezTo>
                <a:cubicBezTo>
                  <a:pt x="853506" y="450853"/>
                  <a:pt x="863864" y="447070"/>
                  <a:pt x="874644" y="445273"/>
                </a:cubicBezTo>
                <a:cubicBezTo>
                  <a:pt x="895722" y="441760"/>
                  <a:pt x="917032" y="439819"/>
                  <a:pt x="938254" y="437322"/>
                </a:cubicBezTo>
                <a:cubicBezTo>
                  <a:pt x="1044771" y="424791"/>
                  <a:pt x="1010805" y="429316"/>
                  <a:pt x="1152939" y="421419"/>
                </a:cubicBezTo>
                <a:cubicBezTo>
                  <a:pt x="1190045" y="424070"/>
                  <a:pt x="1227623" y="422906"/>
                  <a:pt x="1264258" y="429371"/>
                </a:cubicBezTo>
                <a:cubicBezTo>
                  <a:pt x="1283623" y="432788"/>
                  <a:pt x="1295252" y="455107"/>
                  <a:pt x="1304014" y="469127"/>
                </a:cubicBezTo>
                <a:cubicBezTo>
                  <a:pt x="1351946" y="545820"/>
                  <a:pt x="1307447" y="478253"/>
                  <a:pt x="1343771" y="532738"/>
                </a:cubicBezTo>
                <a:cubicBezTo>
                  <a:pt x="1346421" y="540689"/>
                  <a:pt x="1349420" y="548532"/>
                  <a:pt x="1351722" y="556591"/>
                </a:cubicBezTo>
                <a:cubicBezTo>
                  <a:pt x="1359205" y="582783"/>
                  <a:pt x="1362161" y="600837"/>
                  <a:pt x="1367625" y="628153"/>
                </a:cubicBezTo>
                <a:cubicBezTo>
                  <a:pt x="1373961" y="691519"/>
                  <a:pt x="1370224" y="692910"/>
                  <a:pt x="1383527" y="739471"/>
                </a:cubicBezTo>
                <a:cubicBezTo>
                  <a:pt x="1385829" y="747530"/>
                  <a:pt x="1387730" y="755828"/>
                  <a:pt x="1391478" y="763325"/>
                </a:cubicBezTo>
                <a:cubicBezTo>
                  <a:pt x="1395752" y="771872"/>
                  <a:pt x="1402080" y="779228"/>
                  <a:pt x="1407381" y="787179"/>
                </a:cubicBezTo>
                <a:cubicBezTo>
                  <a:pt x="1415254" y="810796"/>
                  <a:pt x="1420287" y="839841"/>
                  <a:pt x="1439186" y="858741"/>
                </a:cubicBezTo>
                <a:cubicBezTo>
                  <a:pt x="1445943" y="865498"/>
                  <a:pt x="1454493" y="870370"/>
                  <a:pt x="1463040" y="874644"/>
                </a:cubicBezTo>
                <a:cubicBezTo>
                  <a:pt x="1470537" y="878392"/>
                  <a:pt x="1478943" y="879945"/>
                  <a:pt x="1486894" y="882595"/>
                </a:cubicBezTo>
                <a:lnTo>
                  <a:pt x="1598212" y="874644"/>
                </a:lnTo>
                <a:cubicBezTo>
                  <a:pt x="1668095" y="868291"/>
                  <a:pt x="1648083" y="860464"/>
                  <a:pt x="1709531" y="874644"/>
                </a:cubicBezTo>
                <a:cubicBezTo>
                  <a:pt x="1728332" y="878983"/>
                  <a:pt x="1746748" y="884872"/>
                  <a:pt x="1765190" y="890546"/>
                </a:cubicBezTo>
                <a:cubicBezTo>
                  <a:pt x="1781212" y="895476"/>
                  <a:pt x="1812898" y="906449"/>
                  <a:pt x="1812898" y="906449"/>
                </a:cubicBezTo>
                <a:cubicBezTo>
                  <a:pt x="1842053" y="903799"/>
                  <a:pt x="1871344" y="902367"/>
                  <a:pt x="1900362" y="898498"/>
                </a:cubicBezTo>
                <a:cubicBezTo>
                  <a:pt x="1911194" y="897054"/>
                  <a:pt x="1921335" y="891990"/>
                  <a:pt x="1932167" y="890546"/>
                </a:cubicBezTo>
                <a:cubicBezTo>
                  <a:pt x="1961185" y="886677"/>
                  <a:pt x="1990477" y="885245"/>
                  <a:pt x="2019632" y="882595"/>
                </a:cubicBezTo>
                <a:cubicBezTo>
                  <a:pt x="2086863" y="909489"/>
                  <a:pt x="2031183" y="895194"/>
                  <a:pt x="2107096" y="890546"/>
                </a:cubicBezTo>
                <a:cubicBezTo>
                  <a:pt x="2220975" y="883574"/>
                  <a:pt x="2449002" y="874644"/>
                  <a:pt x="2449002" y="874644"/>
                </a:cubicBezTo>
                <a:cubicBezTo>
                  <a:pt x="2459604" y="866693"/>
                  <a:pt x="2469301" y="857365"/>
                  <a:pt x="2480807" y="850790"/>
                </a:cubicBezTo>
                <a:cubicBezTo>
                  <a:pt x="2513264" y="832243"/>
                  <a:pt x="2549289" y="848904"/>
                  <a:pt x="2584174" y="850790"/>
                </a:cubicBezTo>
                <a:cubicBezTo>
                  <a:pt x="2655680" y="854655"/>
                  <a:pt x="2727297" y="856091"/>
                  <a:pt x="2798859" y="858741"/>
                </a:cubicBezTo>
                <a:cubicBezTo>
                  <a:pt x="2817412" y="861391"/>
                  <a:pt x="2835777" y="866692"/>
                  <a:pt x="2854518" y="866692"/>
                </a:cubicBezTo>
                <a:cubicBezTo>
                  <a:pt x="2955579" y="866692"/>
                  <a:pt x="2806177" y="842712"/>
                  <a:pt x="2926080" y="866692"/>
                </a:cubicBezTo>
                <a:cubicBezTo>
                  <a:pt x="2935168" y="893953"/>
                  <a:pt x="2927595" y="897740"/>
                  <a:pt x="2957885" y="882595"/>
                </a:cubicBezTo>
                <a:cubicBezTo>
                  <a:pt x="2966432" y="878321"/>
                  <a:pt x="2988496" y="859935"/>
                  <a:pt x="2981739" y="866692"/>
                </a:cubicBezTo>
                <a:cubicBezTo>
                  <a:pt x="2957669" y="890762"/>
                  <a:pt x="2928229" y="897781"/>
                  <a:pt x="2973788" y="882595"/>
                </a:cubicBezTo>
                <a:cubicBezTo>
                  <a:pt x="3156534" y="908701"/>
                  <a:pt x="3079669" y="900757"/>
                  <a:pt x="3442915" y="882595"/>
                </a:cubicBezTo>
                <a:cubicBezTo>
                  <a:pt x="3539446" y="877768"/>
                  <a:pt x="3476284" y="868576"/>
                  <a:pt x="3530379" y="858741"/>
                </a:cubicBezTo>
                <a:cubicBezTo>
                  <a:pt x="3551403" y="854919"/>
                  <a:pt x="3572786" y="853440"/>
                  <a:pt x="3593990" y="850790"/>
                </a:cubicBezTo>
                <a:cubicBezTo>
                  <a:pt x="3604592" y="848139"/>
                  <a:pt x="3615328" y="845978"/>
                  <a:pt x="3625795" y="842838"/>
                </a:cubicBezTo>
                <a:cubicBezTo>
                  <a:pt x="3641851" y="838021"/>
                  <a:pt x="3656809" y="828454"/>
                  <a:pt x="3673503" y="826936"/>
                </a:cubicBezTo>
                <a:lnTo>
                  <a:pt x="3760967" y="818984"/>
                </a:lnTo>
                <a:cubicBezTo>
                  <a:pt x="3822029" y="803719"/>
                  <a:pt x="3762959" y="817327"/>
                  <a:pt x="3848432" y="803082"/>
                </a:cubicBezTo>
                <a:cubicBezTo>
                  <a:pt x="3861763" y="800860"/>
                  <a:pt x="3874717" y="796209"/>
                  <a:pt x="3888188" y="795131"/>
                </a:cubicBezTo>
                <a:cubicBezTo>
                  <a:pt x="3941094" y="790898"/>
                  <a:pt x="3994205" y="789830"/>
                  <a:pt x="4047214" y="787179"/>
                </a:cubicBezTo>
                <a:cubicBezTo>
                  <a:pt x="4150145" y="761447"/>
                  <a:pt x="3953678" y="808831"/>
                  <a:pt x="4166484" y="771277"/>
                </a:cubicBezTo>
                <a:cubicBezTo>
                  <a:pt x="4182992" y="768364"/>
                  <a:pt x="4198289" y="760675"/>
                  <a:pt x="4214192" y="755374"/>
                </a:cubicBezTo>
                <a:lnTo>
                  <a:pt x="4238045" y="747423"/>
                </a:lnTo>
                <a:cubicBezTo>
                  <a:pt x="4340386" y="713309"/>
                  <a:pt x="4235605" y="746044"/>
                  <a:pt x="4325510" y="723569"/>
                </a:cubicBezTo>
                <a:cubicBezTo>
                  <a:pt x="4355618" y="716042"/>
                  <a:pt x="4351734" y="709687"/>
                  <a:pt x="4389120" y="707666"/>
                </a:cubicBezTo>
                <a:cubicBezTo>
                  <a:pt x="4473852" y="703086"/>
                  <a:pt x="4558748" y="702365"/>
                  <a:pt x="4643562" y="699715"/>
                </a:cubicBezTo>
                <a:cubicBezTo>
                  <a:pt x="4671396" y="692757"/>
                  <a:pt x="4702540" y="683812"/>
                  <a:pt x="4731026" y="683812"/>
                </a:cubicBezTo>
                <a:cubicBezTo>
                  <a:pt x="4781454" y="683812"/>
                  <a:pt x="4831743" y="689113"/>
                  <a:pt x="4882101" y="691764"/>
                </a:cubicBezTo>
                <a:cubicBezTo>
                  <a:pt x="4887402" y="752724"/>
                  <a:pt x="4890990" y="813857"/>
                  <a:pt x="4898004" y="874644"/>
                </a:cubicBezTo>
                <a:cubicBezTo>
                  <a:pt x="4899734" y="889636"/>
                  <a:pt x="4938167" y="967544"/>
                  <a:pt x="4921858" y="962108"/>
                </a:cubicBezTo>
                <a:lnTo>
                  <a:pt x="4898004" y="954157"/>
                </a:lnTo>
              </a:path>
            </a:pathLst>
          </a:custGeom>
          <a:noFill/>
          <a:ln>
            <a:solidFill>
              <a:srgbClr val="00B0F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22" name="TextBox 21">
            <a:extLst>
              <a:ext uri="{FF2B5EF4-FFF2-40B4-BE49-F238E27FC236}">
                <a16:creationId xmlns:a16="http://schemas.microsoft.com/office/drawing/2014/main" id="{7824A457-93EB-9D8C-298E-E5CD14C7EE27}"/>
              </a:ext>
            </a:extLst>
          </p:cNvPr>
          <p:cNvSpPr txBox="1"/>
          <p:nvPr/>
        </p:nvSpPr>
        <p:spPr>
          <a:xfrm>
            <a:off x="611560" y="5566960"/>
            <a:ext cx="8136904" cy="830997"/>
          </a:xfrm>
          <a:prstGeom prst="rect">
            <a:avLst/>
          </a:prstGeom>
          <a:noFill/>
        </p:spPr>
        <p:txBody>
          <a:bodyPr wrap="square" rtlCol="0">
            <a:spAutoFit/>
          </a:bodyPr>
          <a:lstStyle/>
          <a:p>
            <a:pPr marL="285750" indent="-285750">
              <a:buFont typeface="Arial" panose="020B0604020202020204" pitchFamily="34" charset="0"/>
              <a:buChar char="•"/>
            </a:pPr>
            <a:r>
              <a:rPr lang="en-GB" sz="1600" dirty="0"/>
              <a:t>Dashed-blue line: a </a:t>
            </a:r>
            <a:r>
              <a:rPr lang="en-GB" sz="1600" dirty="0">
                <a:highlight>
                  <a:srgbClr val="FFFF00"/>
                </a:highlight>
              </a:rPr>
              <a:t>coupling path 𝜎 </a:t>
            </a:r>
            <a:r>
              <a:rPr lang="en-GB" sz="1600" dirty="0"/>
              <a:t>over </a:t>
            </a:r>
            <a:r>
              <a:rPr lang="en-GB" sz="1600" dirty="0" err="1"/>
              <a:t>o.x</a:t>
            </a:r>
            <a:r>
              <a:rPr lang="en-GB" sz="1600" dirty="0"/>
              <a:t> from a yellow in m() to the blue in </a:t>
            </a:r>
            <a:r>
              <a:rPr lang="en-GB" sz="1600"/>
              <a:t>n(), </a:t>
            </a:r>
            <a:r>
              <a:rPr lang="en-GB" sz="1600" dirty="0"/>
              <a:t>assuming the path is def-clear on </a:t>
            </a:r>
            <a:r>
              <a:rPr lang="en-GB" sz="1600" dirty="0" err="1"/>
              <a:t>o.x</a:t>
            </a:r>
            <a:r>
              <a:rPr lang="en-GB" sz="1600" dirty="0"/>
              <a:t> in between.</a:t>
            </a:r>
          </a:p>
          <a:p>
            <a:pPr marL="285750" indent="-285750">
              <a:buFont typeface="Arial" panose="020B0604020202020204" pitchFamily="34" charset="0"/>
              <a:buChar char="•"/>
            </a:pPr>
            <a:r>
              <a:rPr lang="en-GB" sz="1600" dirty="0"/>
              <a:t>2 </a:t>
            </a:r>
            <a:r>
              <a:rPr lang="en-GB" sz="1600" dirty="0">
                <a:sym typeface="Wingdings" pitchFamily="2" charset="2"/>
              </a:rPr>
              <a:t> 3 in f(x) forms a coupling sequence if there is such a coupling path.</a:t>
            </a:r>
            <a:endParaRPr lang="en-NL" sz="1600" dirty="0"/>
          </a:p>
        </p:txBody>
      </p:sp>
    </p:spTree>
    <p:extLst>
      <p:ext uri="{BB962C8B-B14F-4D97-AF65-F5344CB8AC3E}">
        <p14:creationId xmlns:p14="http://schemas.microsoft.com/office/powerpoint/2010/main" val="136907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4000" dirty="0"/>
              <a:t>Example with multiple coupling sequences</a:t>
            </a:r>
          </a:p>
        </p:txBody>
      </p:sp>
      <p:sp>
        <p:nvSpPr>
          <p:cNvPr id="4" name="Slide Number Placeholder 3"/>
          <p:cNvSpPr>
            <a:spLocks noGrp="1"/>
          </p:cNvSpPr>
          <p:nvPr>
            <p:ph type="sldNum" sz="quarter" idx="12"/>
          </p:nvPr>
        </p:nvSpPr>
        <p:spPr/>
        <p:txBody>
          <a:bodyPr/>
          <a:lstStyle/>
          <a:p>
            <a:pPr>
              <a:defRPr/>
            </a:pPr>
            <a:fld id="{3B1C7B3B-1398-4AD6-A01F-19A5BB4A5787}" type="slidenum">
              <a:rPr lang="en-US" smtClean="0"/>
              <a:pPr>
                <a:defRPr/>
              </a:pPr>
              <a:t>36</a:t>
            </a:fld>
            <a:endParaRPr lang="en-US"/>
          </a:p>
        </p:txBody>
      </p:sp>
      <p:sp>
        <p:nvSpPr>
          <p:cNvPr id="5" name="TextBox 4"/>
          <p:cNvSpPr txBox="1"/>
          <p:nvPr/>
        </p:nvSpPr>
        <p:spPr>
          <a:xfrm>
            <a:off x="971599" y="1591025"/>
            <a:ext cx="3868367" cy="2308324"/>
          </a:xfrm>
          <a:prstGeom prst="rect">
            <a:avLst/>
          </a:prstGeom>
          <a:solidFill>
            <a:schemeClr val="accent5">
              <a:lumMod val="20000"/>
              <a:lumOff val="80000"/>
            </a:schemeClr>
          </a:solidFill>
          <a:ln>
            <a:solidFill>
              <a:schemeClr val="tx1"/>
            </a:solidFill>
          </a:ln>
        </p:spPr>
        <p:txBody>
          <a:bodyPr wrap="none">
            <a:spAutoFit/>
          </a:bodyPr>
          <a:lstStyle/>
          <a:p>
            <a:pPr>
              <a:defRPr/>
            </a:pPr>
            <a:r>
              <a:rPr lang="en-US" sz="2400" dirty="0">
                <a:latin typeface="+mn-lt"/>
              </a:rPr>
              <a:t>f2(x) {  </a:t>
            </a:r>
            <a:r>
              <a:rPr lang="en-US" sz="2400" dirty="0">
                <a:solidFill>
                  <a:schemeClr val="accent2">
                    <a:lumMod val="60000"/>
                    <a:lumOff val="40000"/>
                  </a:schemeClr>
                </a:solidFill>
                <a:latin typeface="+mn-lt"/>
              </a:rPr>
              <a:t> (1)  </a:t>
            </a:r>
            <a:r>
              <a:rPr lang="en-US" sz="2400" dirty="0">
                <a:latin typeface="+mn-lt"/>
              </a:rPr>
              <a:t>A o = Factory(x ) ; </a:t>
            </a:r>
            <a:endParaRPr lang="en-US" sz="2400" dirty="0">
              <a:solidFill>
                <a:schemeClr val="accent1">
                  <a:lumMod val="60000"/>
                  <a:lumOff val="40000"/>
                </a:schemeClr>
              </a:solidFill>
              <a:latin typeface="+mn-lt"/>
            </a:endParaRPr>
          </a:p>
          <a:p>
            <a:pPr>
              <a:defRPr/>
            </a:pPr>
            <a:r>
              <a:rPr lang="en-US" sz="2400" dirty="0">
                <a:latin typeface="+mn-lt"/>
              </a:rPr>
              <a:t>          </a:t>
            </a:r>
            <a:r>
              <a:rPr lang="en-US" sz="2400" dirty="0">
                <a:solidFill>
                  <a:schemeClr val="accent2">
                    <a:lumMod val="60000"/>
                    <a:lumOff val="40000"/>
                  </a:schemeClr>
                </a:solidFill>
                <a:latin typeface="+mn-lt"/>
              </a:rPr>
              <a:t>   (2)  </a:t>
            </a:r>
            <a:r>
              <a:rPr lang="en-US" sz="2400" dirty="0" err="1">
                <a:latin typeface="+mn-lt"/>
              </a:rPr>
              <a:t>o.m</a:t>
            </a:r>
            <a:r>
              <a:rPr lang="en-US" sz="2400" dirty="0">
                <a:latin typeface="+mn-lt"/>
              </a:rPr>
              <a:t>(..)     </a:t>
            </a:r>
            <a:br>
              <a:rPr lang="en-US" sz="2400" dirty="0">
                <a:latin typeface="+mn-lt"/>
              </a:rPr>
            </a:br>
            <a:r>
              <a:rPr lang="en-US" sz="2400" dirty="0">
                <a:latin typeface="+mn-lt"/>
              </a:rPr>
              <a:t>             ....                </a:t>
            </a:r>
          </a:p>
          <a:p>
            <a:pPr>
              <a:defRPr/>
            </a:pPr>
            <a:r>
              <a:rPr lang="en-US" sz="2400" dirty="0">
                <a:latin typeface="+mn-lt"/>
              </a:rPr>
              <a:t>             </a:t>
            </a:r>
            <a:r>
              <a:rPr lang="en-US" sz="2400" dirty="0">
                <a:solidFill>
                  <a:schemeClr val="accent2">
                    <a:lumMod val="60000"/>
                    <a:lumOff val="40000"/>
                  </a:schemeClr>
                </a:solidFill>
                <a:latin typeface="+mn-lt"/>
              </a:rPr>
              <a:t>(3)  </a:t>
            </a:r>
            <a:r>
              <a:rPr lang="en-US" sz="2400" dirty="0" err="1">
                <a:latin typeface="+mn-lt"/>
              </a:rPr>
              <a:t>o.k</a:t>
            </a:r>
            <a:r>
              <a:rPr lang="en-US" sz="2400" dirty="0">
                <a:latin typeface="+mn-lt"/>
              </a:rPr>
              <a:t>(..)</a:t>
            </a:r>
            <a:br>
              <a:rPr lang="en-US" sz="2400" dirty="0">
                <a:latin typeface="+mn-lt"/>
              </a:rPr>
            </a:br>
            <a:r>
              <a:rPr lang="en-US" sz="2400" dirty="0">
                <a:latin typeface="+mn-lt"/>
              </a:rPr>
              <a:t>             ...</a:t>
            </a:r>
            <a:br>
              <a:rPr lang="en-US" sz="2400" dirty="0">
                <a:latin typeface="+mn-lt"/>
              </a:rPr>
            </a:br>
            <a:r>
              <a:rPr lang="en-US" sz="2400" dirty="0">
                <a:latin typeface="+mn-lt"/>
              </a:rPr>
              <a:t>             </a:t>
            </a:r>
            <a:r>
              <a:rPr lang="en-US" sz="2400" dirty="0">
                <a:solidFill>
                  <a:srgbClr val="FF0000"/>
                </a:solidFill>
                <a:latin typeface="+mn-lt"/>
              </a:rPr>
              <a:t>(4)  </a:t>
            </a:r>
            <a:r>
              <a:rPr lang="en-US" sz="2400" dirty="0" err="1">
                <a:latin typeface="+mn-lt"/>
              </a:rPr>
              <a:t>o.n</a:t>
            </a:r>
            <a:r>
              <a:rPr lang="en-US" sz="2400" dirty="0">
                <a:latin typeface="+mn-lt"/>
              </a:rPr>
              <a:t>(..)  ...                }</a:t>
            </a:r>
            <a:endParaRPr lang="en-US" sz="2400" dirty="0">
              <a:solidFill>
                <a:schemeClr val="accent1">
                  <a:lumMod val="60000"/>
                  <a:lumOff val="40000"/>
                </a:schemeClr>
              </a:solidFill>
              <a:latin typeface="+mn-lt"/>
            </a:endParaRPr>
          </a:p>
        </p:txBody>
      </p:sp>
      <p:sp>
        <p:nvSpPr>
          <p:cNvPr id="2" name="TextBox 1">
            <a:extLst>
              <a:ext uri="{FF2B5EF4-FFF2-40B4-BE49-F238E27FC236}">
                <a16:creationId xmlns:a16="http://schemas.microsoft.com/office/drawing/2014/main" id="{07C34B63-11C7-174B-A2CF-653A20AED772}"/>
              </a:ext>
            </a:extLst>
          </p:cNvPr>
          <p:cNvSpPr txBox="1"/>
          <p:nvPr/>
        </p:nvSpPr>
        <p:spPr>
          <a:xfrm>
            <a:off x="4987926" y="2090332"/>
            <a:ext cx="1909497" cy="369332"/>
          </a:xfrm>
          <a:prstGeom prst="rect">
            <a:avLst/>
          </a:prstGeom>
          <a:solidFill>
            <a:srgbClr val="FFC000"/>
          </a:solidFill>
        </p:spPr>
        <p:txBody>
          <a:bodyPr wrap="none" rtlCol="0">
            <a:spAutoFit/>
          </a:bodyPr>
          <a:lstStyle/>
          <a:p>
            <a:r>
              <a:rPr lang="en-US" dirty="0" err="1"/>
              <a:t>idef</a:t>
            </a:r>
            <a:r>
              <a:rPr lang="en-US" dirty="0"/>
              <a:t> = { </a:t>
            </a:r>
            <a:r>
              <a:rPr lang="en-US" dirty="0" err="1"/>
              <a:t>o.x</a:t>
            </a:r>
            <a:r>
              <a:rPr lang="en-US" dirty="0"/>
              <a:t> , </a:t>
            </a:r>
            <a:r>
              <a:rPr lang="en-US" dirty="0" err="1"/>
              <a:t>o.y</a:t>
            </a:r>
            <a:r>
              <a:rPr lang="en-US" dirty="0"/>
              <a:t> }</a:t>
            </a:r>
          </a:p>
        </p:txBody>
      </p:sp>
      <p:sp>
        <p:nvSpPr>
          <p:cNvPr id="7" name="TextBox 6">
            <a:extLst>
              <a:ext uri="{FF2B5EF4-FFF2-40B4-BE49-F238E27FC236}">
                <a16:creationId xmlns:a16="http://schemas.microsoft.com/office/drawing/2014/main" id="{87861A53-58BF-B94A-AC6C-15D1DCD10E01}"/>
              </a:ext>
            </a:extLst>
          </p:cNvPr>
          <p:cNvSpPr txBox="1"/>
          <p:nvPr/>
        </p:nvSpPr>
        <p:spPr>
          <a:xfrm>
            <a:off x="4987926" y="2804347"/>
            <a:ext cx="3377848" cy="369332"/>
          </a:xfrm>
          <a:prstGeom prst="rect">
            <a:avLst/>
          </a:prstGeom>
          <a:solidFill>
            <a:srgbClr val="FFFF00"/>
          </a:solidFill>
        </p:spPr>
        <p:txBody>
          <a:bodyPr wrap="none" rtlCol="0">
            <a:spAutoFit/>
          </a:bodyPr>
          <a:lstStyle/>
          <a:p>
            <a:r>
              <a:rPr lang="en-US" dirty="0" err="1"/>
              <a:t>iuse</a:t>
            </a:r>
            <a:r>
              <a:rPr lang="en-US" dirty="0"/>
              <a:t> = { </a:t>
            </a:r>
            <a:r>
              <a:rPr lang="en-US" dirty="0" err="1"/>
              <a:t>o.x</a:t>
            </a:r>
            <a:r>
              <a:rPr lang="en-US" dirty="0"/>
              <a:t>, </a:t>
            </a:r>
            <a:r>
              <a:rPr lang="en-US" dirty="0" err="1"/>
              <a:t>o.y</a:t>
            </a:r>
            <a:r>
              <a:rPr lang="en-US" dirty="0"/>
              <a:t>  }   </a:t>
            </a:r>
            <a:r>
              <a:rPr lang="en-US" dirty="0" err="1"/>
              <a:t>idef</a:t>
            </a:r>
            <a:r>
              <a:rPr lang="en-US" dirty="0"/>
              <a:t> = { </a:t>
            </a:r>
            <a:r>
              <a:rPr lang="en-US" dirty="0" err="1"/>
              <a:t>o.x</a:t>
            </a:r>
            <a:r>
              <a:rPr lang="en-US" dirty="0"/>
              <a:t> }</a:t>
            </a:r>
          </a:p>
        </p:txBody>
      </p:sp>
      <p:sp>
        <p:nvSpPr>
          <p:cNvPr id="11" name="TextBox 10">
            <a:extLst>
              <a:ext uri="{FF2B5EF4-FFF2-40B4-BE49-F238E27FC236}">
                <a16:creationId xmlns:a16="http://schemas.microsoft.com/office/drawing/2014/main" id="{74CCCD5D-F7E6-2948-B3A4-EB4A6B0339EA}"/>
              </a:ext>
            </a:extLst>
          </p:cNvPr>
          <p:cNvSpPr txBox="1"/>
          <p:nvPr/>
        </p:nvSpPr>
        <p:spPr>
          <a:xfrm>
            <a:off x="4987926" y="3457190"/>
            <a:ext cx="3377848" cy="369332"/>
          </a:xfrm>
          <a:prstGeom prst="rect">
            <a:avLst/>
          </a:prstGeom>
          <a:solidFill>
            <a:srgbClr val="FFFF00"/>
          </a:solidFill>
        </p:spPr>
        <p:txBody>
          <a:bodyPr wrap="none" rtlCol="0">
            <a:spAutoFit/>
          </a:bodyPr>
          <a:lstStyle/>
          <a:p>
            <a:r>
              <a:rPr lang="en-US" dirty="0" err="1"/>
              <a:t>iuse</a:t>
            </a:r>
            <a:r>
              <a:rPr lang="en-US" dirty="0"/>
              <a:t> = { </a:t>
            </a:r>
            <a:r>
              <a:rPr lang="en-US" dirty="0" err="1"/>
              <a:t>o.x</a:t>
            </a:r>
            <a:r>
              <a:rPr lang="en-US" dirty="0"/>
              <a:t> , </a:t>
            </a:r>
            <a:r>
              <a:rPr lang="en-US" dirty="0" err="1"/>
              <a:t>o.y</a:t>
            </a:r>
            <a:r>
              <a:rPr lang="en-US" dirty="0"/>
              <a:t> }   </a:t>
            </a:r>
            <a:r>
              <a:rPr lang="en-US" dirty="0" err="1"/>
              <a:t>idef</a:t>
            </a:r>
            <a:r>
              <a:rPr lang="en-US" dirty="0"/>
              <a:t> = { </a:t>
            </a:r>
            <a:r>
              <a:rPr lang="en-US" dirty="0" err="1"/>
              <a:t>o.x</a:t>
            </a:r>
            <a:r>
              <a:rPr lang="en-US" dirty="0"/>
              <a:t> }</a:t>
            </a:r>
          </a:p>
        </p:txBody>
      </p:sp>
      <p:graphicFrame>
        <p:nvGraphicFramePr>
          <p:cNvPr id="8" name="Table 7">
            <a:extLst>
              <a:ext uri="{FF2B5EF4-FFF2-40B4-BE49-F238E27FC236}">
                <a16:creationId xmlns:a16="http://schemas.microsoft.com/office/drawing/2014/main" id="{670AC6C3-FA68-EE4D-A1D0-4C4A019BF4DE}"/>
              </a:ext>
            </a:extLst>
          </p:cNvPr>
          <p:cNvGraphicFramePr>
            <a:graphicFrameLocks noGrp="1"/>
          </p:cNvGraphicFramePr>
          <p:nvPr>
            <p:extLst>
              <p:ext uri="{D42A27DB-BD31-4B8C-83A1-F6EECF244321}">
                <p14:modId xmlns:p14="http://schemas.microsoft.com/office/powerpoint/2010/main" val="1220263621"/>
              </p:ext>
            </p:extLst>
          </p:nvPr>
        </p:nvGraphicFramePr>
        <p:xfrm>
          <a:off x="971599" y="4050999"/>
          <a:ext cx="7394175" cy="2560320"/>
        </p:xfrm>
        <a:graphic>
          <a:graphicData uri="http://schemas.openxmlformats.org/drawingml/2006/table">
            <a:tbl>
              <a:tblPr firstRow="1" bandRow="1">
                <a:tableStyleId>{5C22544A-7EE6-4342-B048-85BDC9FD1C3A}</a:tableStyleId>
              </a:tblPr>
              <a:tblGrid>
                <a:gridCol w="1224137">
                  <a:extLst>
                    <a:ext uri="{9D8B030D-6E8A-4147-A177-3AD203B41FA5}">
                      <a16:colId xmlns:a16="http://schemas.microsoft.com/office/drawing/2014/main" val="3512171376"/>
                    </a:ext>
                  </a:extLst>
                </a:gridCol>
                <a:gridCol w="1296144">
                  <a:extLst>
                    <a:ext uri="{9D8B030D-6E8A-4147-A177-3AD203B41FA5}">
                      <a16:colId xmlns:a16="http://schemas.microsoft.com/office/drawing/2014/main" val="2684345908"/>
                    </a:ext>
                  </a:extLst>
                </a:gridCol>
                <a:gridCol w="4873894">
                  <a:extLst>
                    <a:ext uri="{9D8B030D-6E8A-4147-A177-3AD203B41FA5}">
                      <a16:colId xmlns:a16="http://schemas.microsoft.com/office/drawing/2014/main" val="132072588"/>
                    </a:ext>
                  </a:extLst>
                </a:gridCol>
              </a:tblGrid>
              <a:tr h="370840">
                <a:tc>
                  <a:txBody>
                    <a:bodyPr/>
                    <a:lstStyle/>
                    <a:p>
                      <a:pPr algn="ctr"/>
                      <a:r>
                        <a:rPr lang="en-US" dirty="0"/>
                        <a:t>Coupling sequence</a:t>
                      </a:r>
                    </a:p>
                  </a:txBody>
                  <a:tcPr/>
                </a:tc>
                <a:tc>
                  <a:txBody>
                    <a:bodyPr/>
                    <a:lstStyle/>
                    <a:p>
                      <a:pPr algn="ctr"/>
                      <a:r>
                        <a:rPr lang="en-US" dirty="0"/>
                        <a:t>Coupling </a:t>
                      </a:r>
                      <a:r>
                        <a:rPr lang="en-US" dirty="0" err="1"/>
                        <a:t>vars</a:t>
                      </a:r>
                      <a:endParaRPr lang="en-US" dirty="0"/>
                    </a:p>
                  </a:txBody>
                  <a:tcPr/>
                </a:tc>
                <a:tc>
                  <a:txBody>
                    <a:bodyPr/>
                    <a:lstStyle/>
                    <a:p>
                      <a:r>
                        <a:rPr lang="en-US" dirty="0"/>
                        <a:t>note</a:t>
                      </a:r>
                    </a:p>
                  </a:txBody>
                  <a:tcPr/>
                </a:tc>
                <a:extLst>
                  <a:ext uri="{0D108BD9-81ED-4DB2-BD59-A6C34878D82A}">
                    <a16:rowId xmlns:a16="http://schemas.microsoft.com/office/drawing/2014/main" val="3492498366"/>
                  </a:ext>
                </a:extLst>
              </a:tr>
              <a:tr h="370840">
                <a:tc>
                  <a:txBody>
                    <a:bodyPr/>
                    <a:lstStyle/>
                    <a:p>
                      <a:pPr algn="ctr"/>
                      <a:r>
                        <a:rPr lang="en-US" dirty="0"/>
                        <a:t>2 ➝ 3</a:t>
                      </a:r>
                    </a:p>
                  </a:txBody>
                  <a:tcPr/>
                </a:tc>
                <a:tc>
                  <a:txBody>
                    <a:bodyPr/>
                    <a:lstStyle/>
                    <a:p>
                      <a:pPr algn="ctr"/>
                      <a:r>
                        <a:rPr lang="en-US" dirty="0" err="1"/>
                        <a:t>o.x</a:t>
                      </a:r>
                      <a:r>
                        <a:rPr lang="en-US" dirty="0"/>
                        <a:t> , </a:t>
                      </a:r>
                      <a:r>
                        <a:rPr lang="en-US" dirty="0" err="1"/>
                        <a:t>o.y</a:t>
                      </a:r>
                      <a:r>
                        <a:rPr lang="en-US"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Assuming there are def. clear paths between the </a:t>
                      </a:r>
                      <a:r>
                        <a:rPr lang="en-US" dirty="0" err="1"/>
                        <a:t>idef</a:t>
                      </a:r>
                      <a:r>
                        <a:rPr lang="en-US" dirty="0"/>
                        <a:t> of </a:t>
                      </a:r>
                      <a:r>
                        <a:rPr lang="en-US" dirty="0" err="1"/>
                        <a:t>o.x</a:t>
                      </a:r>
                      <a:r>
                        <a:rPr lang="en-US" dirty="0"/>
                        <a:t> , </a:t>
                      </a:r>
                      <a:r>
                        <a:rPr lang="en-US" dirty="0" err="1"/>
                        <a:t>o.y</a:t>
                      </a:r>
                      <a:r>
                        <a:rPr lang="en-US" dirty="0"/>
                        <a:t> in 2 and their </a:t>
                      </a:r>
                      <a:r>
                        <a:rPr lang="en-US" dirty="0" err="1"/>
                        <a:t>iuse</a:t>
                      </a:r>
                      <a:r>
                        <a:rPr lang="en-US" dirty="0"/>
                        <a:t> in 3</a:t>
                      </a:r>
                    </a:p>
                  </a:txBody>
                  <a:tcPr/>
                </a:tc>
                <a:extLst>
                  <a:ext uri="{0D108BD9-81ED-4DB2-BD59-A6C34878D82A}">
                    <a16:rowId xmlns:a16="http://schemas.microsoft.com/office/drawing/2014/main" val="10524287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 ➝ 4</a:t>
                      </a:r>
                    </a:p>
                  </a:txBody>
                  <a:tcPr/>
                </a:tc>
                <a:tc>
                  <a:txBody>
                    <a:bodyPr/>
                    <a:lstStyle/>
                    <a:p>
                      <a:pPr algn="ctr"/>
                      <a:r>
                        <a:rPr lang="en-US" dirty="0" err="1"/>
                        <a:t>o.x</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Assuming there is a def. clear path between the </a:t>
                      </a:r>
                      <a:r>
                        <a:rPr lang="en-US" dirty="0" err="1"/>
                        <a:t>idef</a:t>
                      </a:r>
                      <a:r>
                        <a:rPr lang="en-US" dirty="0"/>
                        <a:t> of </a:t>
                      </a:r>
                      <a:r>
                        <a:rPr lang="en-US" dirty="0" err="1"/>
                        <a:t>o.x</a:t>
                      </a:r>
                      <a:r>
                        <a:rPr lang="en-US" dirty="0"/>
                        <a:t> in 3 and its </a:t>
                      </a:r>
                      <a:r>
                        <a:rPr lang="en-US" dirty="0" err="1"/>
                        <a:t>iuse</a:t>
                      </a:r>
                      <a:r>
                        <a:rPr lang="en-US" dirty="0"/>
                        <a:t> in 4</a:t>
                      </a:r>
                    </a:p>
                  </a:txBody>
                  <a:tcPr/>
                </a:tc>
                <a:extLst>
                  <a:ext uri="{0D108BD9-81ED-4DB2-BD59-A6C34878D82A}">
                    <a16:rowId xmlns:a16="http://schemas.microsoft.com/office/drawing/2014/main" val="2209064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 ➝ 4</a:t>
                      </a:r>
                    </a:p>
                  </a:txBody>
                  <a:tcPr/>
                </a:tc>
                <a:tc>
                  <a:txBody>
                    <a:bodyPr/>
                    <a:lstStyle/>
                    <a:p>
                      <a:pPr algn="ctr"/>
                      <a:r>
                        <a:rPr lang="en-US" dirty="0" err="1"/>
                        <a:t>o.y</a:t>
                      </a:r>
                      <a:endParaRPr lang="en-US" dirty="0"/>
                    </a:p>
                  </a:txBody>
                  <a:tcPr/>
                </a:tc>
                <a:tc>
                  <a:txBody>
                    <a:bodyPr/>
                    <a:lstStyle/>
                    <a:p>
                      <a:r>
                        <a:rPr lang="en-US" dirty="0"/>
                        <a:t>Assuming there is no def. clear path between the </a:t>
                      </a:r>
                      <a:r>
                        <a:rPr lang="en-US" dirty="0" err="1"/>
                        <a:t>idef</a:t>
                      </a:r>
                      <a:r>
                        <a:rPr lang="en-US" dirty="0"/>
                        <a:t> of </a:t>
                      </a:r>
                      <a:r>
                        <a:rPr lang="en-US" dirty="0" err="1"/>
                        <a:t>o.x</a:t>
                      </a:r>
                      <a:r>
                        <a:rPr lang="en-US" dirty="0"/>
                        <a:t> in 2 and its </a:t>
                      </a:r>
                      <a:r>
                        <a:rPr lang="en-US" dirty="0" err="1"/>
                        <a:t>iuse</a:t>
                      </a:r>
                      <a:r>
                        <a:rPr lang="en-US" dirty="0"/>
                        <a:t> in 4 </a:t>
                      </a:r>
                    </a:p>
                  </a:txBody>
                  <a:tcPr/>
                </a:tc>
                <a:extLst>
                  <a:ext uri="{0D108BD9-81ED-4DB2-BD59-A6C34878D82A}">
                    <a16:rowId xmlns:a16="http://schemas.microsoft.com/office/drawing/2014/main" val="4098743323"/>
                  </a:ext>
                </a:extLst>
              </a:tr>
            </a:tbl>
          </a:graphicData>
        </a:graphic>
      </p:graphicFrame>
    </p:spTree>
    <p:extLst>
      <p:ext uri="{BB962C8B-B14F-4D97-AF65-F5344CB8AC3E}">
        <p14:creationId xmlns:p14="http://schemas.microsoft.com/office/powerpoint/2010/main" val="1485987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117D6DD-95E4-45B2-BC9C-6C77539FC9C7}" type="slidenum">
              <a:rPr lang="en-US" smtClean="0"/>
              <a:pPr>
                <a:defRPr/>
              </a:pPr>
              <a:t>37</a:t>
            </a:fld>
            <a:endParaRPr lang="en-US"/>
          </a:p>
        </p:txBody>
      </p:sp>
      <p:pic>
        <p:nvPicPr>
          <p:cNvPr id="35843" name="Picture 2"/>
          <p:cNvPicPr>
            <a:picLocks noChangeAspect="1" noChangeArrowheads="1"/>
          </p:cNvPicPr>
          <p:nvPr/>
        </p:nvPicPr>
        <p:blipFill>
          <a:blip r:embed="rId3" cstate="print"/>
          <a:srcRect/>
          <a:stretch>
            <a:fillRect/>
          </a:stretch>
        </p:blipFill>
        <p:spPr bwMode="auto">
          <a:xfrm>
            <a:off x="857250" y="1160463"/>
            <a:ext cx="7143750" cy="5697537"/>
          </a:xfrm>
          <a:prstGeom prst="rect">
            <a:avLst/>
          </a:prstGeom>
          <a:noFill/>
          <a:ln w="9525">
            <a:noFill/>
            <a:miter lim="800000"/>
            <a:headEnd/>
            <a:tailEnd/>
          </a:ln>
        </p:spPr>
      </p:pic>
      <p:sp>
        <p:nvSpPr>
          <p:cNvPr id="35844" name="Title 1"/>
          <p:cNvSpPr>
            <a:spLocks noGrp="1"/>
          </p:cNvSpPr>
          <p:nvPr>
            <p:ph type="title"/>
          </p:nvPr>
        </p:nvSpPr>
        <p:spPr/>
        <p:txBody>
          <a:bodyPr/>
          <a:lstStyle/>
          <a:p>
            <a:r>
              <a:rPr lang="en-US" sz="3600"/>
              <a:t>With polymorphism the situation will now look like this...</a:t>
            </a:r>
          </a:p>
        </p:txBody>
      </p:sp>
      <p:sp>
        <p:nvSpPr>
          <p:cNvPr id="5" name="TextBox 4"/>
          <p:cNvSpPr txBox="1"/>
          <p:nvPr/>
        </p:nvSpPr>
        <p:spPr>
          <a:xfrm>
            <a:off x="3000375" y="6215063"/>
            <a:ext cx="5143500" cy="461962"/>
          </a:xfrm>
          <a:prstGeom prst="rect">
            <a:avLst/>
          </a:prstGeom>
          <a:noFill/>
        </p:spPr>
        <p:txBody>
          <a:bodyPr>
            <a:spAutoFit/>
          </a:bodyPr>
          <a:lstStyle/>
          <a:p>
            <a:pPr>
              <a:defRPr/>
            </a:pPr>
            <a:r>
              <a:rPr lang="en-US" sz="1200" i="1" dirty="0">
                <a:latin typeface="+mn-lt"/>
              </a:rPr>
              <a:t>Notice how different types of the context o may give different coupling variables as well as coupling paths.</a:t>
            </a:r>
          </a:p>
        </p:txBody>
      </p:sp>
      <p:pic>
        <p:nvPicPr>
          <p:cNvPr id="2" name="Picture 1">
            <a:extLst>
              <a:ext uri="{FF2B5EF4-FFF2-40B4-BE49-F238E27FC236}">
                <a16:creationId xmlns:a16="http://schemas.microsoft.com/office/drawing/2014/main" id="{DC402B67-4FFA-194E-BA87-FB432E799CB4}"/>
              </a:ext>
            </a:extLst>
          </p:cNvPr>
          <p:cNvPicPr>
            <a:picLocks noChangeAspect="1"/>
          </p:cNvPicPr>
          <p:nvPr/>
        </p:nvPicPr>
        <p:blipFill>
          <a:blip r:embed="rId4"/>
          <a:stretch>
            <a:fillRect/>
          </a:stretch>
        </p:blipFill>
        <p:spPr>
          <a:xfrm>
            <a:off x="5436096" y="2835571"/>
            <a:ext cx="2032000" cy="203200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3"/>
          <p:cNvSpPr>
            <a:spLocks noGrp="1"/>
          </p:cNvSpPr>
          <p:nvPr>
            <p:ph type="title"/>
          </p:nvPr>
        </p:nvSpPr>
        <p:spPr/>
        <p:txBody>
          <a:bodyPr/>
          <a:lstStyle/>
          <a:p>
            <a:r>
              <a:rPr lang="en-US"/>
              <a:t>Binding triple</a:t>
            </a:r>
          </a:p>
        </p:txBody>
      </p:sp>
      <p:sp>
        <p:nvSpPr>
          <p:cNvPr id="36867" name="Content Placeholder 14"/>
          <p:cNvSpPr>
            <a:spLocks noGrp="1"/>
          </p:cNvSpPr>
          <p:nvPr>
            <p:ph idx="1"/>
          </p:nvPr>
        </p:nvSpPr>
        <p:spPr>
          <a:xfrm>
            <a:off x="467544" y="1556792"/>
            <a:ext cx="8229600" cy="2339975"/>
          </a:xfrm>
        </p:spPr>
        <p:txBody>
          <a:bodyPr/>
          <a:lstStyle/>
          <a:p>
            <a:pPr marL="0" indent="0" algn="just">
              <a:buNone/>
            </a:pPr>
            <a:r>
              <a:rPr lang="en-US" sz="2800" dirty="0"/>
              <a:t>Each coupling sequence </a:t>
            </a:r>
            <a:r>
              <a:rPr lang="en-US" sz="2800" i="1" dirty="0"/>
              <a:t>c</a:t>
            </a:r>
            <a:r>
              <a:rPr lang="en-US" sz="2800" dirty="0"/>
              <a:t> induces one or more binding “triples”; each specifying the coupling variables for </a:t>
            </a:r>
            <a:r>
              <a:rPr lang="en-US" sz="2800" b="1" dirty="0"/>
              <a:t>various types </a:t>
            </a:r>
            <a:r>
              <a:rPr lang="en-US" sz="2800" dirty="0"/>
              <a:t>of the context-</a:t>
            </a:r>
            <a:r>
              <a:rPr lang="en-US" sz="2800" dirty="0" err="1"/>
              <a:t>var</a:t>
            </a:r>
            <a:r>
              <a:rPr lang="en-US" sz="2800" dirty="0"/>
              <a:t> </a:t>
            </a:r>
            <a:r>
              <a:rPr lang="en-US" sz="2800" i="1" dirty="0"/>
              <a:t>o</a:t>
            </a:r>
            <a:r>
              <a:rPr lang="en-US" sz="2800" dirty="0"/>
              <a:t>. For example, these could be the binding triples of the coupling sequence </a:t>
            </a:r>
            <a:br>
              <a:rPr lang="en-US" sz="2800" dirty="0"/>
            </a:br>
            <a:r>
              <a:rPr lang="en-US" sz="2800" i="1" dirty="0"/>
              <a:t>cs1</a:t>
            </a:r>
            <a:r>
              <a:rPr lang="en-US" sz="2800" dirty="0"/>
              <a:t>  = </a:t>
            </a:r>
            <a:r>
              <a:rPr lang="en-US" sz="2800" dirty="0" err="1"/>
              <a:t>o.m</a:t>
            </a:r>
            <a:r>
              <a:rPr lang="en-US" sz="2800" dirty="0"/>
              <a:t>()@2</a:t>
            </a:r>
            <a:r>
              <a:rPr lang="en-US" sz="2800" dirty="0">
                <a:sym typeface="Symbol"/>
              </a:rPr>
              <a:t> </a:t>
            </a:r>
            <a:r>
              <a:rPr lang="en-US" sz="2800" dirty="0" err="1">
                <a:sym typeface="Symbol"/>
              </a:rPr>
              <a:t>o.k</a:t>
            </a:r>
            <a:r>
              <a:rPr lang="en-US" sz="2800" dirty="0">
                <a:sym typeface="Symbol"/>
              </a:rPr>
              <a:t>()@3 ;</a:t>
            </a:r>
            <a:endParaRPr lang="en-US" sz="2800" dirty="0"/>
          </a:p>
        </p:txBody>
      </p:sp>
      <p:sp>
        <p:nvSpPr>
          <p:cNvPr id="3" name="Slide Number Placeholder 2"/>
          <p:cNvSpPr>
            <a:spLocks noGrp="1"/>
          </p:cNvSpPr>
          <p:nvPr>
            <p:ph type="sldNum" sz="quarter" idx="12"/>
          </p:nvPr>
        </p:nvSpPr>
        <p:spPr/>
        <p:txBody>
          <a:bodyPr/>
          <a:lstStyle/>
          <a:p>
            <a:pPr>
              <a:defRPr/>
            </a:pPr>
            <a:fld id="{DA1AA0B2-A162-4380-AC92-14A1319477FF}" type="slidenum">
              <a:rPr lang="en-US" smtClean="0"/>
              <a:pPr>
                <a:defRPr/>
              </a:pPr>
              <a:t>38</a:t>
            </a:fld>
            <a:endParaRPr lang="en-US" dirty="0"/>
          </a:p>
        </p:txBody>
      </p:sp>
      <p:sp>
        <p:nvSpPr>
          <p:cNvPr id="4" name="Rectangle 3"/>
          <p:cNvSpPr/>
          <p:nvPr/>
        </p:nvSpPr>
        <p:spPr>
          <a:xfrm>
            <a:off x="3114802" y="3963913"/>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A</a:t>
            </a:r>
          </a:p>
        </p:txBody>
      </p:sp>
      <p:sp>
        <p:nvSpPr>
          <p:cNvPr id="5" name="Rectangle 4"/>
          <p:cNvSpPr/>
          <p:nvPr/>
        </p:nvSpPr>
        <p:spPr>
          <a:xfrm>
            <a:off x="3114802" y="4678288"/>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B1</a:t>
            </a:r>
          </a:p>
        </p:txBody>
      </p:sp>
      <p:sp>
        <p:nvSpPr>
          <p:cNvPr id="6" name="Rectangle 5"/>
          <p:cNvSpPr/>
          <p:nvPr/>
        </p:nvSpPr>
        <p:spPr>
          <a:xfrm>
            <a:off x="3114802" y="5392663"/>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B2</a:t>
            </a:r>
          </a:p>
        </p:txBody>
      </p:sp>
      <p:sp>
        <p:nvSpPr>
          <p:cNvPr id="7" name="Isosceles Triangle 6"/>
          <p:cNvSpPr/>
          <p:nvPr/>
        </p:nvSpPr>
        <p:spPr>
          <a:xfrm>
            <a:off x="3400552" y="4392538"/>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9" name="Straight Connector 8"/>
          <p:cNvCxnSpPr>
            <a:stCxn id="5" idx="0"/>
            <a:endCxn id="7" idx="3"/>
          </p:cNvCxnSpPr>
          <p:nvPr/>
        </p:nvCxnSpPr>
        <p:spPr>
          <a:xfrm rot="5400000" flipH="1" flipV="1">
            <a:off x="3436270" y="4606057"/>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3400552" y="5106913"/>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11" name="Straight Connector 10"/>
          <p:cNvCxnSpPr>
            <a:stCxn id="6" idx="0"/>
            <a:endCxn id="10" idx="3"/>
          </p:cNvCxnSpPr>
          <p:nvPr/>
        </p:nvCxnSpPr>
        <p:spPr>
          <a:xfrm rot="5400000" flipH="1" flipV="1">
            <a:off x="3436270" y="5320432"/>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val="1335294379"/>
              </p:ext>
            </p:extLst>
          </p:nvPr>
        </p:nvGraphicFramePr>
        <p:xfrm>
          <a:off x="4572000" y="4035921"/>
          <a:ext cx="4015410" cy="1752600"/>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20000"/>
                    </a:ext>
                  </a:extLst>
                </a:gridCol>
                <a:gridCol w="1338470">
                  <a:extLst>
                    <a:ext uri="{9D8B030D-6E8A-4147-A177-3AD203B41FA5}">
                      <a16:colId xmlns:a16="http://schemas.microsoft.com/office/drawing/2014/main" val="20001"/>
                    </a:ext>
                  </a:extLst>
                </a:gridCol>
                <a:gridCol w="1338470">
                  <a:extLst>
                    <a:ext uri="{9D8B030D-6E8A-4147-A177-3AD203B41FA5}">
                      <a16:colId xmlns:a16="http://schemas.microsoft.com/office/drawing/2014/main" val="20002"/>
                    </a:ext>
                  </a:extLst>
                </a:gridCol>
              </a:tblGrid>
              <a:tr h="370840">
                <a:tc>
                  <a:txBody>
                    <a:bodyPr/>
                    <a:lstStyle/>
                    <a:p>
                      <a:pPr algn="ctr"/>
                      <a:r>
                        <a:rPr lang="en-US" dirty="0"/>
                        <a:t>coupling </a:t>
                      </a:r>
                      <a:r>
                        <a:rPr lang="en-US" dirty="0" err="1"/>
                        <a:t>seq</a:t>
                      </a:r>
                      <a:endParaRPr lang="en-US" dirty="0"/>
                    </a:p>
                  </a:txBody>
                  <a:tcPr/>
                </a:tc>
                <a:tc>
                  <a:txBody>
                    <a:bodyPr/>
                    <a:lstStyle/>
                    <a:p>
                      <a:pPr algn="ctr"/>
                      <a:r>
                        <a:rPr lang="en-US" dirty="0"/>
                        <a:t>type</a:t>
                      </a:r>
                      <a:r>
                        <a:rPr lang="en-US" baseline="0" dirty="0"/>
                        <a:t> of o</a:t>
                      </a:r>
                      <a:endParaRPr lang="en-US" dirty="0"/>
                    </a:p>
                  </a:txBody>
                  <a:tcPr/>
                </a:tc>
                <a:tc>
                  <a:txBody>
                    <a:bodyPr/>
                    <a:lstStyle/>
                    <a:p>
                      <a:pPr algn="ctr"/>
                      <a:r>
                        <a:rPr lang="en-US" dirty="0"/>
                        <a:t>coupling</a:t>
                      </a:r>
                      <a:r>
                        <a:rPr lang="en-US" baseline="0" dirty="0"/>
                        <a:t> </a:t>
                      </a:r>
                      <a:r>
                        <a:rPr lang="en-US" baseline="0" dirty="0" err="1"/>
                        <a:t>vars</a:t>
                      </a:r>
                      <a:endParaRPr lang="en-US" dirty="0"/>
                    </a:p>
                  </a:txBody>
                  <a:tcPr/>
                </a:tc>
                <a:extLst>
                  <a:ext uri="{0D108BD9-81ED-4DB2-BD59-A6C34878D82A}">
                    <a16:rowId xmlns:a16="http://schemas.microsoft.com/office/drawing/2014/main" val="10000"/>
                  </a:ext>
                </a:extLst>
              </a:tr>
              <a:tr h="370840">
                <a:tc rowSpan="3">
                  <a:txBody>
                    <a:bodyPr/>
                    <a:lstStyle/>
                    <a:p>
                      <a:pPr algn="ctr"/>
                      <a:endParaRPr lang="en-US" dirty="0"/>
                    </a:p>
                    <a:p>
                      <a:pPr algn="ctr"/>
                      <a:r>
                        <a:rPr lang="en-US" i="1" dirty="0"/>
                        <a:t>cs1</a:t>
                      </a:r>
                    </a:p>
                    <a:p>
                      <a:pPr algn="ctr"/>
                      <a:endParaRPr lang="en-US" dirty="0"/>
                    </a:p>
                  </a:txBody>
                  <a:tcPr>
                    <a:solidFill>
                      <a:schemeClr val="accent5">
                        <a:lumMod val="20000"/>
                        <a:lumOff val="80000"/>
                      </a:schemeClr>
                    </a:solidFill>
                  </a:tcPr>
                </a:tc>
                <a:tc>
                  <a:txBody>
                    <a:bodyPr/>
                    <a:lstStyle/>
                    <a:p>
                      <a:pPr algn="ctr"/>
                      <a:r>
                        <a:rPr lang="en-US" dirty="0"/>
                        <a:t>A</a:t>
                      </a:r>
                    </a:p>
                  </a:txBody>
                  <a:tcPr/>
                </a:tc>
                <a:tc>
                  <a:txBody>
                    <a:bodyPr/>
                    <a:lstStyle/>
                    <a:p>
                      <a:pPr algn="ctr"/>
                      <a:r>
                        <a:rPr lang="en-US" dirty="0"/>
                        <a:t>{ </a:t>
                      </a:r>
                      <a:r>
                        <a:rPr lang="en-US" dirty="0" err="1"/>
                        <a:t>o.v</a:t>
                      </a:r>
                      <a:r>
                        <a:rPr lang="en-US" baseline="0" dirty="0"/>
                        <a:t> }</a:t>
                      </a:r>
                      <a:endParaRPr lang="en-US" dirty="0"/>
                    </a:p>
                  </a:txBody>
                  <a:tcPr/>
                </a:tc>
                <a:extLst>
                  <a:ext uri="{0D108BD9-81ED-4DB2-BD59-A6C34878D82A}">
                    <a16:rowId xmlns:a16="http://schemas.microsoft.com/office/drawing/2014/main" val="10001"/>
                  </a:ext>
                </a:extLst>
              </a:tr>
              <a:tr h="370840">
                <a:tc vMerge="1">
                  <a:txBody>
                    <a:bodyPr/>
                    <a:lstStyle/>
                    <a:p>
                      <a:pPr algn="ctr"/>
                      <a:endParaRPr lang="en-US" dirty="0"/>
                    </a:p>
                  </a:txBody>
                  <a:tcPr/>
                </a:tc>
                <a:tc>
                  <a:txBody>
                    <a:bodyPr/>
                    <a:lstStyle/>
                    <a:p>
                      <a:pPr algn="ctr"/>
                      <a:r>
                        <a:rPr lang="en-US" dirty="0"/>
                        <a:t>B1</a:t>
                      </a:r>
                    </a:p>
                  </a:txBody>
                  <a:tcPr/>
                </a:tc>
                <a:tc>
                  <a:txBody>
                    <a:bodyPr/>
                    <a:lstStyle/>
                    <a:p>
                      <a:pPr algn="ctr"/>
                      <a:r>
                        <a:rPr lang="en-US" dirty="0"/>
                        <a:t>{ </a:t>
                      </a:r>
                      <a:r>
                        <a:rPr lang="en-US" dirty="0" err="1"/>
                        <a:t>o.u</a:t>
                      </a:r>
                      <a:r>
                        <a:rPr lang="en-US" baseline="0" dirty="0"/>
                        <a:t> }</a:t>
                      </a:r>
                      <a:endParaRPr lang="en-US" dirty="0"/>
                    </a:p>
                  </a:txBody>
                  <a:tcPr/>
                </a:tc>
                <a:extLst>
                  <a:ext uri="{0D108BD9-81ED-4DB2-BD59-A6C34878D82A}">
                    <a16:rowId xmlns:a16="http://schemas.microsoft.com/office/drawing/2014/main" val="10002"/>
                  </a:ext>
                </a:extLst>
              </a:tr>
              <a:tr h="370840">
                <a:tc vMerge="1">
                  <a:txBody>
                    <a:bodyPr/>
                    <a:lstStyle/>
                    <a:p>
                      <a:pPr algn="ctr"/>
                      <a:endParaRPr lang="en-US" dirty="0"/>
                    </a:p>
                  </a:txBody>
                  <a:tcPr/>
                </a:tc>
                <a:tc>
                  <a:txBody>
                    <a:bodyPr/>
                    <a:lstStyle/>
                    <a:p>
                      <a:pPr algn="ctr"/>
                      <a:r>
                        <a:rPr lang="en-US" dirty="0"/>
                        <a:t>B2</a:t>
                      </a:r>
                    </a:p>
                  </a:txBody>
                  <a:tcPr/>
                </a:tc>
                <a:tc>
                  <a:txBody>
                    <a:bodyPr/>
                    <a:lstStyle/>
                    <a:p>
                      <a:pPr algn="ct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extLst>
                  <a:ext uri="{0D108BD9-81ED-4DB2-BD59-A6C34878D82A}">
                    <a16:rowId xmlns:a16="http://schemas.microsoft.com/office/drawing/2014/main" val="10003"/>
                  </a:ext>
                </a:extLst>
              </a:tr>
            </a:tbl>
          </a:graphicData>
        </a:graphic>
      </p:graphicFrame>
      <p:sp>
        <p:nvSpPr>
          <p:cNvPr id="15" name="TextBox 14"/>
          <p:cNvSpPr txBox="1"/>
          <p:nvPr/>
        </p:nvSpPr>
        <p:spPr>
          <a:xfrm>
            <a:off x="4572000" y="5799558"/>
            <a:ext cx="2287806" cy="369332"/>
          </a:xfrm>
          <a:prstGeom prst="rect">
            <a:avLst/>
          </a:prstGeom>
          <a:noFill/>
        </p:spPr>
        <p:txBody>
          <a:bodyPr wrap="none" rtlCol="0">
            <a:spAutoFit/>
          </a:bodyPr>
          <a:lstStyle/>
          <a:p>
            <a:r>
              <a:rPr lang="en-US" i="1" dirty="0"/>
              <a:t>binding triples of cs1</a:t>
            </a:r>
          </a:p>
        </p:txBody>
      </p:sp>
      <p:sp>
        <p:nvSpPr>
          <p:cNvPr id="14" name="TextBox 13">
            <a:extLst>
              <a:ext uri="{FF2B5EF4-FFF2-40B4-BE49-F238E27FC236}">
                <a16:creationId xmlns:a16="http://schemas.microsoft.com/office/drawing/2014/main" id="{68EA90B3-5F98-9E43-9FD0-53697D979B2D}"/>
              </a:ext>
            </a:extLst>
          </p:cNvPr>
          <p:cNvSpPr txBox="1"/>
          <p:nvPr/>
        </p:nvSpPr>
        <p:spPr>
          <a:xfrm>
            <a:off x="330884" y="4377705"/>
            <a:ext cx="2331087" cy="1384995"/>
          </a:xfrm>
          <a:prstGeom prst="rect">
            <a:avLst/>
          </a:prstGeom>
          <a:solidFill>
            <a:schemeClr val="accent5">
              <a:lumMod val="20000"/>
              <a:lumOff val="80000"/>
            </a:schemeClr>
          </a:solidFill>
          <a:ln>
            <a:solidFill>
              <a:schemeClr val="tx1"/>
            </a:solidFill>
          </a:ln>
        </p:spPr>
        <p:txBody>
          <a:bodyPr wrap="none">
            <a:spAutoFit/>
          </a:bodyPr>
          <a:lstStyle/>
          <a:p>
            <a:pPr>
              <a:defRPr/>
            </a:pPr>
            <a:r>
              <a:rPr lang="en-US" sz="1400" dirty="0">
                <a:latin typeface="+mn-lt"/>
              </a:rPr>
              <a:t>f2(x) {  </a:t>
            </a:r>
            <a:r>
              <a:rPr lang="en-US" sz="1400" dirty="0">
                <a:solidFill>
                  <a:schemeClr val="accent2">
                    <a:lumMod val="60000"/>
                    <a:lumOff val="40000"/>
                  </a:schemeClr>
                </a:solidFill>
                <a:latin typeface="+mn-lt"/>
              </a:rPr>
              <a:t> (1)  </a:t>
            </a:r>
            <a:r>
              <a:rPr lang="en-US" sz="1400" dirty="0">
                <a:latin typeface="+mn-lt"/>
              </a:rPr>
              <a:t>A o = Factory(x ) ; </a:t>
            </a:r>
            <a:endParaRPr lang="en-US" sz="1400" dirty="0">
              <a:solidFill>
                <a:schemeClr val="accent1">
                  <a:lumMod val="60000"/>
                  <a:lumOff val="40000"/>
                </a:schemeClr>
              </a:solidFill>
              <a:latin typeface="+mn-lt"/>
            </a:endParaRPr>
          </a:p>
          <a:p>
            <a:pPr>
              <a:defRPr/>
            </a:pPr>
            <a:r>
              <a:rPr lang="en-US" sz="1400" dirty="0">
                <a:latin typeface="+mn-lt"/>
              </a:rPr>
              <a:t>          </a:t>
            </a:r>
            <a:r>
              <a:rPr lang="en-US" sz="1400" dirty="0">
                <a:solidFill>
                  <a:schemeClr val="accent2">
                    <a:lumMod val="60000"/>
                    <a:lumOff val="40000"/>
                  </a:schemeClr>
                </a:solidFill>
                <a:latin typeface="+mn-lt"/>
              </a:rPr>
              <a:t>   (2)  </a:t>
            </a:r>
            <a:r>
              <a:rPr lang="en-US" sz="1400" dirty="0" err="1">
                <a:latin typeface="+mn-lt"/>
              </a:rPr>
              <a:t>o.m</a:t>
            </a:r>
            <a:r>
              <a:rPr lang="en-US" sz="1400" dirty="0">
                <a:latin typeface="+mn-lt"/>
              </a:rPr>
              <a:t>(..)     </a:t>
            </a:r>
            <a:br>
              <a:rPr lang="en-US" sz="1400" dirty="0">
                <a:latin typeface="+mn-lt"/>
              </a:rPr>
            </a:br>
            <a:r>
              <a:rPr lang="en-US" sz="1400" dirty="0">
                <a:latin typeface="+mn-lt"/>
              </a:rPr>
              <a:t>             ....                </a:t>
            </a:r>
          </a:p>
          <a:p>
            <a:pPr>
              <a:defRPr/>
            </a:pPr>
            <a:r>
              <a:rPr lang="en-US" sz="1400" dirty="0">
                <a:latin typeface="+mn-lt"/>
              </a:rPr>
              <a:t>             </a:t>
            </a:r>
            <a:r>
              <a:rPr lang="en-US" sz="1400" dirty="0">
                <a:solidFill>
                  <a:schemeClr val="accent2">
                    <a:lumMod val="60000"/>
                    <a:lumOff val="40000"/>
                  </a:schemeClr>
                </a:solidFill>
                <a:latin typeface="+mn-lt"/>
              </a:rPr>
              <a:t>(3)  </a:t>
            </a:r>
            <a:r>
              <a:rPr lang="en-US" sz="1400" dirty="0" err="1">
                <a:latin typeface="+mn-lt"/>
              </a:rPr>
              <a:t>o.k</a:t>
            </a:r>
            <a:r>
              <a:rPr lang="en-US" sz="1400" dirty="0">
                <a:latin typeface="+mn-lt"/>
              </a:rPr>
              <a:t>(..)</a:t>
            </a:r>
            <a:br>
              <a:rPr lang="en-US" sz="1400" dirty="0">
                <a:latin typeface="+mn-lt"/>
              </a:rPr>
            </a:br>
            <a:r>
              <a:rPr lang="en-US" sz="1400" dirty="0">
                <a:latin typeface="+mn-lt"/>
              </a:rPr>
              <a:t>             ...</a:t>
            </a:r>
            <a:br>
              <a:rPr lang="en-US" sz="1400" dirty="0">
                <a:latin typeface="+mn-lt"/>
              </a:rPr>
            </a:br>
            <a:r>
              <a:rPr lang="en-US" sz="1400" dirty="0">
                <a:latin typeface="+mn-lt"/>
              </a:rPr>
              <a:t>             </a:t>
            </a:r>
            <a:r>
              <a:rPr lang="en-US" sz="1400" dirty="0">
                <a:solidFill>
                  <a:srgbClr val="FF0000"/>
                </a:solidFill>
                <a:latin typeface="+mn-lt"/>
              </a:rPr>
              <a:t>(4)  </a:t>
            </a:r>
            <a:r>
              <a:rPr lang="en-US" sz="1400" dirty="0" err="1">
                <a:latin typeface="+mn-lt"/>
              </a:rPr>
              <a:t>o.n</a:t>
            </a:r>
            <a:r>
              <a:rPr lang="en-US" sz="1400" dirty="0">
                <a:latin typeface="+mn-lt"/>
              </a:rPr>
              <a:t>(..)  ...                }</a:t>
            </a:r>
            <a:endParaRPr lang="en-US" sz="1400" dirty="0">
              <a:solidFill>
                <a:schemeClr val="accent1">
                  <a:lumMod val="60000"/>
                  <a:lumOff val="40000"/>
                </a:schemeClr>
              </a:solidFill>
              <a:latin typeface="+mn-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z="4000" dirty="0"/>
              <a:t>Inter-class coverage test criteria</a:t>
            </a:r>
          </a:p>
        </p:txBody>
      </p:sp>
      <p:sp>
        <p:nvSpPr>
          <p:cNvPr id="37891" name="Content Placeholder 2"/>
          <p:cNvSpPr>
            <a:spLocks noGrp="1"/>
          </p:cNvSpPr>
          <p:nvPr>
            <p:ph idx="1"/>
          </p:nvPr>
        </p:nvSpPr>
        <p:spPr>
          <a:xfrm>
            <a:off x="457200" y="4655720"/>
            <a:ext cx="8229600" cy="1847106"/>
          </a:xfrm>
        </p:spPr>
        <p:txBody>
          <a:bodyPr/>
          <a:lstStyle/>
          <a:p>
            <a:pPr marL="0" indent="0" algn="just">
              <a:buNone/>
            </a:pPr>
            <a:r>
              <a:rPr lang="en-US" sz="2400" dirty="0"/>
              <a:t>(Def 7.53) </a:t>
            </a:r>
            <a:r>
              <a:rPr lang="en-US" sz="2400" b="1" dirty="0"/>
              <a:t>All-Coupling-Sequences</a:t>
            </a:r>
            <a:r>
              <a:rPr lang="en-US" sz="2400" dirty="0"/>
              <a:t> (ACS): </a:t>
            </a:r>
            <a:r>
              <a:rPr lang="en-US" sz="2400" b="1" dirty="0"/>
              <a:t>for every coupling sequence</a:t>
            </a:r>
            <a:r>
              <a:rPr lang="en-US" sz="2400" dirty="0"/>
              <a:t> </a:t>
            </a:r>
            <a:r>
              <a:rPr lang="en-US" sz="2400" i="1" dirty="0"/>
              <a:t>cs</a:t>
            </a:r>
            <a:r>
              <a:rPr lang="en-US" sz="2400" dirty="0"/>
              <a:t> in the coupling method  </a:t>
            </a:r>
            <a:r>
              <a:rPr lang="en-US" sz="2400" i="1" dirty="0"/>
              <a:t>f</a:t>
            </a:r>
            <a:r>
              <a:rPr lang="en-US" sz="2400" dirty="0"/>
              <a:t> , TR includes at least one coupling path of </a:t>
            </a:r>
            <a:r>
              <a:rPr lang="en-US" sz="2400" i="1" dirty="0"/>
              <a:t>cs.</a:t>
            </a:r>
            <a:r>
              <a:rPr lang="en-US" sz="2400" dirty="0"/>
              <a:t>  </a:t>
            </a:r>
            <a:r>
              <a:rPr lang="en-US" sz="2400" dirty="0">
                <a:sym typeface="Wingdings" pitchFamily="2" charset="2"/>
              </a:rPr>
              <a:t>  ignore polymorphism.</a:t>
            </a:r>
          </a:p>
          <a:p>
            <a:pPr marL="0" indent="0" algn="just">
              <a:buNone/>
            </a:pPr>
            <a:r>
              <a:rPr lang="en-US" sz="2400" dirty="0">
                <a:sym typeface="Wingdings" pitchFamily="2" charset="2"/>
              </a:rPr>
              <a:t>In the above example, the TR would consist of two paths, one for </a:t>
            </a:r>
            <a:r>
              <a:rPr lang="en-US" sz="2400" i="1" dirty="0">
                <a:sym typeface="Wingdings" pitchFamily="2" charset="2"/>
              </a:rPr>
              <a:t>cs1</a:t>
            </a:r>
            <a:r>
              <a:rPr lang="en-US" sz="2400" dirty="0">
                <a:sym typeface="Wingdings" pitchFamily="2" charset="2"/>
              </a:rPr>
              <a:t> and one for </a:t>
            </a:r>
            <a:r>
              <a:rPr lang="en-US" sz="2400" i="1" dirty="0">
                <a:sym typeface="Wingdings" pitchFamily="2" charset="2"/>
              </a:rPr>
              <a:t>cs2</a:t>
            </a:r>
            <a:r>
              <a:rPr lang="en-US" sz="2400" dirty="0">
                <a:sym typeface="Wingdings" pitchFamily="2" charset="2"/>
              </a:rPr>
              <a:t>.</a:t>
            </a:r>
          </a:p>
          <a:p>
            <a:pPr marL="0" indent="0" algn="just">
              <a:buNone/>
            </a:pPr>
            <a:endParaRPr lang="en-US" sz="2400" dirty="0">
              <a:sym typeface="Wingdings" pitchFamily="2" charset="2"/>
            </a:endParaRPr>
          </a:p>
        </p:txBody>
      </p:sp>
      <p:sp>
        <p:nvSpPr>
          <p:cNvPr id="4" name="Slide Number Placeholder 3"/>
          <p:cNvSpPr>
            <a:spLocks noGrp="1"/>
          </p:cNvSpPr>
          <p:nvPr>
            <p:ph type="sldNum" sz="quarter" idx="12"/>
          </p:nvPr>
        </p:nvSpPr>
        <p:spPr/>
        <p:txBody>
          <a:bodyPr/>
          <a:lstStyle/>
          <a:p>
            <a:pPr>
              <a:defRPr/>
            </a:pPr>
            <a:fld id="{42169E21-8D84-4F22-B2F8-0BE426A77F25}" type="slidenum">
              <a:rPr lang="en-US" smtClean="0"/>
              <a:pPr>
                <a:defRPr/>
              </a:pPr>
              <a:t>39</a:t>
            </a:fld>
            <a:endParaRPr lang="en-US"/>
          </a:p>
        </p:txBody>
      </p:sp>
      <p:sp>
        <p:nvSpPr>
          <p:cNvPr id="5" name="Rectangle 4"/>
          <p:cNvSpPr/>
          <p:nvPr/>
        </p:nvSpPr>
        <p:spPr>
          <a:xfrm>
            <a:off x="500063" y="2157610"/>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A</a:t>
            </a:r>
          </a:p>
        </p:txBody>
      </p:sp>
      <p:sp>
        <p:nvSpPr>
          <p:cNvPr id="6" name="Rectangle 5"/>
          <p:cNvSpPr/>
          <p:nvPr/>
        </p:nvSpPr>
        <p:spPr>
          <a:xfrm>
            <a:off x="500063" y="2871985"/>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B1</a:t>
            </a:r>
          </a:p>
        </p:txBody>
      </p:sp>
      <p:sp>
        <p:nvSpPr>
          <p:cNvPr id="7" name="Rectangle 6"/>
          <p:cNvSpPr/>
          <p:nvPr/>
        </p:nvSpPr>
        <p:spPr>
          <a:xfrm>
            <a:off x="500063" y="3586360"/>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B2</a:t>
            </a:r>
          </a:p>
        </p:txBody>
      </p:sp>
      <p:sp>
        <p:nvSpPr>
          <p:cNvPr id="8" name="Isosceles Triangle 7"/>
          <p:cNvSpPr/>
          <p:nvPr/>
        </p:nvSpPr>
        <p:spPr>
          <a:xfrm>
            <a:off x="785813" y="2586235"/>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9" name="Straight Connector 8"/>
          <p:cNvCxnSpPr>
            <a:stCxn id="6" idx="0"/>
            <a:endCxn id="8" idx="3"/>
          </p:cNvCxnSpPr>
          <p:nvPr/>
        </p:nvCxnSpPr>
        <p:spPr>
          <a:xfrm rot="5400000" flipH="1" flipV="1">
            <a:off x="821531" y="2799754"/>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785813" y="3300610"/>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11" name="Straight Connector 10"/>
          <p:cNvCxnSpPr>
            <a:stCxn id="7" idx="0"/>
            <a:endCxn id="10" idx="3"/>
          </p:cNvCxnSpPr>
          <p:nvPr/>
        </p:nvCxnSpPr>
        <p:spPr>
          <a:xfrm rot="5400000" flipH="1" flipV="1">
            <a:off x="821531" y="3514129"/>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2274442696"/>
              </p:ext>
            </p:extLst>
          </p:nvPr>
        </p:nvGraphicFramePr>
        <p:xfrm>
          <a:off x="1691680" y="2169656"/>
          <a:ext cx="6329387" cy="2123440"/>
        </p:xfrm>
        <a:graphic>
          <a:graphicData uri="http://schemas.openxmlformats.org/drawingml/2006/table">
            <a:tbl>
              <a:tblPr firstRow="1" bandRow="1">
                <a:tableStyleId>{5C22544A-7EE6-4342-B048-85BDC9FD1C3A}</a:tableStyleId>
              </a:tblPr>
              <a:tblGrid>
                <a:gridCol w="1277812">
                  <a:extLst>
                    <a:ext uri="{9D8B030D-6E8A-4147-A177-3AD203B41FA5}">
                      <a16:colId xmlns:a16="http://schemas.microsoft.com/office/drawing/2014/main" val="20000"/>
                    </a:ext>
                  </a:extLst>
                </a:gridCol>
                <a:gridCol w="1195742">
                  <a:extLst>
                    <a:ext uri="{9D8B030D-6E8A-4147-A177-3AD203B41FA5}">
                      <a16:colId xmlns:a16="http://schemas.microsoft.com/office/drawing/2014/main" val="20001"/>
                    </a:ext>
                  </a:extLst>
                </a:gridCol>
                <a:gridCol w="1414878">
                  <a:extLst>
                    <a:ext uri="{9D8B030D-6E8A-4147-A177-3AD203B41FA5}">
                      <a16:colId xmlns:a16="http://schemas.microsoft.com/office/drawing/2014/main" val="20002"/>
                    </a:ext>
                  </a:extLst>
                </a:gridCol>
                <a:gridCol w="2440955">
                  <a:extLst>
                    <a:ext uri="{9D8B030D-6E8A-4147-A177-3AD203B41FA5}">
                      <a16:colId xmlns:a16="http://schemas.microsoft.com/office/drawing/2014/main" val="20003"/>
                    </a:ext>
                  </a:extLst>
                </a:gridCol>
              </a:tblGrid>
              <a:tr h="370840">
                <a:tc>
                  <a:txBody>
                    <a:bodyPr/>
                    <a:lstStyle/>
                    <a:p>
                      <a:pPr algn="ctr"/>
                      <a:r>
                        <a:rPr lang="en-US" dirty="0"/>
                        <a:t>coupling </a:t>
                      </a:r>
                      <a:r>
                        <a:rPr lang="en-US" baseline="0" dirty="0"/>
                        <a:t>seq. in f</a:t>
                      </a:r>
                      <a:endParaRPr lang="en-US" dirty="0"/>
                    </a:p>
                  </a:txBody>
                  <a:tcPr/>
                </a:tc>
                <a:tc>
                  <a:txBody>
                    <a:bodyPr/>
                    <a:lstStyle/>
                    <a:p>
                      <a:pPr algn="ctr"/>
                      <a:r>
                        <a:rPr lang="en-US" dirty="0"/>
                        <a:t>type(o)</a:t>
                      </a:r>
                    </a:p>
                  </a:txBody>
                  <a:tcPr/>
                </a:tc>
                <a:tc>
                  <a:txBody>
                    <a:bodyPr/>
                    <a:lstStyle/>
                    <a:p>
                      <a:pPr algn="ctr"/>
                      <a:r>
                        <a:rPr lang="en-US" dirty="0"/>
                        <a:t>coupling</a:t>
                      </a:r>
                      <a:r>
                        <a:rPr lang="en-US" baseline="0" dirty="0"/>
                        <a:t> </a:t>
                      </a:r>
                      <a:r>
                        <a:rPr lang="en-US" baseline="0" dirty="0" err="1"/>
                        <a:t>vars</a:t>
                      </a:r>
                      <a:endParaRPr lang="en-US" dirty="0"/>
                    </a:p>
                  </a:txBody>
                  <a:tcPr/>
                </a:tc>
                <a:tc>
                  <a:txBody>
                    <a:bodyPr/>
                    <a:lstStyle/>
                    <a:p>
                      <a:pPr algn="ctr"/>
                      <a:r>
                        <a:rPr lang="en-US" dirty="0">
                          <a:solidFill>
                            <a:schemeClr val="tx1"/>
                          </a:solidFill>
                        </a:rPr>
                        <a:t>coupling paths</a:t>
                      </a:r>
                    </a:p>
                  </a:txBody>
                  <a:tcPr>
                    <a:solidFill>
                      <a:schemeClr val="tx2">
                        <a:lumMod val="40000"/>
                        <a:lumOff val="60000"/>
                      </a:schemeClr>
                    </a:solidFill>
                  </a:tcPr>
                </a:tc>
                <a:extLst>
                  <a:ext uri="{0D108BD9-81ED-4DB2-BD59-A6C34878D82A}">
                    <a16:rowId xmlns:a16="http://schemas.microsoft.com/office/drawing/2014/main" val="10000"/>
                  </a:ext>
                </a:extLst>
              </a:tr>
              <a:tr h="370840">
                <a:tc rowSpan="3">
                  <a:txBody>
                    <a:bodyPr/>
                    <a:lstStyle/>
                    <a:p>
                      <a:pPr algn="ctr"/>
                      <a:endParaRPr lang="en-US" dirty="0"/>
                    </a:p>
                    <a:p>
                      <a:pPr algn="ctr"/>
                      <a:r>
                        <a:rPr lang="en-US" i="1" dirty="0"/>
                        <a:t>cs1</a:t>
                      </a:r>
                    </a:p>
                  </a:txBody>
                  <a:tcPr>
                    <a:solidFill>
                      <a:schemeClr val="accent5">
                        <a:lumMod val="20000"/>
                        <a:lumOff val="80000"/>
                      </a:schemeClr>
                    </a:solidFill>
                  </a:tcPr>
                </a:tc>
                <a:tc>
                  <a:txBody>
                    <a:bodyPr/>
                    <a:lstStyle/>
                    <a:p>
                      <a:pPr algn="ctr"/>
                      <a:r>
                        <a:rPr lang="en-US" dirty="0"/>
                        <a:t>A</a:t>
                      </a:r>
                    </a:p>
                  </a:txBody>
                  <a:tcPr/>
                </a:tc>
                <a:tc>
                  <a:txBody>
                    <a:bodyPr/>
                    <a:lstStyle/>
                    <a:p>
                      <a:pPr algn="ctr"/>
                      <a:r>
                        <a:rPr lang="en-US" dirty="0"/>
                        <a:t>{ </a:t>
                      </a:r>
                      <a:r>
                        <a:rPr lang="en-US" dirty="0" err="1"/>
                        <a:t>o.v</a:t>
                      </a:r>
                      <a:r>
                        <a:rPr lang="en-US" baseline="0" dirty="0"/>
                        <a:t> }</a:t>
                      </a:r>
                      <a:endParaRPr lang="en-US" dirty="0"/>
                    </a:p>
                  </a:txBody>
                  <a:tcPr/>
                </a:tc>
                <a:tc>
                  <a:txBody>
                    <a:bodyPr/>
                    <a:lstStyle/>
                    <a:p>
                      <a:pPr algn="ctr"/>
                      <a:r>
                        <a:rPr lang="en-US" dirty="0">
                          <a:solidFill>
                            <a:schemeClr val="tx1"/>
                          </a:solidFill>
                        </a:rPr>
                        <a:t> </a:t>
                      </a:r>
                      <a:r>
                        <a:rPr lang="en-US" dirty="0" err="1">
                          <a:solidFill>
                            <a:schemeClr val="tx1"/>
                          </a:solidFill>
                        </a:rPr>
                        <a:t>o.v</a:t>
                      </a:r>
                      <a:r>
                        <a:rPr lang="en-US" dirty="0">
                          <a:solidFill>
                            <a:schemeClr val="tx1"/>
                          </a:solidFill>
                        </a:rPr>
                        <a:t> :  { 𝜎</a:t>
                      </a:r>
                      <a:r>
                        <a:rPr lang="en-US" baseline="-25000" dirty="0">
                          <a:solidFill>
                            <a:schemeClr val="tx1"/>
                          </a:solidFill>
                        </a:rPr>
                        <a:t>1</a:t>
                      </a:r>
                      <a:r>
                        <a:rPr lang="en-US" dirty="0">
                          <a:solidFill>
                            <a:schemeClr val="tx1"/>
                          </a:solidFill>
                        </a:rPr>
                        <a:t> }</a:t>
                      </a:r>
                    </a:p>
                  </a:txBody>
                  <a:tcPr>
                    <a:solidFill>
                      <a:schemeClr val="tx2">
                        <a:lumMod val="40000"/>
                        <a:lumOff val="60000"/>
                      </a:schemeClr>
                    </a:solidFill>
                  </a:tcPr>
                </a:tc>
                <a:extLst>
                  <a:ext uri="{0D108BD9-81ED-4DB2-BD59-A6C34878D82A}">
                    <a16:rowId xmlns:a16="http://schemas.microsoft.com/office/drawing/2014/main" val="10001"/>
                  </a:ext>
                </a:extLst>
              </a:tr>
              <a:tr h="370840">
                <a:tc vMerge="1">
                  <a:txBody>
                    <a:bodyPr/>
                    <a:lstStyle/>
                    <a:p>
                      <a:pPr algn="ctr"/>
                      <a:endParaRPr lang="en-US" dirty="0"/>
                    </a:p>
                  </a:txBody>
                  <a:tcPr/>
                </a:tc>
                <a:tc>
                  <a:txBody>
                    <a:bodyPr/>
                    <a:lstStyle/>
                    <a:p>
                      <a:pPr algn="ctr"/>
                      <a:r>
                        <a:rPr lang="en-US" dirty="0"/>
                        <a:t> B1</a:t>
                      </a:r>
                    </a:p>
                  </a:txBody>
                  <a:tcPr/>
                </a:tc>
                <a:tc>
                  <a:txBody>
                    <a:bodyPr/>
                    <a:lstStyle/>
                    <a:p>
                      <a:pPr algn="ctr"/>
                      <a:r>
                        <a:rPr lang="en-US" dirty="0"/>
                        <a:t>{ </a:t>
                      </a:r>
                      <a:r>
                        <a:rPr lang="en-US" dirty="0" err="1"/>
                        <a:t>o.u</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{𝜏</a:t>
                      </a:r>
                      <a:r>
                        <a:rPr lang="en-US" baseline="-25000" dirty="0">
                          <a:solidFill>
                            <a:schemeClr val="tx1"/>
                          </a:solidFill>
                        </a:rPr>
                        <a:t>1</a:t>
                      </a:r>
                      <a:r>
                        <a:rPr lang="en-US" dirty="0">
                          <a:solidFill>
                            <a:schemeClr val="tx1"/>
                          </a:solidFill>
                        </a:rPr>
                        <a:t>,</a:t>
                      </a:r>
                      <a:r>
                        <a:rPr lang="en-US" baseline="0" dirty="0">
                          <a:solidFill>
                            <a:schemeClr val="tx1"/>
                          </a:solidFill>
                        </a:rPr>
                        <a:t> </a:t>
                      </a:r>
                      <a:r>
                        <a:rPr lang="en-US" dirty="0">
                          <a:solidFill>
                            <a:schemeClr val="tx1"/>
                          </a:solidFill>
                        </a:rPr>
                        <a:t>𝜏</a:t>
                      </a:r>
                      <a:r>
                        <a:rPr lang="en-US" baseline="-25000" dirty="0">
                          <a:solidFill>
                            <a:schemeClr val="tx1"/>
                          </a:solidFill>
                        </a:rPr>
                        <a:t>2</a:t>
                      </a:r>
                      <a:r>
                        <a:rPr lang="en-US" baseline="0" dirty="0">
                          <a:solidFill>
                            <a:schemeClr val="tx1"/>
                          </a:solidFill>
                        </a:rPr>
                        <a:t> }</a:t>
                      </a:r>
                      <a:endParaRPr lang="en-US"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0002"/>
                  </a:ext>
                </a:extLst>
              </a:tr>
              <a:tr h="370840">
                <a:tc vMerge="1">
                  <a:txBody>
                    <a:bodyPr/>
                    <a:lstStyle/>
                    <a:p>
                      <a:pPr algn="ctr"/>
                      <a:endParaRPr lang="en-US" dirty="0"/>
                    </a:p>
                  </a:txBody>
                  <a:tcPr/>
                </a:tc>
                <a:tc>
                  <a:txBody>
                    <a:bodyPr/>
                    <a:lstStyle/>
                    <a:p>
                      <a:pPr algn="ctr"/>
                      <a:r>
                        <a:rPr lang="en-US" dirty="0"/>
                        <a:t>B2</a:t>
                      </a:r>
                    </a:p>
                  </a:txBody>
                  <a:tcPr/>
                </a:tc>
                <a:tc>
                  <a:txBody>
                    <a:bodyPr/>
                    <a:lstStyle/>
                    <a:p>
                      <a:pPr algn="ct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 𝜋</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:{𝜋</a:t>
                      </a:r>
                      <a:r>
                        <a:rPr lang="en-US" baseline="-25000" dirty="0">
                          <a:solidFill>
                            <a:schemeClr val="tx1"/>
                          </a:solidFill>
                        </a:rPr>
                        <a:t>2 , </a:t>
                      </a:r>
                      <a:r>
                        <a:rPr lang="en-US" dirty="0">
                          <a:solidFill>
                            <a:schemeClr val="tx1"/>
                          </a:solidFill>
                        </a:rPr>
                        <a:t>𝜋</a:t>
                      </a:r>
                      <a:r>
                        <a:rPr lang="en-US" baseline="-25000" dirty="0">
                          <a:solidFill>
                            <a:schemeClr val="tx1"/>
                          </a:solidFill>
                        </a:rPr>
                        <a:t>3</a:t>
                      </a:r>
                      <a:r>
                        <a:rPr lang="en-US" dirty="0">
                          <a:solidFill>
                            <a:schemeClr val="tx1"/>
                          </a:solidFill>
                        </a:rPr>
                        <a:t>}</a:t>
                      </a:r>
                    </a:p>
                  </a:txBody>
                  <a:tcPr>
                    <a:solidFill>
                      <a:schemeClr val="tx2">
                        <a:lumMod val="40000"/>
                        <a:lumOff val="60000"/>
                      </a:schemeClr>
                    </a:solidFill>
                  </a:tcPr>
                </a:tc>
                <a:extLst>
                  <a:ext uri="{0D108BD9-81ED-4DB2-BD59-A6C34878D82A}">
                    <a16:rowId xmlns:a16="http://schemas.microsoft.com/office/drawing/2014/main" val="10003"/>
                  </a:ext>
                </a:extLst>
              </a:tr>
              <a:tr h="370840">
                <a:tc>
                  <a:txBody>
                    <a:bodyPr/>
                    <a:lstStyle/>
                    <a:p>
                      <a:pPr algn="ctr"/>
                      <a:r>
                        <a:rPr lang="en-US" i="1" dirty="0"/>
                        <a:t>cs2</a:t>
                      </a:r>
                    </a:p>
                  </a:txBody>
                  <a:tcPr>
                    <a:solidFill>
                      <a:schemeClr val="accent5">
                        <a:lumMod val="40000"/>
                        <a:lumOff val="60000"/>
                      </a:schemeClr>
                    </a:solidFill>
                  </a:tcPr>
                </a:tc>
                <a:tc>
                  <a:txBody>
                    <a:bodyPr/>
                    <a:lstStyle/>
                    <a:p>
                      <a:pPr algn="ctr"/>
                      <a:r>
                        <a:rPr lang="en-US" dirty="0"/>
                        <a:t>B2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tx1"/>
                          </a:solidFill>
                        </a:rPr>
                        <a:t>o.u</a:t>
                      </a:r>
                      <a:r>
                        <a:rPr lang="en-US" dirty="0">
                          <a:solidFill>
                            <a:schemeClr val="tx1"/>
                          </a:solidFill>
                        </a:rPr>
                        <a:t> : { 𝜌</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:{𝜌</a:t>
                      </a:r>
                      <a:r>
                        <a:rPr lang="en-US" baseline="-25000" dirty="0">
                          <a:solidFill>
                            <a:schemeClr val="tx1"/>
                          </a:solidFill>
                        </a:rPr>
                        <a:t>2</a:t>
                      </a:r>
                      <a:r>
                        <a:rPr lang="en-US" dirty="0">
                          <a:solidFill>
                            <a:schemeClr val="tx1"/>
                          </a:solidFill>
                        </a:rPr>
                        <a:t>}</a:t>
                      </a:r>
                    </a:p>
                  </a:txBody>
                  <a:tcPr>
                    <a:solidFill>
                      <a:schemeClr val="tx2">
                        <a:lumMod val="40000"/>
                        <a:lumOff val="60000"/>
                      </a:schemeClr>
                    </a:solidFill>
                  </a:tcPr>
                </a:tc>
                <a:extLst>
                  <a:ext uri="{0D108BD9-81ED-4DB2-BD59-A6C34878D82A}">
                    <a16:rowId xmlns:a16="http://schemas.microsoft.com/office/drawing/2014/main" val="2872703372"/>
                  </a:ext>
                </a:extLst>
              </a:tr>
            </a:tbl>
          </a:graphicData>
        </a:graphic>
      </p:graphicFrame>
      <p:sp>
        <p:nvSpPr>
          <p:cNvPr id="13" name="TextBox 12"/>
          <p:cNvSpPr txBox="1"/>
          <p:nvPr/>
        </p:nvSpPr>
        <p:spPr>
          <a:xfrm>
            <a:off x="8048476" y="2157610"/>
            <a:ext cx="825326" cy="1546577"/>
          </a:xfrm>
          <a:prstGeom prst="rect">
            <a:avLst/>
          </a:prstGeom>
          <a:noFill/>
        </p:spPr>
        <p:txBody>
          <a:bodyPr wrap="square" rtlCol="0">
            <a:spAutoFit/>
          </a:bodyPr>
          <a:lstStyle/>
          <a:p>
            <a:r>
              <a:rPr lang="en-US" sz="1050" i="1" dirty="0"/>
              <a:t>binding triples of c = </a:t>
            </a:r>
            <a:r>
              <a:rPr lang="en-US" sz="1050" i="1" dirty="0" err="1"/>
              <a:t>o.m</a:t>
            </a:r>
            <a:r>
              <a:rPr lang="en-US" sz="1050" i="1" dirty="0"/>
              <a:t>()</a:t>
            </a:r>
            <a:r>
              <a:rPr lang="en-US" sz="1050" i="1" dirty="0">
                <a:sym typeface="Symbol"/>
              </a:rPr>
              <a:t> </a:t>
            </a:r>
            <a:r>
              <a:rPr lang="en-US" sz="1050" i="1" dirty="0" err="1">
                <a:sym typeface="Symbol"/>
              </a:rPr>
              <a:t>o.n</a:t>
            </a:r>
            <a:r>
              <a:rPr lang="en-US" sz="1050" i="1" dirty="0">
                <a:sym typeface="Symbol"/>
              </a:rPr>
              <a:t>() , extended with </a:t>
            </a:r>
            <a:r>
              <a:rPr lang="en-US" sz="1050" i="1" dirty="0" err="1">
                <a:sym typeface="Symbol"/>
              </a:rPr>
              <a:t>infos</a:t>
            </a:r>
            <a:r>
              <a:rPr lang="en-US" sz="1050" i="1" dirty="0">
                <a:sym typeface="Symbol"/>
              </a:rPr>
              <a:t> over coupling paths.</a:t>
            </a:r>
            <a:endParaRPr lang="en-US" sz="1050" i="1" dirty="0"/>
          </a:p>
        </p:txBody>
      </p:sp>
      <p:sp>
        <p:nvSpPr>
          <p:cNvPr id="2" name="TextBox 1">
            <a:extLst>
              <a:ext uri="{FF2B5EF4-FFF2-40B4-BE49-F238E27FC236}">
                <a16:creationId xmlns:a16="http://schemas.microsoft.com/office/drawing/2014/main" id="{5795A141-3B1C-FD47-9B9F-9FE04997D06A}"/>
              </a:ext>
            </a:extLst>
          </p:cNvPr>
          <p:cNvSpPr txBox="1"/>
          <p:nvPr/>
        </p:nvSpPr>
        <p:spPr>
          <a:xfrm>
            <a:off x="395536" y="1573966"/>
            <a:ext cx="6827510" cy="369332"/>
          </a:xfrm>
          <a:prstGeom prst="rect">
            <a:avLst/>
          </a:prstGeom>
          <a:noFill/>
        </p:spPr>
        <p:txBody>
          <a:bodyPr wrap="none" rtlCol="0">
            <a:spAutoFit/>
          </a:bodyPr>
          <a:lstStyle/>
          <a:p>
            <a:r>
              <a:rPr lang="en-US" dirty="0"/>
              <a:t>Imagine the following coupling sequences within some method 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extLst>
              <a:ext uri="{FF2B5EF4-FFF2-40B4-BE49-F238E27FC236}">
                <a16:creationId xmlns:a16="http://schemas.microsoft.com/office/drawing/2014/main" id="{92DBF4E3-99CA-9844-B90E-0A4B6982B60E}"/>
              </a:ext>
            </a:extLst>
          </p:cNvPr>
          <p:cNvSpPr/>
          <p:nvPr/>
        </p:nvSpPr>
        <p:spPr>
          <a:xfrm>
            <a:off x="294383" y="1763986"/>
            <a:ext cx="3362244" cy="2097062"/>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B9BDCDF-5D62-F548-9235-2EF8AF832636}"/>
              </a:ext>
            </a:extLst>
          </p:cNvPr>
          <p:cNvSpPr/>
          <p:nvPr/>
        </p:nvSpPr>
        <p:spPr>
          <a:xfrm>
            <a:off x="463832" y="2008535"/>
            <a:ext cx="861547" cy="49019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4C5D628-7C39-384A-983F-8DABCFFF1CCE}"/>
              </a:ext>
            </a:extLst>
          </p:cNvPr>
          <p:cNvSpPr/>
          <p:nvPr/>
        </p:nvSpPr>
        <p:spPr>
          <a:xfrm>
            <a:off x="1633990" y="2834829"/>
            <a:ext cx="1674050" cy="3757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CBDEA2F-1C6F-144F-9D9C-6DADC7D75481}"/>
              </a:ext>
            </a:extLst>
          </p:cNvPr>
          <p:cNvSpPr/>
          <p:nvPr/>
        </p:nvSpPr>
        <p:spPr>
          <a:xfrm>
            <a:off x="2588071" y="2450317"/>
            <a:ext cx="720080" cy="4139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5C15457-C3A1-A14A-8061-01669E583467}"/>
              </a:ext>
            </a:extLst>
          </p:cNvPr>
          <p:cNvSpPr/>
          <p:nvPr/>
        </p:nvSpPr>
        <p:spPr>
          <a:xfrm>
            <a:off x="2561770" y="1988840"/>
            <a:ext cx="720080" cy="41394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23D16B1-DABC-E64D-B798-AEDC349F8E18}"/>
              </a:ext>
            </a:extLst>
          </p:cNvPr>
          <p:cNvSpPr/>
          <p:nvPr/>
        </p:nvSpPr>
        <p:spPr>
          <a:xfrm>
            <a:off x="1763688" y="2420888"/>
            <a:ext cx="720080" cy="41394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A1826EAC-8EE7-D24A-9657-C234914CE057}"/>
              </a:ext>
            </a:extLst>
          </p:cNvPr>
          <p:cNvSpPr/>
          <p:nvPr/>
        </p:nvSpPr>
        <p:spPr>
          <a:xfrm>
            <a:off x="1763688" y="1988840"/>
            <a:ext cx="720080" cy="41394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Title 1"/>
          <p:cNvSpPr>
            <a:spLocks noGrp="1"/>
          </p:cNvSpPr>
          <p:nvPr>
            <p:ph type="title"/>
          </p:nvPr>
        </p:nvSpPr>
        <p:spPr>
          <a:xfrm>
            <a:off x="457200" y="274638"/>
            <a:ext cx="8229600" cy="1143000"/>
          </a:xfrm>
        </p:spPr>
        <p:txBody>
          <a:bodyPr/>
          <a:lstStyle/>
          <a:p>
            <a:r>
              <a:rPr lang="en-US" dirty="0"/>
              <a:t>Data-flow based approach</a:t>
            </a:r>
            <a:br>
              <a:rPr lang="en-US" dirty="0"/>
            </a:br>
            <a:r>
              <a:rPr lang="en-US" sz="2800" dirty="0"/>
              <a:t>(sec. 2.2.2/ 2</a:t>
            </a:r>
            <a:r>
              <a:rPr lang="en-US" sz="2800" baseline="30000" dirty="0"/>
              <a:t>nd</a:t>
            </a:r>
            <a:r>
              <a:rPr lang="en-US" sz="2800" dirty="0"/>
              <a:t> Ed: 7.2.3)</a:t>
            </a:r>
            <a:endParaRPr lang="en-US" dirty="0"/>
          </a:p>
        </p:txBody>
      </p:sp>
      <p:sp>
        <p:nvSpPr>
          <p:cNvPr id="5123" name="Content Placeholder 2"/>
          <p:cNvSpPr>
            <a:spLocks noGrp="1"/>
          </p:cNvSpPr>
          <p:nvPr>
            <p:ph idx="1"/>
          </p:nvPr>
        </p:nvSpPr>
        <p:spPr>
          <a:xfrm>
            <a:off x="500063" y="4437063"/>
            <a:ext cx="8229600" cy="1849437"/>
          </a:xfrm>
        </p:spPr>
        <p:txBody>
          <a:bodyPr/>
          <a:lstStyle/>
          <a:p>
            <a:r>
              <a:rPr lang="en-US" sz="2400" dirty="0"/>
              <a:t>Data flow graph : CFG, where the nodes and edges are decorated with information about the variables used and defined by each node/edge.</a:t>
            </a:r>
          </a:p>
          <a:p>
            <a:r>
              <a:rPr lang="en-US" sz="2400" dirty="0"/>
              <a:t>In my examples I avoid decorating on the edges.</a:t>
            </a:r>
          </a:p>
          <a:p>
            <a:r>
              <a:rPr lang="en-US" sz="2400" dirty="0"/>
              <a:t>Some subtlety on the granularity of the nodes/edges </a:t>
            </a:r>
            <a:r>
              <a:rPr lang="en-US" sz="2400" dirty="0">
                <a:sym typeface="Wingdings" pitchFamily="2" charset="2"/>
              </a:rPr>
              <a:t> later.</a:t>
            </a:r>
            <a:endParaRPr lang="en-US" sz="2400" dirty="0"/>
          </a:p>
          <a:p>
            <a:pPr lvl="1"/>
            <a:endParaRPr lang="en-US" sz="2400" dirty="0"/>
          </a:p>
          <a:p>
            <a:pPr lvl="1"/>
            <a:endParaRPr lang="en-US" sz="2000" dirty="0"/>
          </a:p>
        </p:txBody>
      </p:sp>
      <p:sp>
        <p:nvSpPr>
          <p:cNvPr id="4" name="Slide Number Placeholder 3"/>
          <p:cNvSpPr>
            <a:spLocks noGrp="1"/>
          </p:cNvSpPr>
          <p:nvPr>
            <p:ph type="sldNum" sz="quarter" idx="12"/>
          </p:nvPr>
        </p:nvSpPr>
        <p:spPr/>
        <p:txBody>
          <a:bodyPr/>
          <a:lstStyle/>
          <a:p>
            <a:pPr>
              <a:defRPr/>
            </a:pPr>
            <a:fld id="{0B00CD6E-4A98-4132-9E0A-B27CC21EA0E5}" type="slidenum">
              <a:rPr lang="en-US" smtClean="0"/>
              <a:pPr>
                <a:defRPr/>
              </a:pPr>
              <a:t>4</a:t>
            </a:fld>
            <a:endParaRPr lang="en-US"/>
          </a:p>
        </p:txBody>
      </p:sp>
      <p:sp>
        <p:nvSpPr>
          <p:cNvPr id="37" name="TextBox 36">
            <a:extLst>
              <a:ext uri="{FF2B5EF4-FFF2-40B4-BE49-F238E27FC236}">
                <a16:creationId xmlns:a16="http://schemas.microsoft.com/office/drawing/2014/main" id="{6DD45985-01DF-9C42-A1CE-0F0671E61C7C}"/>
              </a:ext>
            </a:extLst>
          </p:cNvPr>
          <p:cNvSpPr txBox="1"/>
          <p:nvPr/>
        </p:nvSpPr>
        <p:spPr>
          <a:xfrm>
            <a:off x="457200" y="2016124"/>
            <a:ext cx="3167085" cy="1200329"/>
          </a:xfrm>
          <a:prstGeom prst="rect">
            <a:avLst/>
          </a:prstGeom>
          <a:noFill/>
          <a:ln>
            <a:noFill/>
          </a:ln>
        </p:spPr>
        <p:txBody>
          <a:bodyPr wrap="none">
            <a:spAutoFit/>
          </a:bodyPr>
          <a:lstStyle/>
          <a:p>
            <a:pPr>
              <a:defRPr/>
            </a:pPr>
            <a:r>
              <a:rPr lang="en-US" sz="2400" dirty="0">
                <a:latin typeface="+mn-lt"/>
              </a:rPr>
              <a:t>P(</a:t>
            </a:r>
            <a:r>
              <a:rPr lang="en-US" sz="2400" dirty="0" err="1">
                <a:latin typeface="+mn-lt"/>
              </a:rPr>
              <a:t>x,y</a:t>
            </a:r>
            <a:r>
              <a:rPr lang="en-US" sz="2400" dirty="0">
                <a:latin typeface="+mn-lt"/>
              </a:rPr>
              <a:t>)  {  </a:t>
            </a:r>
            <a:r>
              <a:rPr lang="en-US" sz="2400" b="1" dirty="0">
                <a:latin typeface="+mn-lt"/>
              </a:rPr>
              <a:t>if</a:t>
            </a:r>
            <a:r>
              <a:rPr lang="en-US" sz="2400" dirty="0">
                <a:latin typeface="+mn-lt"/>
              </a:rPr>
              <a:t> (y&lt;0)  y = -y  </a:t>
            </a:r>
            <a:br>
              <a:rPr lang="en-US" sz="2400" dirty="0">
                <a:latin typeface="+mn-lt"/>
              </a:rPr>
            </a:br>
            <a:r>
              <a:rPr lang="en-US" sz="2400" dirty="0">
                <a:latin typeface="+mn-lt"/>
              </a:rPr>
              <a:t>                </a:t>
            </a:r>
            <a:r>
              <a:rPr lang="en-US" sz="2400" b="1" dirty="0">
                <a:latin typeface="+mn-lt"/>
              </a:rPr>
              <a:t>i</a:t>
            </a:r>
            <a:r>
              <a:rPr lang="en-US" sz="2400" dirty="0">
                <a:latin typeface="+mn-lt"/>
              </a:rPr>
              <a:t>f (x&lt;0)  x = 0</a:t>
            </a:r>
            <a:br>
              <a:rPr lang="en-US" sz="2400" dirty="0">
                <a:latin typeface="+mn-lt"/>
              </a:rPr>
            </a:br>
            <a:r>
              <a:rPr lang="en-US" sz="2400" dirty="0">
                <a:latin typeface="+mn-lt"/>
              </a:rPr>
              <a:t>                </a:t>
            </a:r>
            <a:r>
              <a:rPr lang="en-US" sz="2400" b="1" dirty="0">
                <a:latin typeface="+mn-lt"/>
              </a:rPr>
              <a:t>return</a:t>
            </a:r>
            <a:r>
              <a:rPr lang="en-US" sz="2400" dirty="0">
                <a:latin typeface="+mn-lt"/>
              </a:rPr>
              <a:t> </a:t>
            </a:r>
            <a:r>
              <a:rPr lang="en-US" sz="2400" dirty="0" err="1">
                <a:latin typeface="+mn-lt"/>
              </a:rPr>
              <a:t>x+y</a:t>
            </a:r>
            <a:r>
              <a:rPr lang="en-US" sz="2400" dirty="0">
                <a:latin typeface="+mn-lt"/>
              </a:rPr>
              <a:t>     }</a:t>
            </a:r>
          </a:p>
        </p:txBody>
      </p:sp>
      <p:grpSp>
        <p:nvGrpSpPr>
          <p:cNvPr id="3" name="Group 2">
            <a:extLst>
              <a:ext uri="{FF2B5EF4-FFF2-40B4-BE49-F238E27FC236}">
                <a16:creationId xmlns:a16="http://schemas.microsoft.com/office/drawing/2014/main" id="{8186115A-1677-594D-B999-4C233B204E43}"/>
              </a:ext>
            </a:extLst>
          </p:cNvPr>
          <p:cNvGrpSpPr/>
          <p:nvPr/>
        </p:nvGrpSpPr>
        <p:grpSpPr>
          <a:xfrm>
            <a:off x="3764049" y="1751807"/>
            <a:ext cx="5453900" cy="2302926"/>
            <a:chOff x="3764049" y="1751807"/>
            <a:chExt cx="5453900" cy="2302926"/>
          </a:xfrm>
        </p:grpSpPr>
        <p:sp>
          <p:nvSpPr>
            <p:cNvPr id="20" name="Rectangle 19">
              <a:extLst>
                <a:ext uri="{FF2B5EF4-FFF2-40B4-BE49-F238E27FC236}">
                  <a16:creationId xmlns:a16="http://schemas.microsoft.com/office/drawing/2014/main" id="{DCAD737E-97E2-2748-82CC-D7337FC7BB9C}"/>
                </a:ext>
              </a:extLst>
            </p:cNvPr>
            <p:cNvSpPr/>
            <p:nvPr/>
          </p:nvSpPr>
          <p:spPr bwMode="auto">
            <a:xfrm>
              <a:off x="4372377" y="2992438"/>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n0</a:t>
              </a:r>
            </a:p>
          </p:txBody>
        </p:sp>
        <p:sp>
          <p:nvSpPr>
            <p:cNvPr id="23" name="Rectangle 22">
              <a:extLst>
                <a:ext uri="{FF2B5EF4-FFF2-40B4-BE49-F238E27FC236}">
                  <a16:creationId xmlns:a16="http://schemas.microsoft.com/office/drawing/2014/main" id="{8243BDB3-DCA6-F245-AEF7-F590B70E1530}"/>
                </a:ext>
              </a:extLst>
            </p:cNvPr>
            <p:cNvSpPr/>
            <p:nvPr/>
          </p:nvSpPr>
          <p:spPr bwMode="auto">
            <a:xfrm>
              <a:off x="5860252" y="2440592"/>
              <a:ext cx="360362" cy="360362"/>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n2</a:t>
              </a:r>
            </a:p>
          </p:txBody>
        </p:sp>
        <p:sp>
          <p:nvSpPr>
            <p:cNvPr id="24" name="Rectangle 23">
              <a:extLst>
                <a:ext uri="{FF2B5EF4-FFF2-40B4-BE49-F238E27FC236}">
                  <a16:creationId xmlns:a16="http://schemas.microsoft.com/office/drawing/2014/main" id="{CB3B6DE5-8556-6D45-A6A5-AC32BBAC857E}"/>
                </a:ext>
              </a:extLst>
            </p:cNvPr>
            <p:cNvSpPr/>
            <p:nvPr/>
          </p:nvSpPr>
          <p:spPr bwMode="auto">
            <a:xfrm>
              <a:off x="6495250" y="2995613"/>
              <a:ext cx="360362" cy="360362"/>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n3</a:t>
              </a:r>
            </a:p>
          </p:txBody>
        </p:sp>
        <p:sp>
          <p:nvSpPr>
            <p:cNvPr id="25" name="TextBox 24">
              <a:extLst>
                <a:ext uri="{FF2B5EF4-FFF2-40B4-BE49-F238E27FC236}">
                  <a16:creationId xmlns:a16="http://schemas.microsoft.com/office/drawing/2014/main" id="{E36CE0EB-F1A6-554F-ADC5-90E7FE4028DF}"/>
                </a:ext>
              </a:extLst>
            </p:cNvPr>
            <p:cNvSpPr txBox="1"/>
            <p:nvPr/>
          </p:nvSpPr>
          <p:spPr bwMode="auto">
            <a:xfrm>
              <a:off x="3764049" y="2323511"/>
              <a:ext cx="1275862" cy="646331"/>
            </a:xfrm>
            <a:prstGeom prst="rect">
              <a:avLst/>
            </a:prstGeom>
            <a:noFill/>
          </p:spPr>
          <p:txBody>
            <a:bodyPr wrap="none">
              <a:spAutoFit/>
            </a:bodyPr>
            <a:lstStyle/>
            <a:p>
              <a:pPr algn="ctr">
                <a:defRPr/>
              </a:pPr>
              <a:r>
                <a:rPr lang="en-US" dirty="0"/>
                <a:t>use  =</a:t>
              </a:r>
              <a:r>
                <a:rPr lang="en-US" dirty="0">
                  <a:sym typeface="Symbol"/>
                </a:rPr>
                <a:t> </a:t>
              </a:r>
              <a:endParaRPr lang="en-US" dirty="0"/>
            </a:p>
            <a:p>
              <a:pPr algn="ctr">
                <a:defRPr/>
              </a:pPr>
              <a:r>
                <a:rPr lang="en-US" dirty="0">
                  <a:latin typeface="+mn-lt"/>
                </a:rPr>
                <a:t>def  = { </a:t>
              </a:r>
              <a:r>
                <a:rPr lang="en-US" dirty="0" err="1">
                  <a:latin typeface="+mn-lt"/>
                </a:rPr>
                <a:t>x,y</a:t>
              </a:r>
              <a:r>
                <a:rPr lang="en-US" dirty="0">
                  <a:latin typeface="+mn-lt"/>
                </a:rPr>
                <a:t> }</a:t>
              </a:r>
            </a:p>
          </p:txBody>
        </p:sp>
        <p:sp>
          <p:nvSpPr>
            <p:cNvPr id="26" name="TextBox 25">
              <a:extLst>
                <a:ext uri="{FF2B5EF4-FFF2-40B4-BE49-F238E27FC236}">
                  <a16:creationId xmlns:a16="http://schemas.microsoft.com/office/drawing/2014/main" id="{F6DE789A-9353-1D4C-B947-F395546BB126}"/>
                </a:ext>
              </a:extLst>
            </p:cNvPr>
            <p:cNvSpPr txBox="1"/>
            <p:nvPr/>
          </p:nvSpPr>
          <p:spPr bwMode="auto">
            <a:xfrm>
              <a:off x="5495920" y="1751807"/>
              <a:ext cx="1089025" cy="646113"/>
            </a:xfrm>
            <a:prstGeom prst="rect">
              <a:avLst/>
            </a:prstGeom>
            <a:solidFill>
              <a:schemeClr val="bg1"/>
            </a:solidFill>
          </p:spPr>
          <p:txBody>
            <a:bodyPr wrap="none">
              <a:spAutoFit/>
            </a:bodyPr>
            <a:lstStyle/>
            <a:p>
              <a:pPr>
                <a:defRPr/>
              </a:pPr>
              <a:r>
                <a:rPr lang="en-US" dirty="0"/>
                <a:t>use = {y}</a:t>
              </a:r>
            </a:p>
            <a:p>
              <a:pPr>
                <a:defRPr/>
              </a:pPr>
              <a:r>
                <a:rPr lang="en-US" dirty="0">
                  <a:latin typeface="+mn-lt"/>
                </a:rPr>
                <a:t>def  = {y}</a:t>
              </a:r>
            </a:p>
          </p:txBody>
        </p:sp>
        <p:sp>
          <p:nvSpPr>
            <p:cNvPr id="28" name="Rectangle 27">
              <a:extLst>
                <a:ext uri="{FF2B5EF4-FFF2-40B4-BE49-F238E27FC236}">
                  <a16:creationId xmlns:a16="http://schemas.microsoft.com/office/drawing/2014/main" id="{685E44F4-1D62-0041-9A19-4B4E2BA370C0}"/>
                </a:ext>
              </a:extLst>
            </p:cNvPr>
            <p:cNvSpPr/>
            <p:nvPr/>
          </p:nvSpPr>
          <p:spPr bwMode="auto">
            <a:xfrm>
              <a:off x="7166427" y="2440592"/>
              <a:ext cx="360362" cy="36036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n4</a:t>
              </a:r>
            </a:p>
          </p:txBody>
        </p:sp>
        <p:sp>
          <p:nvSpPr>
            <p:cNvPr id="29" name="Rectangle 28">
              <a:extLst>
                <a:ext uri="{FF2B5EF4-FFF2-40B4-BE49-F238E27FC236}">
                  <a16:creationId xmlns:a16="http://schemas.microsoft.com/office/drawing/2014/main" id="{B414174A-91D1-7D41-A918-39A4E428BA3B}"/>
                </a:ext>
              </a:extLst>
            </p:cNvPr>
            <p:cNvSpPr/>
            <p:nvPr/>
          </p:nvSpPr>
          <p:spPr bwMode="auto">
            <a:xfrm>
              <a:off x="7846214" y="2995613"/>
              <a:ext cx="360363" cy="36036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n5</a:t>
              </a:r>
            </a:p>
          </p:txBody>
        </p:sp>
        <p:sp>
          <p:nvSpPr>
            <p:cNvPr id="33" name="TextBox 32">
              <a:extLst>
                <a:ext uri="{FF2B5EF4-FFF2-40B4-BE49-F238E27FC236}">
                  <a16:creationId xmlns:a16="http://schemas.microsoft.com/office/drawing/2014/main" id="{714D0446-FCE0-6A45-83F0-FD9B813026E7}"/>
                </a:ext>
              </a:extLst>
            </p:cNvPr>
            <p:cNvSpPr txBox="1"/>
            <p:nvPr/>
          </p:nvSpPr>
          <p:spPr bwMode="auto">
            <a:xfrm>
              <a:off x="4892406" y="3402127"/>
              <a:ext cx="1088760" cy="646331"/>
            </a:xfrm>
            <a:prstGeom prst="rect">
              <a:avLst/>
            </a:prstGeom>
            <a:noFill/>
          </p:spPr>
          <p:txBody>
            <a:bodyPr wrap="none">
              <a:spAutoFit/>
            </a:bodyPr>
            <a:lstStyle/>
            <a:p>
              <a:pPr algn="ctr">
                <a:defRPr/>
              </a:pPr>
              <a:r>
                <a:rPr lang="en-US" dirty="0"/>
                <a:t>use = {y}</a:t>
              </a:r>
            </a:p>
            <a:p>
              <a:pPr algn="ctr">
                <a:defRPr/>
              </a:pPr>
              <a:r>
                <a:rPr lang="en-US" dirty="0">
                  <a:latin typeface="+mn-lt"/>
                </a:rPr>
                <a:t>def  = </a:t>
              </a:r>
              <a:r>
                <a:rPr lang="en-US" dirty="0">
                  <a:latin typeface="+mn-lt"/>
                  <a:sym typeface="Symbol"/>
                </a:rPr>
                <a:t></a:t>
              </a:r>
              <a:endParaRPr lang="en-US" dirty="0">
                <a:latin typeface="+mn-lt"/>
              </a:endParaRPr>
            </a:p>
          </p:txBody>
        </p:sp>
        <p:sp>
          <p:nvSpPr>
            <p:cNvPr id="34" name="TextBox 33">
              <a:extLst>
                <a:ext uri="{FF2B5EF4-FFF2-40B4-BE49-F238E27FC236}">
                  <a16:creationId xmlns:a16="http://schemas.microsoft.com/office/drawing/2014/main" id="{C8E90AB2-74C5-AA48-8F2B-4778F5572F8F}"/>
                </a:ext>
              </a:extLst>
            </p:cNvPr>
            <p:cNvSpPr txBox="1"/>
            <p:nvPr/>
          </p:nvSpPr>
          <p:spPr bwMode="auto">
            <a:xfrm>
              <a:off x="7776592" y="3349969"/>
              <a:ext cx="1441357" cy="646331"/>
            </a:xfrm>
            <a:prstGeom prst="rect">
              <a:avLst/>
            </a:prstGeom>
            <a:noFill/>
          </p:spPr>
          <p:txBody>
            <a:bodyPr wrap="none">
              <a:spAutoFit/>
            </a:bodyPr>
            <a:lstStyle/>
            <a:p>
              <a:pPr>
                <a:defRPr/>
              </a:pPr>
              <a:r>
                <a:rPr lang="en-US" dirty="0"/>
                <a:t>use  = {</a:t>
              </a:r>
              <a:r>
                <a:rPr lang="en-US" dirty="0" err="1"/>
                <a:t>x,y</a:t>
              </a:r>
              <a:r>
                <a:rPr lang="en-US" dirty="0"/>
                <a:t>}</a:t>
              </a:r>
            </a:p>
            <a:p>
              <a:pPr>
                <a:defRPr/>
              </a:pPr>
              <a:r>
                <a:rPr lang="en-US" dirty="0">
                  <a:latin typeface="+mn-lt"/>
                </a:rPr>
                <a:t>def  = </a:t>
              </a:r>
              <a:r>
                <a:rPr lang="en-US" dirty="0">
                  <a:latin typeface="+mn-lt"/>
                  <a:sym typeface="Symbol"/>
                </a:rPr>
                <a:t>{</a:t>
              </a:r>
              <a:r>
                <a:rPr lang="en-US" dirty="0" err="1">
                  <a:latin typeface="+mn-lt"/>
                  <a:sym typeface="Symbol"/>
                </a:rPr>
                <a:t>retval</a:t>
              </a:r>
              <a:r>
                <a:rPr lang="en-US" dirty="0">
                  <a:latin typeface="+mn-lt"/>
                  <a:sym typeface="Symbol"/>
                </a:rPr>
                <a:t>}</a:t>
              </a:r>
              <a:endParaRPr lang="en-US" dirty="0">
                <a:latin typeface="+mn-lt"/>
              </a:endParaRPr>
            </a:p>
          </p:txBody>
        </p:sp>
        <p:sp>
          <p:nvSpPr>
            <p:cNvPr id="35" name="TextBox 34">
              <a:extLst>
                <a:ext uri="{FF2B5EF4-FFF2-40B4-BE49-F238E27FC236}">
                  <a16:creationId xmlns:a16="http://schemas.microsoft.com/office/drawing/2014/main" id="{64BE9930-41F0-DA47-B332-02683FCAE9FF}"/>
                </a:ext>
              </a:extLst>
            </p:cNvPr>
            <p:cNvSpPr txBox="1"/>
            <p:nvPr/>
          </p:nvSpPr>
          <p:spPr bwMode="auto">
            <a:xfrm>
              <a:off x="6883299" y="1786994"/>
              <a:ext cx="1010213" cy="646331"/>
            </a:xfrm>
            <a:prstGeom prst="rect">
              <a:avLst/>
            </a:prstGeom>
            <a:solidFill>
              <a:schemeClr val="bg1"/>
            </a:solidFill>
          </p:spPr>
          <p:txBody>
            <a:bodyPr wrap="none">
              <a:spAutoFit/>
            </a:bodyPr>
            <a:lstStyle/>
            <a:p>
              <a:pPr algn="ctr">
                <a:defRPr/>
              </a:pPr>
              <a:r>
                <a:rPr lang="en-US" dirty="0"/>
                <a:t>use = </a:t>
              </a:r>
              <a:r>
                <a:rPr lang="en-US" dirty="0">
                  <a:sym typeface="Symbol"/>
                </a:rPr>
                <a:t></a:t>
              </a:r>
              <a:endParaRPr lang="en-US" dirty="0"/>
            </a:p>
            <a:p>
              <a:pPr algn="ctr">
                <a:defRPr/>
              </a:pPr>
              <a:r>
                <a:rPr lang="en-US" dirty="0">
                  <a:latin typeface="+mn-lt"/>
                </a:rPr>
                <a:t>def  ={x}</a:t>
              </a:r>
            </a:p>
          </p:txBody>
        </p:sp>
        <p:cxnSp>
          <p:nvCxnSpPr>
            <p:cNvPr id="36" name="Straight Arrow Connector 35">
              <a:extLst>
                <a:ext uri="{FF2B5EF4-FFF2-40B4-BE49-F238E27FC236}">
                  <a16:creationId xmlns:a16="http://schemas.microsoft.com/office/drawing/2014/main" id="{935647EB-4AEE-5148-8364-E6B6DAD6EC3A}"/>
                </a:ext>
              </a:extLst>
            </p:cNvPr>
            <p:cNvCxnSpPr>
              <a:cxnSpLocks/>
            </p:cNvCxnSpPr>
            <p:nvPr/>
          </p:nvCxnSpPr>
          <p:spPr>
            <a:xfrm>
              <a:off x="4156234" y="3176588"/>
              <a:ext cx="1863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83CCAC83-3E8F-3841-A884-821D9BF73D0E}"/>
                </a:ext>
              </a:extLst>
            </p:cNvPr>
            <p:cNvSpPr/>
            <p:nvPr/>
          </p:nvSpPr>
          <p:spPr bwMode="auto">
            <a:xfrm>
              <a:off x="5256606" y="2995613"/>
              <a:ext cx="360362" cy="360362"/>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n1</a:t>
              </a:r>
            </a:p>
          </p:txBody>
        </p:sp>
        <p:cxnSp>
          <p:nvCxnSpPr>
            <p:cNvPr id="40" name="Elbow Connector 39">
              <a:extLst>
                <a:ext uri="{FF2B5EF4-FFF2-40B4-BE49-F238E27FC236}">
                  <a16:creationId xmlns:a16="http://schemas.microsoft.com/office/drawing/2014/main" id="{D810C156-F9D4-694D-9205-DC36E7DA823E}"/>
                </a:ext>
              </a:extLst>
            </p:cNvPr>
            <p:cNvCxnSpPr>
              <a:stCxn id="45" idx="0"/>
              <a:endCxn id="23" idx="1"/>
            </p:cNvCxnSpPr>
            <p:nvPr/>
          </p:nvCxnSpPr>
          <p:spPr>
            <a:xfrm rot="5400000" flipH="1" flipV="1">
              <a:off x="5461099" y="2596461"/>
              <a:ext cx="374840" cy="423465"/>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a:extLst>
                <a:ext uri="{FF2B5EF4-FFF2-40B4-BE49-F238E27FC236}">
                  <a16:creationId xmlns:a16="http://schemas.microsoft.com/office/drawing/2014/main" id="{FD3682E0-959B-D64E-8E99-49AE26012128}"/>
                </a:ext>
              </a:extLst>
            </p:cNvPr>
            <p:cNvCxnSpPr>
              <a:cxnSpLocks/>
              <a:stCxn id="23" idx="3"/>
              <a:endCxn id="24" idx="0"/>
            </p:cNvCxnSpPr>
            <p:nvPr/>
          </p:nvCxnSpPr>
          <p:spPr>
            <a:xfrm>
              <a:off x="6220614" y="2620773"/>
              <a:ext cx="454817" cy="37484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7057291-452C-F345-B2A4-6ABD584B3B3F}"/>
                </a:ext>
              </a:extLst>
            </p:cNvPr>
            <p:cNvCxnSpPr>
              <a:stCxn id="45" idx="3"/>
              <a:endCxn id="24" idx="1"/>
            </p:cNvCxnSpPr>
            <p:nvPr/>
          </p:nvCxnSpPr>
          <p:spPr>
            <a:xfrm>
              <a:off x="5616968" y="3175794"/>
              <a:ext cx="8782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7485DBE9-F951-9F47-B2CF-217F8458332C}"/>
                </a:ext>
              </a:extLst>
            </p:cNvPr>
            <p:cNvCxnSpPr>
              <a:cxnSpLocks/>
              <a:stCxn id="20" idx="3"/>
              <a:endCxn id="45" idx="1"/>
            </p:cNvCxnSpPr>
            <p:nvPr/>
          </p:nvCxnSpPr>
          <p:spPr>
            <a:xfrm>
              <a:off x="4732739" y="3172619"/>
              <a:ext cx="523867" cy="3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Elbow Connector 63">
              <a:extLst>
                <a:ext uri="{FF2B5EF4-FFF2-40B4-BE49-F238E27FC236}">
                  <a16:creationId xmlns:a16="http://schemas.microsoft.com/office/drawing/2014/main" id="{E0EECC63-73B5-7C40-8157-A8D7043893CF}"/>
                </a:ext>
              </a:extLst>
            </p:cNvPr>
            <p:cNvCxnSpPr>
              <a:cxnSpLocks/>
              <a:stCxn id="74" idx="0"/>
              <a:endCxn id="28" idx="1"/>
            </p:cNvCxnSpPr>
            <p:nvPr/>
          </p:nvCxnSpPr>
          <p:spPr>
            <a:xfrm rot="5400000" flipH="1" flipV="1">
              <a:off x="6794359" y="2624885"/>
              <a:ext cx="376179" cy="367957"/>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D8996D62-90E7-A54B-AD88-05684703CBDA}"/>
                </a:ext>
              </a:extLst>
            </p:cNvPr>
            <p:cNvCxnSpPr>
              <a:cxnSpLocks/>
              <a:stCxn id="24" idx="3"/>
              <a:endCxn id="29" idx="1"/>
            </p:cNvCxnSpPr>
            <p:nvPr/>
          </p:nvCxnSpPr>
          <p:spPr>
            <a:xfrm>
              <a:off x="6855612" y="3175794"/>
              <a:ext cx="9906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Elbow Connector 72">
              <a:extLst>
                <a:ext uri="{FF2B5EF4-FFF2-40B4-BE49-F238E27FC236}">
                  <a16:creationId xmlns:a16="http://schemas.microsoft.com/office/drawing/2014/main" id="{CB59A7CB-832A-BB4B-A20A-4D2181EC6C6B}"/>
                </a:ext>
              </a:extLst>
            </p:cNvPr>
            <p:cNvCxnSpPr>
              <a:cxnSpLocks/>
              <a:stCxn id="28" idx="3"/>
              <a:endCxn id="29" idx="0"/>
            </p:cNvCxnSpPr>
            <p:nvPr/>
          </p:nvCxnSpPr>
          <p:spPr>
            <a:xfrm>
              <a:off x="7526789" y="2620773"/>
              <a:ext cx="499607" cy="37484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1A9ED44A-71D5-3E4A-8F51-94F97854F5E7}"/>
                </a:ext>
              </a:extLst>
            </p:cNvPr>
            <p:cNvSpPr/>
            <p:nvPr/>
          </p:nvSpPr>
          <p:spPr>
            <a:xfrm>
              <a:off x="6720683" y="2996952"/>
              <a:ext cx="155573" cy="103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CF728332-AB13-FA4E-A47C-2FEF476DC3FA}"/>
                </a:ext>
              </a:extLst>
            </p:cNvPr>
            <p:cNvSpPr txBox="1"/>
            <p:nvPr/>
          </p:nvSpPr>
          <p:spPr bwMode="auto">
            <a:xfrm>
              <a:off x="6206289" y="3408402"/>
              <a:ext cx="1088761" cy="646331"/>
            </a:xfrm>
            <a:prstGeom prst="rect">
              <a:avLst/>
            </a:prstGeom>
            <a:noFill/>
          </p:spPr>
          <p:txBody>
            <a:bodyPr wrap="none">
              <a:spAutoFit/>
            </a:bodyPr>
            <a:lstStyle/>
            <a:p>
              <a:pPr algn="ctr">
                <a:defRPr/>
              </a:pPr>
              <a:r>
                <a:rPr lang="en-US" dirty="0"/>
                <a:t>use = {x}</a:t>
              </a:r>
            </a:p>
            <a:p>
              <a:pPr algn="ctr">
                <a:defRPr/>
              </a:pPr>
              <a:r>
                <a:rPr lang="en-US" dirty="0">
                  <a:latin typeface="+mn-lt"/>
                </a:rPr>
                <a:t>def  = </a:t>
              </a:r>
              <a:r>
                <a:rPr lang="en-US" dirty="0">
                  <a:latin typeface="+mn-lt"/>
                  <a:sym typeface="Symbol"/>
                </a:rPr>
                <a:t></a:t>
              </a:r>
              <a:endParaRPr lang="en-US" dirty="0">
                <a:latin typeface="+mn-lt"/>
              </a:endParaRPr>
            </a:p>
          </p:txBody>
        </p:sp>
      </p:grpSp>
    </p:spTree>
    <p:extLst>
      <p:ext uri="{BB962C8B-B14F-4D97-AF65-F5344CB8AC3E}">
        <p14:creationId xmlns:p14="http://schemas.microsoft.com/office/powerpoint/2010/main" val="199027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3" grpId="0" animBg="1"/>
      <p:bldP spid="42" grpId="0" animBg="1"/>
      <p:bldP spid="41" grpId="0" animBg="1"/>
      <p:bldP spid="39" grpId="0" animBg="1"/>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z="4000" dirty="0"/>
              <a:t>Inter-class coverage test criteria</a:t>
            </a:r>
          </a:p>
        </p:txBody>
      </p:sp>
      <p:sp>
        <p:nvSpPr>
          <p:cNvPr id="37891" name="Content Placeholder 2"/>
          <p:cNvSpPr>
            <a:spLocks noGrp="1"/>
          </p:cNvSpPr>
          <p:nvPr>
            <p:ph idx="1"/>
          </p:nvPr>
        </p:nvSpPr>
        <p:spPr>
          <a:xfrm>
            <a:off x="251520" y="4203709"/>
            <a:ext cx="8640960" cy="2319378"/>
          </a:xfrm>
        </p:spPr>
        <p:txBody>
          <a:bodyPr/>
          <a:lstStyle/>
          <a:p>
            <a:pPr marL="0" indent="0" algn="just">
              <a:buNone/>
            </a:pPr>
            <a:r>
              <a:rPr lang="en-US" sz="2400" dirty="0">
                <a:sym typeface="Wingdings" pitchFamily="2" charset="2"/>
              </a:rPr>
              <a:t>(Def 7.54) </a:t>
            </a:r>
            <a:r>
              <a:rPr lang="en-US" sz="2400" b="1" dirty="0">
                <a:sym typeface="Wingdings" pitchFamily="2" charset="2"/>
              </a:rPr>
              <a:t>All-Poly-Classes</a:t>
            </a:r>
            <a:r>
              <a:rPr lang="en-US" sz="2400" dirty="0">
                <a:sym typeface="Wingdings" pitchFamily="2" charset="2"/>
              </a:rPr>
              <a:t> (APC): for </a:t>
            </a:r>
            <a:r>
              <a:rPr lang="en-US" sz="2400" b="1" dirty="0">
                <a:sym typeface="Wingdings" pitchFamily="2" charset="2"/>
              </a:rPr>
              <a:t>every coupling sequence</a:t>
            </a:r>
            <a:r>
              <a:rPr lang="en-US" sz="2400" dirty="0">
                <a:sym typeface="Wingdings" pitchFamily="2" charset="2"/>
              </a:rPr>
              <a:t> cs, and </a:t>
            </a:r>
            <a:r>
              <a:rPr lang="en-US" sz="2400" b="1" dirty="0">
                <a:sym typeface="Wingdings" pitchFamily="2" charset="2"/>
              </a:rPr>
              <a:t>every binding triple</a:t>
            </a:r>
            <a:r>
              <a:rPr lang="en-US" sz="2400" dirty="0">
                <a:sym typeface="Wingdings" pitchFamily="2" charset="2"/>
              </a:rPr>
              <a:t> </a:t>
            </a:r>
            <a:r>
              <a:rPr lang="en-US" sz="2400" i="1" dirty="0">
                <a:sym typeface="Wingdings" pitchFamily="2" charset="2"/>
              </a:rPr>
              <a:t>t </a:t>
            </a:r>
            <a:r>
              <a:rPr lang="en-US" sz="2400" dirty="0">
                <a:sym typeface="Wingdings" pitchFamily="2" charset="2"/>
              </a:rPr>
              <a:t>of </a:t>
            </a:r>
            <a:r>
              <a:rPr lang="en-US" sz="2400" i="1" dirty="0">
                <a:sym typeface="Wingdings" pitchFamily="2" charset="2"/>
              </a:rPr>
              <a:t>cs</a:t>
            </a:r>
            <a:r>
              <a:rPr lang="en-US" sz="2400" dirty="0">
                <a:sym typeface="Wingdings" pitchFamily="2" charset="2"/>
              </a:rPr>
              <a:t>, TR includes at least one coupling path of </a:t>
            </a:r>
            <a:r>
              <a:rPr lang="en-US" sz="2400" i="1" dirty="0">
                <a:sym typeface="Wingdings" pitchFamily="2" charset="2"/>
              </a:rPr>
              <a:t>t.  </a:t>
            </a:r>
            <a:r>
              <a:rPr lang="en-US" sz="2400" dirty="0">
                <a:sym typeface="Wingdings" pitchFamily="2" charset="2"/>
              </a:rPr>
              <a:t> ignore that </a:t>
            </a:r>
            <a:r>
              <a:rPr lang="en-US" sz="2400" i="1" dirty="0">
                <a:sym typeface="Wingdings" pitchFamily="2" charset="2"/>
              </a:rPr>
              <a:t>cs </a:t>
            </a:r>
            <a:r>
              <a:rPr lang="en-US" sz="2400" dirty="0">
                <a:sym typeface="Wingdings" pitchFamily="2" charset="2"/>
              </a:rPr>
              <a:t>may have multiple coupling vars.</a:t>
            </a:r>
          </a:p>
          <a:p>
            <a:pPr marL="0" indent="0" algn="just">
              <a:buNone/>
            </a:pPr>
            <a:r>
              <a:rPr lang="en-US" sz="2400" dirty="0">
                <a:sym typeface="Wingdings" pitchFamily="2" charset="2"/>
              </a:rPr>
              <a:t>In the above example, the TR would consist of 3 paths for cs1, and 1 for cs2.</a:t>
            </a:r>
            <a:endParaRPr lang="en-US" sz="2400" dirty="0"/>
          </a:p>
        </p:txBody>
      </p:sp>
      <p:sp>
        <p:nvSpPr>
          <p:cNvPr id="4" name="Slide Number Placeholder 3"/>
          <p:cNvSpPr>
            <a:spLocks noGrp="1"/>
          </p:cNvSpPr>
          <p:nvPr>
            <p:ph type="sldNum" sz="quarter" idx="12"/>
          </p:nvPr>
        </p:nvSpPr>
        <p:spPr/>
        <p:txBody>
          <a:bodyPr/>
          <a:lstStyle/>
          <a:p>
            <a:pPr>
              <a:defRPr/>
            </a:pPr>
            <a:fld id="{42169E21-8D84-4F22-B2F8-0BE426A77F25}" type="slidenum">
              <a:rPr lang="en-US" smtClean="0"/>
              <a:pPr>
                <a:defRPr/>
              </a:pPr>
              <a:t>40</a:t>
            </a:fld>
            <a:endParaRPr lang="en-US"/>
          </a:p>
        </p:txBody>
      </p:sp>
      <p:sp>
        <p:nvSpPr>
          <p:cNvPr id="5" name="Rectangle 4"/>
          <p:cNvSpPr/>
          <p:nvPr/>
        </p:nvSpPr>
        <p:spPr>
          <a:xfrm>
            <a:off x="683568" y="1797099"/>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A</a:t>
            </a:r>
          </a:p>
        </p:txBody>
      </p:sp>
      <p:sp>
        <p:nvSpPr>
          <p:cNvPr id="6" name="Rectangle 5"/>
          <p:cNvSpPr/>
          <p:nvPr/>
        </p:nvSpPr>
        <p:spPr>
          <a:xfrm>
            <a:off x="683568" y="2511474"/>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B1</a:t>
            </a:r>
          </a:p>
        </p:txBody>
      </p:sp>
      <p:sp>
        <p:nvSpPr>
          <p:cNvPr id="7" name="Rectangle 6"/>
          <p:cNvSpPr/>
          <p:nvPr/>
        </p:nvSpPr>
        <p:spPr>
          <a:xfrm>
            <a:off x="683568" y="3225849"/>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B2</a:t>
            </a:r>
          </a:p>
        </p:txBody>
      </p:sp>
      <p:sp>
        <p:nvSpPr>
          <p:cNvPr id="8" name="Isosceles Triangle 7"/>
          <p:cNvSpPr/>
          <p:nvPr/>
        </p:nvSpPr>
        <p:spPr>
          <a:xfrm>
            <a:off x="969318" y="2225724"/>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9" name="Straight Connector 8"/>
          <p:cNvCxnSpPr>
            <a:stCxn id="6" idx="0"/>
            <a:endCxn id="8" idx="3"/>
          </p:cNvCxnSpPr>
          <p:nvPr/>
        </p:nvCxnSpPr>
        <p:spPr>
          <a:xfrm rot="5400000" flipH="1" flipV="1">
            <a:off x="1005036" y="2439243"/>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969318" y="2940099"/>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11" name="Straight Connector 10"/>
          <p:cNvCxnSpPr>
            <a:stCxn id="7" idx="0"/>
            <a:endCxn id="10" idx="3"/>
          </p:cNvCxnSpPr>
          <p:nvPr/>
        </p:nvCxnSpPr>
        <p:spPr>
          <a:xfrm rot="5400000" flipH="1" flipV="1">
            <a:off x="1005036" y="3153618"/>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5" name="Table 14">
            <a:extLst>
              <a:ext uri="{FF2B5EF4-FFF2-40B4-BE49-F238E27FC236}">
                <a16:creationId xmlns:a16="http://schemas.microsoft.com/office/drawing/2014/main" id="{B333BAAE-0CE2-4146-9593-7657208293FE}"/>
              </a:ext>
            </a:extLst>
          </p:cNvPr>
          <p:cNvGraphicFramePr>
            <a:graphicFrameLocks noGrp="1"/>
          </p:cNvGraphicFramePr>
          <p:nvPr>
            <p:extLst>
              <p:ext uri="{D42A27DB-BD31-4B8C-83A1-F6EECF244321}">
                <p14:modId xmlns:p14="http://schemas.microsoft.com/office/powerpoint/2010/main" val="1154847103"/>
              </p:ext>
            </p:extLst>
          </p:nvPr>
        </p:nvGraphicFramePr>
        <p:xfrm>
          <a:off x="2059037" y="1700808"/>
          <a:ext cx="6627763" cy="2123440"/>
        </p:xfrm>
        <a:graphic>
          <a:graphicData uri="http://schemas.openxmlformats.org/drawingml/2006/table">
            <a:tbl>
              <a:tblPr firstRow="1" bandRow="1">
                <a:tableStyleId>{5C22544A-7EE6-4342-B048-85BDC9FD1C3A}</a:tableStyleId>
              </a:tblPr>
              <a:tblGrid>
                <a:gridCol w="1338050">
                  <a:extLst>
                    <a:ext uri="{9D8B030D-6E8A-4147-A177-3AD203B41FA5}">
                      <a16:colId xmlns:a16="http://schemas.microsoft.com/office/drawing/2014/main" val="20000"/>
                    </a:ext>
                  </a:extLst>
                </a:gridCol>
                <a:gridCol w="1252111">
                  <a:extLst>
                    <a:ext uri="{9D8B030D-6E8A-4147-A177-3AD203B41FA5}">
                      <a16:colId xmlns:a16="http://schemas.microsoft.com/office/drawing/2014/main" val="20001"/>
                    </a:ext>
                  </a:extLst>
                </a:gridCol>
                <a:gridCol w="1578986">
                  <a:extLst>
                    <a:ext uri="{9D8B030D-6E8A-4147-A177-3AD203B41FA5}">
                      <a16:colId xmlns:a16="http://schemas.microsoft.com/office/drawing/2014/main" val="20002"/>
                    </a:ext>
                  </a:extLst>
                </a:gridCol>
                <a:gridCol w="2458616">
                  <a:extLst>
                    <a:ext uri="{9D8B030D-6E8A-4147-A177-3AD203B41FA5}">
                      <a16:colId xmlns:a16="http://schemas.microsoft.com/office/drawing/2014/main" val="20003"/>
                    </a:ext>
                  </a:extLst>
                </a:gridCol>
              </a:tblGrid>
              <a:tr h="370840">
                <a:tc>
                  <a:txBody>
                    <a:bodyPr/>
                    <a:lstStyle/>
                    <a:p>
                      <a:pPr algn="ctr"/>
                      <a:r>
                        <a:rPr lang="en-US" dirty="0"/>
                        <a:t>coupling </a:t>
                      </a:r>
                      <a:r>
                        <a:rPr lang="en-US" baseline="0" dirty="0"/>
                        <a:t>seq. in f</a:t>
                      </a:r>
                      <a:endParaRPr lang="en-US" dirty="0"/>
                    </a:p>
                  </a:txBody>
                  <a:tcPr/>
                </a:tc>
                <a:tc>
                  <a:txBody>
                    <a:bodyPr/>
                    <a:lstStyle/>
                    <a:p>
                      <a:pPr algn="ctr"/>
                      <a:r>
                        <a:rPr lang="en-US" dirty="0"/>
                        <a:t>type(o)</a:t>
                      </a:r>
                    </a:p>
                  </a:txBody>
                  <a:tcPr/>
                </a:tc>
                <a:tc>
                  <a:txBody>
                    <a:bodyPr/>
                    <a:lstStyle/>
                    <a:p>
                      <a:pPr algn="ctr"/>
                      <a:r>
                        <a:rPr lang="en-US" dirty="0"/>
                        <a:t>coupling</a:t>
                      </a:r>
                      <a:r>
                        <a:rPr lang="en-US" baseline="0" dirty="0"/>
                        <a:t> </a:t>
                      </a:r>
                      <a:r>
                        <a:rPr lang="en-US" baseline="0" dirty="0" err="1"/>
                        <a:t>vars</a:t>
                      </a:r>
                      <a:endParaRPr lang="en-US" dirty="0"/>
                    </a:p>
                  </a:txBody>
                  <a:tcPr/>
                </a:tc>
                <a:tc>
                  <a:txBody>
                    <a:bodyPr/>
                    <a:lstStyle/>
                    <a:p>
                      <a:pPr algn="ctr"/>
                      <a:r>
                        <a:rPr lang="en-US" dirty="0">
                          <a:solidFill>
                            <a:schemeClr val="tx1"/>
                          </a:solidFill>
                        </a:rPr>
                        <a:t>coupling paths</a:t>
                      </a:r>
                    </a:p>
                  </a:txBody>
                  <a:tcPr>
                    <a:solidFill>
                      <a:schemeClr val="tx2">
                        <a:lumMod val="40000"/>
                        <a:lumOff val="60000"/>
                      </a:schemeClr>
                    </a:solidFill>
                  </a:tcPr>
                </a:tc>
                <a:extLst>
                  <a:ext uri="{0D108BD9-81ED-4DB2-BD59-A6C34878D82A}">
                    <a16:rowId xmlns:a16="http://schemas.microsoft.com/office/drawing/2014/main" val="10000"/>
                  </a:ext>
                </a:extLst>
              </a:tr>
              <a:tr h="370840">
                <a:tc rowSpan="3">
                  <a:txBody>
                    <a:bodyPr/>
                    <a:lstStyle/>
                    <a:p>
                      <a:pPr algn="ctr"/>
                      <a:endParaRPr lang="en-US" dirty="0"/>
                    </a:p>
                    <a:p>
                      <a:pPr algn="ctr"/>
                      <a:r>
                        <a:rPr lang="en-US" dirty="0"/>
                        <a:t>cs1</a:t>
                      </a:r>
                    </a:p>
                  </a:txBody>
                  <a:tcPr>
                    <a:solidFill>
                      <a:schemeClr val="accent5">
                        <a:lumMod val="20000"/>
                        <a:lumOff val="80000"/>
                      </a:schemeClr>
                    </a:solidFill>
                  </a:tcPr>
                </a:tc>
                <a:tc>
                  <a:txBody>
                    <a:bodyPr/>
                    <a:lstStyle/>
                    <a:p>
                      <a:pPr algn="ctr"/>
                      <a:r>
                        <a:rPr lang="en-US" dirty="0"/>
                        <a:t>A</a:t>
                      </a:r>
                    </a:p>
                  </a:txBody>
                  <a:tcPr/>
                </a:tc>
                <a:tc>
                  <a:txBody>
                    <a:bodyPr/>
                    <a:lstStyle/>
                    <a:p>
                      <a:pPr algn="ctr"/>
                      <a:r>
                        <a:rPr lang="en-US" dirty="0"/>
                        <a:t>{ </a:t>
                      </a:r>
                      <a:r>
                        <a:rPr lang="en-US" dirty="0" err="1"/>
                        <a:t>o.v</a:t>
                      </a:r>
                      <a:r>
                        <a:rPr lang="en-US" baseline="0" dirty="0"/>
                        <a:t> }</a:t>
                      </a:r>
                      <a:endParaRPr lang="en-US" dirty="0"/>
                    </a:p>
                  </a:txBody>
                  <a:tcPr/>
                </a:tc>
                <a:tc>
                  <a:txBody>
                    <a:bodyPr/>
                    <a:lstStyle/>
                    <a:p>
                      <a:pPr algn="ctr"/>
                      <a:r>
                        <a:rPr lang="en-US" dirty="0">
                          <a:solidFill>
                            <a:schemeClr val="tx1"/>
                          </a:solidFill>
                        </a:rPr>
                        <a:t> </a:t>
                      </a:r>
                      <a:r>
                        <a:rPr lang="en-US" dirty="0" err="1">
                          <a:solidFill>
                            <a:schemeClr val="tx1"/>
                          </a:solidFill>
                        </a:rPr>
                        <a:t>o.v</a:t>
                      </a:r>
                      <a:r>
                        <a:rPr lang="en-US" dirty="0">
                          <a:solidFill>
                            <a:schemeClr val="tx1"/>
                          </a:solidFill>
                        </a:rPr>
                        <a:t> :  { 𝜎</a:t>
                      </a:r>
                      <a:r>
                        <a:rPr lang="en-US" baseline="-25000" dirty="0">
                          <a:solidFill>
                            <a:schemeClr val="tx1"/>
                          </a:solidFill>
                        </a:rPr>
                        <a:t>1</a:t>
                      </a:r>
                      <a:r>
                        <a:rPr lang="en-US" dirty="0">
                          <a:solidFill>
                            <a:schemeClr val="tx1"/>
                          </a:solidFill>
                        </a:rPr>
                        <a:t> }</a:t>
                      </a:r>
                    </a:p>
                  </a:txBody>
                  <a:tcPr>
                    <a:solidFill>
                      <a:schemeClr val="tx2">
                        <a:lumMod val="40000"/>
                        <a:lumOff val="60000"/>
                      </a:schemeClr>
                    </a:solidFill>
                  </a:tcPr>
                </a:tc>
                <a:extLst>
                  <a:ext uri="{0D108BD9-81ED-4DB2-BD59-A6C34878D82A}">
                    <a16:rowId xmlns:a16="http://schemas.microsoft.com/office/drawing/2014/main" val="10001"/>
                  </a:ext>
                </a:extLst>
              </a:tr>
              <a:tr h="370840">
                <a:tc vMerge="1">
                  <a:txBody>
                    <a:bodyPr/>
                    <a:lstStyle/>
                    <a:p>
                      <a:pPr algn="ctr"/>
                      <a:endParaRPr lang="en-US" dirty="0"/>
                    </a:p>
                  </a:txBody>
                  <a:tcPr/>
                </a:tc>
                <a:tc>
                  <a:txBody>
                    <a:bodyPr/>
                    <a:lstStyle/>
                    <a:p>
                      <a:pPr algn="ctr"/>
                      <a:r>
                        <a:rPr lang="en-US" dirty="0"/>
                        <a:t> B1</a:t>
                      </a:r>
                    </a:p>
                  </a:txBody>
                  <a:tcPr/>
                </a:tc>
                <a:tc>
                  <a:txBody>
                    <a:bodyPr/>
                    <a:lstStyle/>
                    <a:p>
                      <a:pPr algn="ctr"/>
                      <a:r>
                        <a:rPr lang="en-US" dirty="0"/>
                        <a:t>{ </a:t>
                      </a:r>
                      <a:r>
                        <a:rPr lang="en-US" dirty="0" err="1"/>
                        <a:t>o.u</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{𝜏</a:t>
                      </a:r>
                      <a:r>
                        <a:rPr lang="en-US" baseline="-25000" dirty="0">
                          <a:solidFill>
                            <a:schemeClr val="tx1"/>
                          </a:solidFill>
                        </a:rPr>
                        <a:t>1</a:t>
                      </a:r>
                      <a:r>
                        <a:rPr lang="en-US" dirty="0">
                          <a:solidFill>
                            <a:schemeClr val="tx1"/>
                          </a:solidFill>
                        </a:rPr>
                        <a:t>,</a:t>
                      </a:r>
                      <a:r>
                        <a:rPr lang="en-US" baseline="0" dirty="0">
                          <a:solidFill>
                            <a:schemeClr val="tx1"/>
                          </a:solidFill>
                        </a:rPr>
                        <a:t> </a:t>
                      </a:r>
                      <a:r>
                        <a:rPr lang="en-US" dirty="0">
                          <a:solidFill>
                            <a:schemeClr val="tx1"/>
                          </a:solidFill>
                        </a:rPr>
                        <a:t>𝜏</a:t>
                      </a:r>
                      <a:r>
                        <a:rPr lang="en-US" baseline="-25000" dirty="0">
                          <a:solidFill>
                            <a:schemeClr val="tx1"/>
                          </a:solidFill>
                        </a:rPr>
                        <a:t>2</a:t>
                      </a:r>
                      <a:r>
                        <a:rPr lang="en-US" baseline="0" dirty="0">
                          <a:solidFill>
                            <a:schemeClr val="tx1"/>
                          </a:solidFill>
                        </a:rPr>
                        <a:t> }</a:t>
                      </a:r>
                      <a:endParaRPr lang="en-US"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0002"/>
                  </a:ext>
                </a:extLst>
              </a:tr>
              <a:tr h="370840">
                <a:tc vMerge="1">
                  <a:txBody>
                    <a:bodyPr/>
                    <a:lstStyle/>
                    <a:p>
                      <a:pPr algn="ctr"/>
                      <a:endParaRPr lang="en-US" dirty="0"/>
                    </a:p>
                  </a:txBody>
                  <a:tcPr/>
                </a:tc>
                <a:tc>
                  <a:txBody>
                    <a:bodyPr/>
                    <a:lstStyle/>
                    <a:p>
                      <a:pPr algn="ctr"/>
                      <a:r>
                        <a:rPr lang="en-US" dirty="0"/>
                        <a:t>B2</a:t>
                      </a:r>
                    </a:p>
                  </a:txBody>
                  <a:tcPr/>
                </a:tc>
                <a:tc>
                  <a:txBody>
                    <a:bodyPr/>
                    <a:lstStyle/>
                    <a:p>
                      <a:pPr algn="ct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 𝜋</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:{𝜋</a:t>
                      </a:r>
                      <a:r>
                        <a:rPr lang="en-US" baseline="-25000" dirty="0">
                          <a:solidFill>
                            <a:schemeClr val="tx1"/>
                          </a:solidFill>
                        </a:rPr>
                        <a:t>2, </a:t>
                      </a:r>
                      <a:r>
                        <a:rPr lang="en-US" dirty="0">
                          <a:solidFill>
                            <a:schemeClr val="tx1"/>
                          </a:solidFill>
                        </a:rPr>
                        <a:t>𝜋</a:t>
                      </a:r>
                      <a:r>
                        <a:rPr lang="en-US" baseline="-25000" dirty="0">
                          <a:solidFill>
                            <a:schemeClr val="tx1"/>
                          </a:solidFill>
                        </a:rPr>
                        <a:t>3</a:t>
                      </a:r>
                      <a:r>
                        <a:rPr lang="en-US" baseline="0" dirty="0">
                          <a:solidFill>
                            <a:schemeClr val="tx1"/>
                          </a:solidFill>
                        </a:rPr>
                        <a:t> }</a:t>
                      </a:r>
                    </a:p>
                  </a:txBody>
                  <a:tcPr>
                    <a:solidFill>
                      <a:schemeClr val="tx2">
                        <a:lumMod val="40000"/>
                        <a:lumOff val="60000"/>
                      </a:schemeClr>
                    </a:solidFill>
                  </a:tcPr>
                </a:tc>
                <a:extLst>
                  <a:ext uri="{0D108BD9-81ED-4DB2-BD59-A6C34878D82A}">
                    <a16:rowId xmlns:a16="http://schemas.microsoft.com/office/drawing/2014/main" val="10003"/>
                  </a:ext>
                </a:extLst>
              </a:tr>
              <a:tr h="370840">
                <a:tc>
                  <a:txBody>
                    <a:bodyPr/>
                    <a:lstStyle/>
                    <a:p>
                      <a:pPr algn="ctr"/>
                      <a:r>
                        <a:rPr lang="en-US" dirty="0"/>
                        <a:t>cs2</a:t>
                      </a:r>
                    </a:p>
                  </a:txBody>
                  <a:tcPr>
                    <a:solidFill>
                      <a:schemeClr val="accent5">
                        <a:lumMod val="40000"/>
                        <a:lumOff val="60000"/>
                      </a:schemeClr>
                    </a:solidFill>
                  </a:tcPr>
                </a:tc>
                <a:tc>
                  <a:txBody>
                    <a:bodyPr/>
                    <a:lstStyle/>
                    <a:p>
                      <a:pPr algn="ctr"/>
                      <a:r>
                        <a:rPr lang="en-US" dirty="0"/>
                        <a:t>B2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tx1"/>
                          </a:solidFill>
                        </a:rPr>
                        <a:t>o.u</a:t>
                      </a:r>
                      <a:r>
                        <a:rPr lang="en-US" dirty="0">
                          <a:solidFill>
                            <a:schemeClr val="tx1"/>
                          </a:solidFill>
                        </a:rPr>
                        <a:t> : { 𝜌</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:{𝜌</a:t>
                      </a:r>
                      <a:r>
                        <a:rPr lang="en-US" baseline="-25000" dirty="0">
                          <a:solidFill>
                            <a:schemeClr val="tx1"/>
                          </a:solidFill>
                        </a:rPr>
                        <a:t>2</a:t>
                      </a:r>
                      <a:r>
                        <a:rPr lang="en-US" dirty="0">
                          <a:solidFill>
                            <a:schemeClr val="tx1"/>
                          </a:solidFill>
                        </a:rPr>
                        <a:t>}</a:t>
                      </a:r>
                    </a:p>
                  </a:txBody>
                  <a:tcPr>
                    <a:solidFill>
                      <a:schemeClr val="tx2">
                        <a:lumMod val="40000"/>
                        <a:lumOff val="60000"/>
                      </a:schemeClr>
                    </a:solidFill>
                  </a:tcPr>
                </a:tc>
                <a:extLst>
                  <a:ext uri="{0D108BD9-81ED-4DB2-BD59-A6C34878D82A}">
                    <a16:rowId xmlns:a16="http://schemas.microsoft.com/office/drawing/2014/main" val="2872703372"/>
                  </a:ext>
                </a:extLst>
              </a:tr>
            </a:tbl>
          </a:graphicData>
        </a:graphic>
      </p:graphicFrame>
    </p:spTree>
    <p:extLst>
      <p:ext uri="{BB962C8B-B14F-4D97-AF65-F5344CB8AC3E}">
        <p14:creationId xmlns:p14="http://schemas.microsoft.com/office/powerpoint/2010/main" val="23939021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z="4000" dirty="0"/>
              <a:t>Inter-class coverage test criteria</a:t>
            </a:r>
          </a:p>
        </p:txBody>
      </p:sp>
      <p:sp>
        <p:nvSpPr>
          <p:cNvPr id="38915" name="Content Placeholder 2"/>
          <p:cNvSpPr>
            <a:spLocks noGrp="1"/>
          </p:cNvSpPr>
          <p:nvPr>
            <p:ph idx="1"/>
          </p:nvPr>
        </p:nvSpPr>
        <p:spPr>
          <a:xfrm>
            <a:off x="457200" y="3963402"/>
            <a:ext cx="8229600" cy="2751723"/>
          </a:xfrm>
        </p:spPr>
        <p:txBody>
          <a:bodyPr/>
          <a:lstStyle/>
          <a:p>
            <a:r>
              <a:rPr lang="en-US" sz="2400" dirty="0">
                <a:sym typeface="Wingdings" pitchFamily="2" charset="2"/>
              </a:rPr>
              <a:t>(Def 7.55) </a:t>
            </a:r>
            <a:r>
              <a:rPr lang="en-US" sz="2400" b="1" dirty="0">
                <a:sym typeface="Wingdings" pitchFamily="2" charset="2"/>
              </a:rPr>
              <a:t>All-Coupling-</a:t>
            </a:r>
            <a:r>
              <a:rPr lang="en-US" sz="2400" b="1" dirty="0" err="1">
                <a:sym typeface="Wingdings" pitchFamily="2" charset="2"/>
              </a:rPr>
              <a:t>Defs</a:t>
            </a:r>
            <a:r>
              <a:rPr lang="en-US" sz="2400" b="1" dirty="0">
                <a:sym typeface="Wingdings" pitchFamily="2" charset="2"/>
              </a:rPr>
              <a:t>-Uses</a:t>
            </a:r>
            <a:r>
              <a:rPr lang="en-US" sz="2400" dirty="0">
                <a:sym typeface="Wingdings" pitchFamily="2" charset="2"/>
              </a:rPr>
              <a:t> (ACDU): for </a:t>
            </a:r>
            <a:r>
              <a:rPr lang="en-US" sz="2400" b="1" dirty="0">
                <a:sym typeface="Wingdings" pitchFamily="2" charset="2"/>
              </a:rPr>
              <a:t>every coupling sequence</a:t>
            </a:r>
            <a:r>
              <a:rPr lang="en-US" sz="2400" dirty="0">
                <a:sym typeface="Wingdings" pitchFamily="2" charset="2"/>
              </a:rPr>
              <a:t> cs and </a:t>
            </a:r>
            <a:r>
              <a:rPr lang="en-US" sz="2400" b="1" dirty="0">
                <a:sym typeface="Wingdings" pitchFamily="2" charset="2"/>
              </a:rPr>
              <a:t>every coupling var </a:t>
            </a:r>
            <a:r>
              <a:rPr lang="en-US" sz="2400" b="1" i="1" dirty="0">
                <a:sym typeface="Wingdings" pitchFamily="2" charset="2"/>
              </a:rPr>
              <a:t>v</a:t>
            </a:r>
            <a:r>
              <a:rPr lang="en-US" sz="2400" dirty="0">
                <a:sym typeface="Wingdings" pitchFamily="2" charset="2"/>
              </a:rPr>
              <a:t> of </a:t>
            </a:r>
            <a:r>
              <a:rPr lang="en-US" sz="2400" i="1" dirty="0">
                <a:sym typeface="Wingdings" pitchFamily="2" charset="2"/>
              </a:rPr>
              <a:t>cs</a:t>
            </a:r>
            <a:r>
              <a:rPr lang="en-US" sz="2400" dirty="0">
                <a:sym typeface="Wingdings" pitchFamily="2" charset="2"/>
              </a:rPr>
              <a:t>, TR includes at least one of </a:t>
            </a:r>
            <a:r>
              <a:rPr lang="en-US" sz="2400" i="1" dirty="0">
                <a:sym typeface="Wingdings" pitchFamily="2" charset="2"/>
              </a:rPr>
              <a:t>v’s</a:t>
            </a:r>
            <a:r>
              <a:rPr lang="en-US" sz="2400" dirty="0">
                <a:sym typeface="Wingdings" pitchFamily="2" charset="2"/>
              </a:rPr>
              <a:t> coupling path.</a:t>
            </a:r>
          </a:p>
          <a:p>
            <a:r>
              <a:rPr lang="en-US" sz="2400" dirty="0">
                <a:sym typeface="Wingdings" pitchFamily="2" charset="2"/>
              </a:rPr>
              <a:t>(Def 7.56) </a:t>
            </a:r>
            <a:r>
              <a:rPr lang="en-US" sz="2400" b="1" dirty="0">
                <a:sym typeface="Wingdings" pitchFamily="2" charset="2"/>
              </a:rPr>
              <a:t>All-Poly-Coupling-</a:t>
            </a:r>
            <a:r>
              <a:rPr lang="en-US" sz="2400" b="1" dirty="0" err="1">
                <a:sym typeface="Wingdings" pitchFamily="2" charset="2"/>
              </a:rPr>
              <a:t>Defs</a:t>
            </a:r>
            <a:r>
              <a:rPr lang="en-US" sz="2400" b="1" dirty="0">
                <a:sym typeface="Wingdings" pitchFamily="2" charset="2"/>
              </a:rPr>
              <a:t>-Uses </a:t>
            </a:r>
            <a:r>
              <a:rPr lang="en-US" sz="2400" dirty="0">
                <a:sym typeface="Wingdings" pitchFamily="2" charset="2"/>
              </a:rPr>
              <a:t>(APCDU): for </a:t>
            </a:r>
            <a:r>
              <a:rPr lang="en-US" sz="2400" b="1" dirty="0">
                <a:sym typeface="Wingdings" pitchFamily="2" charset="2"/>
              </a:rPr>
              <a:t>every coupling sequence</a:t>
            </a:r>
            <a:r>
              <a:rPr lang="en-US" sz="2400" dirty="0">
                <a:sym typeface="Wingdings" pitchFamily="2" charset="2"/>
              </a:rPr>
              <a:t> cs and </a:t>
            </a:r>
            <a:r>
              <a:rPr lang="en-US" sz="2400" b="1" dirty="0">
                <a:sym typeface="Wingdings" pitchFamily="2" charset="2"/>
              </a:rPr>
              <a:t>every coupling var </a:t>
            </a:r>
            <a:r>
              <a:rPr lang="en-US" sz="2400" i="1" dirty="0">
                <a:sym typeface="Wingdings" pitchFamily="2" charset="2"/>
              </a:rPr>
              <a:t>v</a:t>
            </a:r>
            <a:r>
              <a:rPr lang="en-US" sz="2400" dirty="0">
                <a:sym typeface="Wingdings" pitchFamily="2" charset="2"/>
              </a:rPr>
              <a:t> of </a:t>
            </a:r>
            <a:r>
              <a:rPr lang="en-US" sz="2400" b="1" dirty="0">
                <a:sym typeface="Wingdings" pitchFamily="2" charset="2"/>
              </a:rPr>
              <a:t>every binding triple</a:t>
            </a:r>
            <a:r>
              <a:rPr lang="en-US" sz="2400" dirty="0">
                <a:sym typeface="Wingdings" pitchFamily="2" charset="2"/>
              </a:rPr>
              <a:t> of </a:t>
            </a:r>
            <a:r>
              <a:rPr lang="en-US" sz="2400" i="1" dirty="0">
                <a:sym typeface="Wingdings" pitchFamily="2" charset="2"/>
              </a:rPr>
              <a:t>cs, </a:t>
            </a:r>
            <a:r>
              <a:rPr lang="en-US" sz="2400" dirty="0">
                <a:sym typeface="Wingdings" pitchFamily="2" charset="2"/>
              </a:rPr>
              <a:t>TR includes at least one of </a:t>
            </a:r>
            <a:r>
              <a:rPr lang="en-US" sz="2400" i="1" dirty="0">
                <a:sym typeface="Wingdings" pitchFamily="2" charset="2"/>
              </a:rPr>
              <a:t>v’s</a:t>
            </a:r>
            <a:r>
              <a:rPr lang="en-US" sz="2400" dirty="0">
                <a:sym typeface="Wingdings" pitchFamily="2" charset="2"/>
              </a:rPr>
              <a:t> coupling path.</a:t>
            </a:r>
            <a:endParaRPr lang="en-US" sz="2400" dirty="0"/>
          </a:p>
        </p:txBody>
      </p:sp>
      <p:sp>
        <p:nvSpPr>
          <p:cNvPr id="4" name="Slide Number Placeholder 3"/>
          <p:cNvSpPr>
            <a:spLocks noGrp="1"/>
          </p:cNvSpPr>
          <p:nvPr>
            <p:ph type="sldNum" sz="quarter" idx="12"/>
          </p:nvPr>
        </p:nvSpPr>
        <p:spPr/>
        <p:txBody>
          <a:bodyPr/>
          <a:lstStyle/>
          <a:p>
            <a:pPr>
              <a:defRPr/>
            </a:pPr>
            <a:fld id="{B011B990-D7A5-42C8-82F6-BE26CEC71704}" type="slidenum">
              <a:rPr lang="en-US" smtClean="0"/>
              <a:pPr>
                <a:defRPr/>
              </a:pPr>
              <a:t>41</a:t>
            </a:fld>
            <a:endParaRPr lang="en-US"/>
          </a:p>
        </p:txBody>
      </p:sp>
      <p:sp>
        <p:nvSpPr>
          <p:cNvPr id="13" name="Rectangle 12"/>
          <p:cNvSpPr/>
          <p:nvPr/>
        </p:nvSpPr>
        <p:spPr>
          <a:xfrm>
            <a:off x="827584" y="1714500"/>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A</a:t>
            </a:r>
          </a:p>
        </p:txBody>
      </p:sp>
      <p:sp>
        <p:nvSpPr>
          <p:cNvPr id="14" name="Rectangle 13"/>
          <p:cNvSpPr/>
          <p:nvPr/>
        </p:nvSpPr>
        <p:spPr>
          <a:xfrm>
            <a:off x="827584" y="2428875"/>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B1</a:t>
            </a:r>
          </a:p>
        </p:txBody>
      </p:sp>
      <p:sp>
        <p:nvSpPr>
          <p:cNvPr id="15" name="Rectangle 14"/>
          <p:cNvSpPr/>
          <p:nvPr/>
        </p:nvSpPr>
        <p:spPr>
          <a:xfrm>
            <a:off x="827584" y="3143250"/>
            <a:ext cx="785812" cy="428625"/>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2400" b="1" dirty="0"/>
              <a:t>B2</a:t>
            </a:r>
          </a:p>
        </p:txBody>
      </p:sp>
      <p:sp>
        <p:nvSpPr>
          <p:cNvPr id="16" name="Isosceles Triangle 15"/>
          <p:cNvSpPr/>
          <p:nvPr/>
        </p:nvSpPr>
        <p:spPr>
          <a:xfrm>
            <a:off x="1113334" y="2143125"/>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17" name="Straight Connector 16"/>
          <p:cNvCxnSpPr>
            <a:stCxn id="14" idx="0"/>
            <a:endCxn id="16" idx="3"/>
          </p:cNvCxnSpPr>
          <p:nvPr/>
        </p:nvCxnSpPr>
        <p:spPr>
          <a:xfrm rot="5400000" flipH="1" flipV="1">
            <a:off x="1149052" y="2356644"/>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p:cNvSpPr/>
          <p:nvPr/>
        </p:nvSpPr>
        <p:spPr>
          <a:xfrm>
            <a:off x="1113334" y="2857500"/>
            <a:ext cx="214312" cy="142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cxnSp>
        <p:nvCxnSpPr>
          <p:cNvPr id="19" name="Straight Connector 18"/>
          <p:cNvCxnSpPr>
            <a:stCxn id="15" idx="0"/>
            <a:endCxn id="18" idx="3"/>
          </p:cNvCxnSpPr>
          <p:nvPr/>
        </p:nvCxnSpPr>
        <p:spPr>
          <a:xfrm rot="5400000" flipH="1" flipV="1">
            <a:off x="1149052" y="3071019"/>
            <a:ext cx="1428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231B9A9D-A06F-0D46-BC2D-B3FE6EF9C582}"/>
              </a:ext>
            </a:extLst>
          </p:cNvPr>
          <p:cNvGraphicFramePr>
            <a:graphicFrameLocks noGrp="1"/>
          </p:cNvGraphicFramePr>
          <p:nvPr>
            <p:extLst>
              <p:ext uri="{D42A27DB-BD31-4B8C-83A1-F6EECF244321}">
                <p14:modId xmlns:p14="http://schemas.microsoft.com/office/powerpoint/2010/main" val="207919563"/>
              </p:ext>
            </p:extLst>
          </p:nvPr>
        </p:nvGraphicFramePr>
        <p:xfrm>
          <a:off x="2059037" y="1628800"/>
          <a:ext cx="6329387" cy="2123440"/>
        </p:xfrm>
        <a:graphic>
          <a:graphicData uri="http://schemas.openxmlformats.org/drawingml/2006/table">
            <a:tbl>
              <a:tblPr firstRow="1" bandRow="1">
                <a:tableStyleId>{5C22544A-7EE6-4342-B048-85BDC9FD1C3A}</a:tableStyleId>
              </a:tblPr>
              <a:tblGrid>
                <a:gridCol w="1277812">
                  <a:extLst>
                    <a:ext uri="{9D8B030D-6E8A-4147-A177-3AD203B41FA5}">
                      <a16:colId xmlns:a16="http://schemas.microsoft.com/office/drawing/2014/main" val="20000"/>
                    </a:ext>
                  </a:extLst>
                </a:gridCol>
                <a:gridCol w="1195742">
                  <a:extLst>
                    <a:ext uri="{9D8B030D-6E8A-4147-A177-3AD203B41FA5}">
                      <a16:colId xmlns:a16="http://schemas.microsoft.com/office/drawing/2014/main" val="20001"/>
                    </a:ext>
                  </a:extLst>
                </a:gridCol>
                <a:gridCol w="1407561">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tblGrid>
              <a:tr h="370840">
                <a:tc>
                  <a:txBody>
                    <a:bodyPr/>
                    <a:lstStyle/>
                    <a:p>
                      <a:pPr algn="ctr"/>
                      <a:r>
                        <a:rPr lang="en-US" dirty="0"/>
                        <a:t>coupling </a:t>
                      </a:r>
                      <a:r>
                        <a:rPr lang="en-US" baseline="0" dirty="0"/>
                        <a:t>seq. in f</a:t>
                      </a:r>
                      <a:endParaRPr lang="en-US" dirty="0"/>
                    </a:p>
                  </a:txBody>
                  <a:tcPr/>
                </a:tc>
                <a:tc>
                  <a:txBody>
                    <a:bodyPr/>
                    <a:lstStyle/>
                    <a:p>
                      <a:pPr algn="ctr"/>
                      <a:r>
                        <a:rPr lang="en-US" dirty="0"/>
                        <a:t>type(o)</a:t>
                      </a:r>
                    </a:p>
                  </a:txBody>
                  <a:tcPr/>
                </a:tc>
                <a:tc>
                  <a:txBody>
                    <a:bodyPr/>
                    <a:lstStyle/>
                    <a:p>
                      <a:pPr algn="ctr"/>
                      <a:r>
                        <a:rPr lang="en-US" dirty="0"/>
                        <a:t>coupling</a:t>
                      </a:r>
                      <a:r>
                        <a:rPr lang="en-US" baseline="0" dirty="0"/>
                        <a:t> </a:t>
                      </a:r>
                      <a:r>
                        <a:rPr lang="en-US" baseline="0" dirty="0" err="1"/>
                        <a:t>vars</a:t>
                      </a:r>
                      <a:endParaRPr lang="en-US" dirty="0"/>
                    </a:p>
                  </a:txBody>
                  <a:tcPr/>
                </a:tc>
                <a:tc>
                  <a:txBody>
                    <a:bodyPr/>
                    <a:lstStyle/>
                    <a:p>
                      <a:pPr algn="ctr"/>
                      <a:r>
                        <a:rPr lang="en-US" dirty="0">
                          <a:solidFill>
                            <a:schemeClr val="tx1"/>
                          </a:solidFill>
                        </a:rPr>
                        <a:t>coupling paths</a:t>
                      </a:r>
                    </a:p>
                  </a:txBody>
                  <a:tcPr>
                    <a:solidFill>
                      <a:schemeClr val="tx2">
                        <a:lumMod val="40000"/>
                        <a:lumOff val="60000"/>
                      </a:schemeClr>
                    </a:solidFill>
                  </a:tcPr>
                </a:tc>
                <a:extLst>
                  <a:ext uri="{0D108BD9-81ED-4DB2-BD59-A6C34878D82A}">
                    <a16:rowId xmlns:a16="http://schemas.microsoft.com/office/drawing/2014/main" val="10000"/>
                  </a:ext>
                </a:extLst>
              </a:tr>
              <a:tr h="370840">
                <a:tc rowSpan="3">
                  <a:txBody>
                    <a:bodyPr/>
                    <a:lstStyle/>
                    <a:p>
                      <a:pPr algn="ctr"/>
                      <a:endParaRPr lang="en-US" dirty="0"/>
                    </a:p>
                    <a:p>
                      <a:pPr algn="ctr"/>
                      <a:r>
                        <a:rPr lang="en-US" dirty="0"/>
                        <a:t>cs1</a:t>
                      </a:r>
                    </a:p>
                  </a:txBody>
                  <a:tcPr>
                    <a:solidFill>
                      <a:schemeClr val="accent5">
                        <a:lumMod val="20000"/>
                        <a:lumOff val="80000"/>
                      </a:schemeClr>
                    </a:solidFill>
                  </a:tcPr>
                </a:tc>
                <a:tc>
                  <a:txBody>
                    <a:bodyPr/>
                    <a:lstStyle/>
                    <a:p>
                      <a:pPr algn="ctr"/>
                      <a:r>
                        <a:rPr lang="en-US" dirty="0"/>
                        <a:t>A</a:t>
                      </a:r>
                    </a:p>
                  </a:txBody>
                  <a:tcPr/>
                </a:tc>
                <a:tc>
                  <a:txBody>
                    <a:bodyPr/>
                    <a:lstStyle/>
                    <a:p>
                      <a:pPr algn="ctr"/>
                      <a:r>
                        <a:rPr lang="en-US" dirty="0"/>
                        <a:t>{ </a:t>
                      </a:r>
                      <a:r>
                        <a:rPr lang="en-US" dirty="0" err="1"/>
                        <a:t>o.v</a:t>
                      </a:r>
                      <a:r>
                        <a:rPr lang="en-US" baseline="0" dirty="0"/>
                        <a:t> }</a:t>
                      </a:r>
                      <a:endParaRPr lang="en-US" dirty="0"/>
                    </a:p>
                  </a:txBody>
                  <a:tcPr/>
                </a:tc>
                <a:tc>
                  <a:txBody>
                    <a:bodyPr/>
                    <a:lstStyle/>
                    <a:p>
                      <a:pPr algn="ctr"/>
                      <a:r>
                        <a:rPr lang="en-US" dirty="0">
                          <a:solidFill>
                            <a:schemeClr val="tx1"/>
                          </a:solidFill>
                        </a:rPr>
                        <a:t> </a:t>
                      </a:r>
                      <a:r>
                        <a:rPr lang="en-US" dirty="0" err="1">
                          <a:solidFill>
                            <a:schemeClr val="tx1"/>
                          </a:solidFill>
                        </a:rPr>
                        <a:t>o.v</a:t>
                      </a:r>
                      <a:r>
                        <a:rPr lang="en-US" dirty="0">
                          <a:solidFill>
                            <a:schemeClr val="tx1"/>
                          </a:solidFill>
                        </a:rPr>
                        <a:t> :  { 𝜎</a:t>
                      </a:r>
                      <a:r>
                        <a:rPr lang="en-US" baseline="-25000" dirty="0">
                          <a:solidFill>
                            <a:schemeClr val="tx1"/>
                          </a:solidFill>
                        </a:rPr>
                        <a:t>1</a:t>
                      </a:r>
                      <a:r>
                        <a:rPr lang="en-US" dirty="0">
                          <a:solidFill>
                            <a:schemeClr val="tx1"/>
                          </a:solidFill>
                        </a:rPr>
                        <a:t> }</a:t>
                      </a:r>
                    </a:p>
                  </a:txBody>
                  <a:tcPr>
                    <a:solidFill>
                      <a:schemeClr val="tx2">
                        <a:lumMod val="40000"/>
                        <a:lumOff val="60000"/>
                      </a:schemeClr>
                    </a:solidFill>
                  </a:tcPr>
                </a:tc>
                <a:extLst>
                  <a:ext uri="{0D108BD9-81ED-4DB2-BD59-A6C34878D82A}">
                    <a16:rowId xmlns:a16="http://schemas.microsoft.com/office/drawing/2014/main" val="10001"/>
                  </a:ext>
                </a:extLst>
              </a:tr>
              <a:tr h="370840">
                <a:tc vMerge="1">
                  <a:txBody>
                    <a:bodyPr/>
                    <a:lstStyle/>
                    <a:p>
                      <a:pPr algn="ctr"/>
                      <a:endParaRPr lang="en-US" dirty="0"/>
                    </a:p>
                  </a:txBody>
                  <a:tcPr/>
                </a:tc>
                <a:tc>
                  <a:txBody>
                    <a:bodyPr/>
                    <a:lstStyle/>
                    <a:p>
                      <a:pPr algn="ctr"/>
                      <a:r>
                        <a:rPr lang="en-US" dirty="0"/>
                        <a:t> B1</a:t>
                      </a:r>
                    </a:p>
                  </a:txBody>
                  <a:tcPr/>
                </a:tc>
                <a:tc>
                  <a:txBody>
                    <a:bodyPr/>
                    <a:lstStyle/>
                    <a:p>
                      <a:pPr algn="ctr"/>
                      <a:r>
                        <a:rPr lang="en-US" dirty="0"/>
                        <a:t>{ </a:t>
                      </a:r>
                      <a:r>
                        <a:rPr lang="en-US" dirty="0" err="1"/>
                        <a:t>o.u</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{𝜏</a:t>
                      </a:r>
                      <a:r>
                        <a:rPr lang="en-US" baseline="-25000" dirty="0">
                          <a:solidFill>
                            <a:schemeClr val="tx1"/>
                          </a:solidFill>
                        </a:rPr>
                        <a:t>1</a:t>
                      </a:r>
                      <a:r>
                        <a:rPr lang="en-US" dirty="0">
                          <a:solidFill>
                            <a:schemeClr val="tx1"/>
                          </a:solidFill>
                        </a:rPr>
                        <a:t>,</a:t>
                      </a:r>
                      <a:r>
                        <a:rPr lang="en-US" baseline="0" dirty="0">
                          <a:solidFill>
                            <a:schemeClr val="tx1"/>
                          </a:solidFill>
                        </a:rPr>
                        <a:t> </a:t>
                      </a:r>
                      <a:r>
                        <a:rPr lang="en-US" dirty="0">
                          <a:solidFill>
                            <a:schemeClr val="tx1"/>
                          </a:solidFill>
                        </a:rPr>
                        <a:t>𝜏</a:t>
                      </a:r>
                      <a:r>
                        <a:rPr lang="en-US" baseline="-25000" dirty="0">
                          <a:solidFill>
                            <a:schemeClr val="tx1"/>
                          </a:solidFill>
                        </a:rPr>
                        <a:t>2</a:t>
                      </a:r>
                      <a:r>
                        <a:rPr lang="en-US" baseline="0" dirty="0">
                          <a:solidFill>
                            <a:schemeClr val="tx1"/>
                          </a:solidFill>
                        </a:rPr>
                        <a:t> }</a:t>
                      </a:r>
                      <a:endParaRPr lang="en-US" dirty="0">
                        <a:solidFill>
                          <a:schemeClr val="tx1"/>
                        </a:solidFill>
                      </a:endParaRPr>
                    </a:p>
                  </a:txBody>
                  <a:tcPr>
                    <a:solidFill>
                      <a:schemeClr val="tx2">
                        <a:lumMod val="40000"/>
                        <a:lumOff val="60000"/>
                      </a:schemeClr>
                    </a:solidFill>
                  </a:tcPr>
                </a:tc>
                <a:extLst>
                  <a:ext uri="{0D108BD9-81ED-4DB2-BD59-A6C34878D82A}">
                    <a16:rowId xmlns:a16="http://schemas.microsoft.com/office/drawing/2014/main" val="10002"/>
                  </a:ext>
                </a:extLst>
              </a:tr>
              <a:tr h="370840">
                <a:tc vMerge="1">
                  <a:txBody>
                    <a:bodyPr/>
                    <a:lstStyle/>
                    <a:p>
                      <a:pPr algn="ctr"/>
                      <a:endParaRPr lang="en-US" dirty="0"/>
                    </a:p>
                  </a:txBody>
                  <a:tcPr/>
                </a:tc>
                <a:tc>
                  <a:txBody>
                    <a:bodyPr/>
                    <a:lstStyle/>
                    <a:p>
                      <a:pPr algn="ctr"/>
                      <a:r>
                        <a:rPr lang="en-US" dirty="0"/>
                        <a:t>B2</a:t>
                      </a:r>
                    </a:p>
                  </a:txBody>
                  <a:tcPr/>
                </a:tc>
                <a:tc>
                  <a:txBody>
                    <a:bodyPr/>
                    <a:lstStyle/>
                    <a:p>
                      <a:pPr algn="ct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algn="ctr"/>
                      <a:r>
                        <a:rPr lang="en-US" dirty="0" err="1">
                          <a:solidFill>
                            <a:schemeClr val="tx1"/>
                          </a:solidFill>
                        </a:rPr>
                        <a:t>o.u</a:t>
                      </a:r>
                      <a:r>
                        <a:rPr lang="en-US" dirty="0">
                          <a:solidFill>
                            <a:schemeClr val="tx1"/>
                          </a:solidFill>
                        </a:rPr>
                        <a:t> : { 𝜋</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:{𝜋</a:t>
                      </a:r>
                      <a:r>
                        <a:rPr lang="en-US" baseline="-25000" dirty="0">
                          <a:solidFill>
                            <a:schemeClr val="tx1"/>
                          </a:solidFill>
                        </a:rPr>
                        <a:t>2 , </a:t>
                      </a:r>
                      <a:r>
                        <a:rPr lang="en-US" dirty="0">
                          <a:solidFill>
                            <a:schemeClr val="tx1"/>
                          </a:solidFill>
                        </a:rPr>
                        <a:t>𝜋</a:t>
                      </a:r>
                      <a:r>
                        <a:rPr lang="en-US" baseline="-25000" dirty="0">
                          <a:solidFill>
                            <a:schemeClr val="tx1"/>
                          </a:solidFill>
                        </a:rPr>
                        <a:t>3</a:t>
                      </a:r>
                      <a:r>
                        <a:rPr lang="en-US" dirty="0">
                          <a:solidFill>
                            <a:schemeClr val="tx1"/>
                          </a:solidFill>
                        </a:rPr>
                        <a:t>}</a:t>
                      </a:r>
                    </a:p>
                  </a:txBody>
                  <a:tcPr>
                    <a:solidFill>
                      <a:schemeClr val="tx2">
                        <a:lumMod val="40000"/>
                        <a:lumOff val="60000"/>
                      </a:schemeClr>
                    </a:solidFill>
                  </a:tcPr>
                </a:tc>
                <a:extLst>
                  <a:ext uri="{0D108BD9-81ED-4DB2-BD59-A6C34878D82A}">
                    <a16:rowId xmlns:a16="http://schemas.microsoft.com/office/drawing/2014/main" val="10003"/>
                  </a:ext>
                </a:extLst>
              </a:tr>
              <a:tr h="370840">
                <a:tc>
                  <a:txBody>
                    <a:bodyPr/>
                    <a:lstStyle/>
                    <a:p>
                      <a:pPr algn="ctr"/>
                      <a:r>
                        <a:rPr lang="en-US" dirty="0"/>
                        <a:t>cs2</a:t>
                      </a:r>
                    </a:p>
                  </a:txBody>
                  <a:tcPr>
                    <a:solidFill>
                      <a:schemeClr val="accent5">
                        <a:lumMod val="40000"/>
                        <a:lumOff val="60000"/>
                      </a:schemeClr>
                    </a:solidFill>
                  </a:tcPr>
                </a:tc>
                <a:tc>
                  <a:txBody>
                    <a:bodyPr/>
                    <a:lstStyle/>
                    <a:p>
                      <a:pPr algn="ctr"/>
                      <a:r>
                        <a:rPr lang="en-US" dirty="0"/>
                        <a:t>B2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r>
                        <a:rPr lang="en-US" baseline="0" dirty="0"/>
                        <a:t> </a:t>
                      </a:r>
                      <a:r>
                        <a:rPr lang="en-US" baseline="0" dirty="0" err="1"/>
                        <a:t>o.u</a:t>
                      </a:r>
                      <a:r>
                        <a:rPr lang="en-US" baseline="0" dirty="0"/>
                        <a:t> , </a:t>
                      </a:r>
                      <a:r>
                        <a:rPr lang="en-US" baseline="0" dirty="0" err="1"/>
                        <a:t>o.v</a:t>
                      </a:r>
                      <a:r>
                        <a:rPr lang="en-US" baseline="0" dirty="0"/>
                        <a:t>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solidFill>
                            <a:schemeClr val="tx1"/>
                          </a:solidFill>
                        </a:rPr>
                        <a:t>o.u</a:t>
                      </a:r>
                      <a:r>
                        <a:rPr lang="en-US" dirty="0">
                          <a:solidFill>
                            <a:schemeClr val="tx1"/>
                          </a:solidFill>
                        </a:rPr>
                        <a:t> : { 𝜌</a:t>
                      </a:r>
                      <a:r>
                        <a:rPr lang="en-US" baseline="-25000" dirty="0">
                          <a:solidFill>
                            <a:schemeClr val="tx1"/>
                          </a:solidFill>
                        </a:rPr>
                        <a:t>1</a:t>
                      </a:r>
                      <a:r>
                        <a:rPr lang="en-US" dirty="0">
                          <a:solidFill>
                            <a:schemeClr val="tx1"/>
                          </a:solidFill>
                        </a:rPr>
                        <a:t> } , </a:t>
                      </a:r>
                      <a:r>
                        <a:rPr lang="en-US" dirty="0" err="1">
                          <a:solidFill>
                            <a:schemeClr val="tx1"/>
                          </a:solidFill>
                        </a:rPr>
                        <a:t>o.v</a:t>
                      </a:r>
                      <a:r>
                        <a:rPr lang="en-US" dirty="0">
                          <a:solidFill>
                            <a:schemeClr val="tx1"/>
                          </a:solidFill>
                        </a:rPr>
                        <a:t> :{𝜌</a:t>
                      </a:r>
                      <a:r>
                        <a:rPr lang="en-US" baseline="-25000" dirty="0">
                          <a:solidFill>
                            <a:schemeClr val="tx1"/>
                          </a:solidFill>
                        </a:rPr>
                        <a:t>2</a:t>
                      </a:r>
                      <a:r>
                        <a:rPr lang="en-US" dirty="0">
                          <a:solidFill>
                            <a:schemeClr val="tx1"/>
                          </a:solidFill>
                        </a:rPr>
                        <a:t>}</a:t>
                      </a:r>
                    </a:p>
                  </a:txBody>
                  <a:tcPr>
                    <a:solidFill>
                      <a:schemeClr val="tx2">
                        <a:lumMod val="40000"/>
                        <a:lumOff val="60000"/>
                      </a:schemeClr>
                    </a:solidFill>
                  </a:tcPr>
                </a:tc>
                <a:extLst>
                  <a:ext uri="{0D108BD9-81ED-4DB2-BD59-A6C34878D82A}">
                    <a16:rowId xmlns:a16="http://schemas.microsoft.com/office/drawing/2014/main" val="287270337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a:extLst>
              <a:ext uri="{FF2B5EF4-FFF2-40B4-BE49-F238E27FC236}">
                <a16:creationId xmlns:a16="http://schemas.microsoft.com/office/drawing/2014/main" id="{95C18D2C-793E-1A4B-8398-F8FF19974917}"/>
              </a:ext>
            </a:extLst>
          </p:cNvPr>
          <p:cNvSpPr/>
          <p:nvPr/>
        </p:nvSpPr>
        <p:spPr>
          <a:xfrm>
            <a:off x="450550" y="5556940"/>
            <a:ext cx="8176458" cy="1015310"/>
          </a:xfrm>
          <a:prstGeom prst="roundRect">
            <a:avLst/>
          </a:prstGeom>
          <a:solidFill>
            <a:schemeClr val="accent6">
              <a:lumMod val="40000"/>
              <a:lumOff val="6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73EC01A9-5394-D642-BDDA-807DE2C27963}"/>
              </a:ext>
            </a:extLst>
          </p:cNvPr>
          <p:cNvSpPr/>
          <p:nvPr/>
        </p:nvSpPr>
        <p:spPr>
          <a:xfrm>
            <a:off x="457199" y="1548352"/>
            <a:ext cx="5393856" cy="2320385"/>
          </a:xfrm>
          <a:prstGeom prst="roundRect">
            <a:avLst>
              <a:gd name="adj" fmla="val 14083"/>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Title 1"/>
          <p:cNvSpPr>
            <a:spLocks noGrp="1"/>
          </p:cNvSpPr>
          <p:nvPr>
            <p:ph type="title"/>
          </p:nvPr>
        </p:nvSpPr>
        <p:spPr/>
        <p:txBody>
          <a:bodyPr/>
          <a:lstStyle/>
          <a:p>
            <a:r>
              <a:rPr lang="en-US"/>
              <a:t>Terminologies</a:t>
            </a:r>
          </a:p>
        </p:txBody>
      </p:sp>
      <p:sp>
        <p:nvSpPr>
          <p:cNvPr id="6147" name="Content Placeholder 2"/>
          <p:cNvSpPr>
            <a:spLocks noGrp="1"/>
          </p:cNvSpPr>
          <p:nvPr>
            <p:ph idx="1"/>
          </p:nvPr>
        </p:nvSpPr>
        <p:spPr>
          <a:xfrm>
            <a:off x="457200" y="4017963"/>
            <a:ext cx="8229600" cy="2554287"/>
          </a:xfrm>
        </p:spPr>
        <p:txBody>
          <a:bodyPr/>
          <a:lstStyle/>
          <a:p>
            <a:r>
              <a:rPr lang="en-US" sz="2400" dirty="0" err="1"/>
              <a:t>Def</a:t>
            </a:r>
            <a:r>
              <a:rPr lang="en-US" sz="2400" dirty="0"/>
              <a:t>/use graph: see above. In general, </a:t>
            </a:r>
            <a:r>
              <a:rPr lang="en-US" sz="2400" dirty="0" err="1"/>
              <a:t>def</a:t>
            </a:r>
            <a:r>
              <a:rPr lang="en-US" sz="2400" dirty="0"/>
              <a:t>/use labels are allowed on the edges as well.</a:t>
            </a:r>
          </a:p>
          <a:p>
            <a:r>
              <a:rPr lang="en-US" sz="2400" dirty="0"/>
              <a:t>A path </a:t>
            </a:r>
            <a:r>
              <a:rPr lang="en-US" sz="2400" i="1" dirty="0"/>
              <a:t>p </a:t>
            </a:r>
            <a:r>
              <a:rPr lang="en-US" sz="2400" dirty="0"/>
              <a:t> =  [</a:t>
            </a:r>
            <a:r>
              <a:rPr lang="en-US" sz="2400" dirty="0" err="1"/>
              <a:t>i</a:t>
            </a:r>
            <a:r>
              <a:rPr lang="en-US" sz="2400" dirty="0"/>
              <a:t>,...,k] is </a:t>
            </a:r>
            <a:r>
              <a:rPr lang="en-US" sz="2400" i="1" u="sng" dirty="0" err="1"/>
              <a:t>def</a:t>
            </a:r>
            <a:r>
              <a:rPr lang="en-US" sz="2400" i="1" u="sng" dirty="0"/>
              <a:t>-clear</a:t>
            </a:r>
            <a:r>
              <a:rPr lang="en-US" sz="2400" dirty="0"/>
              <a:t> </a:t>
            </a:r>
            <a:r>
              <a:rPr lang="en-US" sz="2400" dirty="0" err="1"/>
              <a:t>wrt</a:t>
            </a:r>
            <a:r>
              <a:rPr lang="en-US" sz="2400" dirty="0"/>
              <a:t> </a:t>
            </a:r>
            <a:r>
              <a:rPr lang="en-US" sz="2400" i="1" dirty="0"/>
              <a:t>v</a:t>
            </a:r>
            <a:r>
              <a:rPr lang="en-US" sz="2400" dirty="0"/>
              <a:t> </a:t>
            </a:r>
            <a:r>
              <a:rPr lang="en-US" sz="2400" dirty="0" err="1"/>
              <a:t>iff</a:t>
            </a:r>
            <a:r>
              <a:rPr lang="en-US" sz="2400" dirty="0"/>
              <a:t> v </a:t>
            </a:r>
            <a:r>
              <a:rPr lang="en-US" sz="2400" dirty="0">
                <a:sym typeface="Symbol" pitchFamily="18" charset="2"/>
              </a:rPr>
              <a:t> </a:t>
            </a:r>
            <a:r>
              <a:rPr lang="en-US" sz="2400" i="1" dirty="0" err="1">
                <a:sym typeface="Symbol" pitchFamily="18" charset="2"/>
              </a:rPr>
              <a:t>def</a:t>
            </a:r>
            <a:r>
              <a:rPr lang="en-US" sz="2400" dirty="0">
                <a:sym typeface="Symbol" pitchFamily="18" charset="2"/>
              </a:rPr>
              <a:t>(j) and </a:t>
            </a:r>
            <a:r>
              <a:rPr lang="en-US" sz="2400" i="1" dirty="0">
                <a:sym typeface="Symbol" pitchFamily="18" charset="2"/>
              </a:rPr>
              <a:t>v </a:t>
            </a:r>
            <a:r>
              <a:rPr lang="en-US" sz="2400" dirty="0">
                <a:sym typeface="Symbol" pitchFamily="18" charset="2"/>
              </a:rPr>
              <a:t></a:t>
            </a:r>
            <a:r>
              <a:rPr lang="en-US" sz="2400" i="1" dirty="0">
                <a:sym typeface="Symbol" pitchFamily="18" charset="2"/>
              </a:rPr>
              <a:t> </a:t>
            </a:r>
            <a:r>
              <a:rPr lang="en-US" sz="2400" i="1" dirty="0" err="1">
                <a:sym typeface="Symbol" pitchFamily="18" charset="2"/>
              </a:rPr>
              <a:t>def</a:t>
            </a:r>
            <a:r>
              <a:rPr lang="en-US" sz="2400" dirty="0">
                <a:sym typeface="Symbol" pitchFamily="18" charset="2"/>
              </a:rPr>
              <a:t>(</a:t>
            </a:r>
            <a:r>
              <a:rPr lang="en-US" sz="2400" i="1" dirty="0">
                <a:sym typeface="Symbol" pitchFamily="18" charset="2"/>
              </a:rPr>
              <a:t>e</a:t>
            </a:r>
            <a:r>
              <a:rPr lang="en-US" sz="2400" dirty="0">
                <a:sym typeface="Symbol" pitchFamily="18" charset="2"/>
              </a:rPr>
              <a:t>)</a:t>
            </a:r>
            <a:r>
              <a:rPr lang="en-US" sz="2400" i="1" dirty="0">
                <a:sym typeface="Symbol" pitchFamily="18" charset="2"/>
              </a:rPr>
              <a:t> </a:t>
            </a:r>
            <a:r>
              <a:rPr lang="en-US" sz="2400" dirty="0">
                <a:sym typeface="Symbol" pitchFamily="18" charset="2"/>
              </a:rPr>
              <a:t>for all nodes </a:t>
            </a:r>
            <a:r>
              <a:rPr lang="en-US" sz="2400" i="1" dirty="0">
                <a:sym typeface="Symbol" pitchFamily="18" charset="2"/>
              </a:rPr>
              <a:t>j</a:t>
            </a:r>
            <a:r>
              <a:rPr lang="en-US" sz="2400" dirty="0">
                <a:sym typeface="Symbol" pitchFamily="18" charset="2"/>
              </a:rPr>
              <a:t>  and edges </a:t>
            </a:r>
            <a:r>
              <a:rPr lang="en-US" sz="2400" i="1" dirty="0">
                <a:sym typeface="Symbol" pitchFamily="18" charset="2"/>
              </a:rPr>
              <a:t>e </a:t>
            </a:r>
            <a:r>
              <a:rPr lang="en-US" sz="2400" dirty="0">
                <a:sym typeface="Symbol" pitchFamily="18" charset="2"/>
              </a:rPr>
              <a:t>in </a:t>
            </a:r>
            <a:r>
              <a:rPr lang="en-US" sz="2400" i="1" dirty="0">
                <a:sym typeface="Symbol" pitchFamily="18" charset="2"/>
              </a:rPr>
              <a:t>p</a:t>
            </a:r>
            <a:r>
              <a:rPr lang="en-US" sz="2400" dirty="0">
                <a:sym typeface="Symbol" pitchFamily="18" charset="2"/>
              </a:rPr>
              <a:t> </a:t>
            </a:r>
            <a:r>
              <a:rPr lang="en-US" sz="2400" b="1" i="1" dirty="0">
                <a:sym typeface="Symbol" pitchFamily="18" charset="2"/>
              </a:rPr>
              <a:t>between</a:t>
            </a:r>
            <a:r>
              <a:rPr lang="en-US" sz="2400" dirty="0">
                <a:sym typeface="Symbol" pitchFamily="18" charset="2"/>
              </a:rPr>
              <a:t> </a:t>
            </a:r>
            <a:r>
              <a:rPr lang="en-US" sz="2400" i="1" dirty="0" err="1">
                <a:sym typeface="Symbol" pitchFamily="18" charset="2"/>
              </a:rPr>
              <a:t>i</a:t>
            </a:r>
            <a:r>
              <a:rPr lang="en-US" sz="2400" i="1" dirty="0">
                <a:sym typeface="Symbol" pitchFamily="18" charset="2"/>
              </a:rPr>
              <a:t> </a:t>
            </a:r>
            <a:r>
              <a:rPr lang="en-US" sz="2400" dirty="0">
                <a:sym typeface="Symbol" pitchFamily="18" charset="2"/>
              </a:rPr>
              <a:t>and</a:t>
            </a:r>
            <a:r>
              <a:rPr lang="en-US" sz="2400" i="1" dirty="0">
                <a:sym typeface="Symbol" pitchFamily="18" charset="2"/>
              </a:rPr>
              <a:t>  k.</a:t>
            </a:r>
          </a:p>
          <a:p>
            <a:r>
              <a:rPr lang="en-US" sz="2400" dirty="0">
                <a:sym typeface="Symbol" pitchFamily="18" charset="2"/>
              </a:rPr>
              <a:t>A </a:t>
            </a:r>
            <a:r>
              <a:rPr lang="en-US" sz="2400" i="1" u="sng" dirty="0">
                <a:sym typeface="Symbol" pitchFamily="18" charset="2"/>
              </a:rPr>
              <a:t>du-path</a:t>
            </a:r>
            <a:r>
              <a:rPr lang="en-US" sz="2400" dirty="0">
                <a:sym typeface="Symbol" pitchFamily="18" charset="2"/>
              </a:rPr>
              <a:t> </a:t>
            </a:r>
            <a:r>
              <a:rPr lang="en-US" sz="2400" dirty="0" err="1">
                <a:sym typeface="Symbol" pitchFamily="18" charset="2"/>
              </a:rPr>
              <a:t>wrt</a:t>
            </a:r>
            <a:r>
              <a:rPr lang="en-US" sz="2400" dirty="0">
                <a:sym typeface="Symbol" pitchFamily="18" charset="2"/>
              </a:rPr>
              <a:t> </a:t>
            </a:r>
            <a:r>
              <a:rPr lang="en-US" sz="2400" i="1" dirty="0">
                <a:sym typeface="Symbol" pitchFamily="18" charset="2"/>
              </a:rPr>
              <a:t>v</a:t>
            </a:r>
            <a:r>
              <a:rPr lang="en-US" sz="2400" dirty="0">
                <a:sym typeface="Symbol" pitchFamily="18" charset="2"/>
              </a:rPr>
              <a:t> = a </a:t>
            </a:r>
            <a:r>
              <a:rPr lang="en-US" sz="2400" b="1" dirty="0">
                <a:sym typeface="Symbol" pitchFamily="18" charset="2"/>
              </a:rPr>
              <a:t>simple </a:t>
            </a:r>
            <a:r>
              <a:rPr lang="en-US" sz="2400" dirty="0">
                <a:sym typeface="Symbol" pitchFamily="18" charset="2"/>
              </a:rPr>
              <a:t>and</a:t>
            </a:r>
            <a:r>
              <a:rPr lang="en-US" sz="2400" b="1" dirty="0">
                <a:sym typeface="Symbol" pitchFamily="18" charset="2"/>
              </a:rPr>
              <a:t> def-clear </a:t>
            </a:r>
            <a:r>
              <a:rPr lang="en-US" sz="2400" dirty="0">
                <a:sym typeface="Symbol" pitchFamily="18" charset="2"/>
              </a:rPr>
              <a:t>path from </a:t>
            </a:r>
            <a:r>
              <a:rPr lang="en-US" sz="2400" dirty="0" err="1">
                <a:sym typeface="Symbol" pitchFamily="18" charset="2"/>
              </a:rPr>
              <a:t>i</a:t>
            </a:r>
            <a:r>
              <a:rPr lang="en-US" sz="2400" dirty="0">
                <a:sym typeface="Symbol" pitchFamily="18" charset="2"/>
              </a:rPr>
              <a:t> to k with </a:t>
            </a:r>
            <a:r>
              <a:rPr lang="en-US" sz="2400" i="1" dirty="0" err="1">
                <a:sym typeface="Symbol" pitchFamily="18" charset="2"/>
              </a:rPr>
              <a:t>v</a:t>
            </a:r>
            <a:r>
              <a:rPr lang="en-US" sz="2400" dirty="0" err="1">
                <a:sym typeface="Symbol" pitchFamily="18" charset="2"/>
              </a:rPr>
              <a:t></a:t>
            </a:r>
            <a:r>
              <a:rPr lang="en-US" sz="2400" i="1" dirty="0" err="1">
                <a:sym typeface="Symbol" pitchFamily="18" charset="2"/>
              </a:rPr>
              <a:t>def</a:t>
            </a:r>
            <a:r>
              <a:rPr lang="en-US" sz="2400" dirty="0">
                <a:sym typeface="Symbol" pitchFamily="18" charset="2"/>
              </a:rPr>
              <a:t>(</a:t>
            </a:r>
            <a:r>
              <a:rPr lang="en-US" sz="2400" i="1" dirty="0" err="1">
                <a:sym typeface="Symbol" pitchFamily="18" charset="2"/>
              </a:rPr>
              <a:t>i</a:t>
            </a:r>
            <a:r>
              <a:rPr lang="en-US" sz="2400" dirty="0">
                <a:sym typeface="Symbol" pitchFamily="18" charset="2"/>
              </a:rPr>
              <a:t>) and </a:t>
            </a:r>
            <a:r>
              <a:rPr lang="en-US" sz="2400" i="1" dirty="0" err="1">
                <a:sym typeface="Symbol" pitchFamily="18" charset="2"/>
              </a:rPr>
              <a:t>v</a:t>
            </a:r>
            <a:r>
              <a:rPr lang="en-US" sz="2400" dirty="0" err="1">
                <a:sym typeface="Symbol" pitchFamily="18" charset="2"/>
              </a:rPr>
              <a:t></a:t>
            </a:r>
            <a:r>
              <a:rPr lang="en-US" sz="2400" i="1" dirty="0" err="1">
                <a:sym typeface="Symbol" pitchFamily="18" charset="2"/>
              </a:rPr>
              <a:t>use</a:t>
            </a:r>
            <a:r>
              <a:rPr lang="en-US" sz="2400" dirty="0">
                <a:sym typeface="Symbol" pitchFamily="18" charset="2"/>
              </a:rPr>
              <a:t>(</a:t>
            </a:r>
            <a:r>
              <a:rPr lang="en-US" sz="2400" i="1" dirty="0">
                <a:sym typeface="Symbol" pitchFamily="18" charset="2"/>
              </a:rPr>
              <a:t>k</a:t>
            </a:r>
            <a:r>
              <a:rPr lang="en-US" sz="2400" dirty="0">
                <a:sym typeface="Symbol" pitchFamily="18" charset="2"/>
              </a:rPr>
              <a:t>).</a:t>
            </a:r>
            <a:endParaRPr lang="en-US" sz="2400" dirty="0"/>
          </a:p>
          <a:p>
            <a:endParaRPr lang="en-US" sz="2400" dirty="0"/>
          </a:p>
        </p:txBody>
      </p:sp>
      <p:sp>
        <p:nvSpPr>
          <p:cNvPr id="4" name="Slide Number Placeholder 3"/>
          <p:cNvSpPr>
            <a:spLocks noGrp="1"/>
          </p:cNvSpPr>
          <p:nvPr>
            <p:ph type="sldNum" sz="quarter" idx="12"/>
          </p:nvPr>
        </p:nvSpPr>
        <p:spPr/>
        <p:txBody>
          <a:bodyPr/>
          <a:lstStyle/>
          <a:p>
            <a:pPr>
              <a:defRPr/>
            </a:pPr>
            <a:fld id="{11FD2F08-B982-4E73-9302-7B5E6F4605FB}" type="slidenum">
              <a:rPr lang="en-US" smtClean="0"/>
              <a:pPr>
                <a:defRPr/>
              </a:pPr>
              <a:t>5</a:t>
            </a:fld>
            <a:endParaRPr lang="en-US"/>
          </a:p>
        </p:txBody>
      </p:sp>
      <p:sp>
        <p:nvSpPr>
          <p:cNvPr id="23" name="TextBox 22"/>
          <p:cNvSpPr txBox="1"/>
          <p:nvPr/>
        </p:nvSpPr>
        <p:spPr>
          <a:xfrm>
            <a:off x="6070987" y="1587593"/>
            <a:ext cx="2556021" cy="2246769"/>
          </a:xfrm>
          <a:prstGeom prst="rect">
            <a:avLst/>
          </a:prstGeom>
          <a:noFill/>
          <a:ln>
            <a:noFill/>
          </a:ln>
        </p:spPr>
        <p:txBody>
          <a:bodyPr wrap="none">
            <a:spAutoFit/>
          </a:bodyPr>
          <a:lstStyle/>
          <a:p>
            <a:pPr>
              <a:defRPr/>
            </a:pPr>
            <a:r>
              <a:rPr lang="en-US" sz="2000" dirty="0">
                <a:latin typeface="+mn-lt"/>
              </a:rPr>
              <a:t>du-paths </a:t>
            </a:r>
            <a:r>
              <a:rPr lang="en-US" sz="2000" dirty="0" err="1">
                <a:latin typeface="+mn-lt"/>
              </a:rPr>
              <a:t>wrt</a:t>
            </a:r>
            <a:r>
              <a:rPr lang="en-US" sz="2000" dirty="0">
                <a:latin typeface="+mn-lt"/>
              </a:rPr>
              <a:t> x:</a:t>
            </a:r>
          </a:p>
          <a:p>
            <a:pPr>
              <a:defRPr/>
            </a:pPr>
            <a:r>
              <a:rPr lang="en-US" sz="2000" dirty="0">
                <a:latin typeface="+mn-lt"/>
              </a:rPr>
              <a:t>   013, 0123</a:t>
            </a:r>
          </a:p>
          <a:p>
            <a:pPr>
              <a:defRPr/>
            </a:pPr>
            <a:r>
              <a:rPr lang="en-US" sz="2000" dirty="0">
                <a:latin typeface="+mn-lt"/>
              </a:rPr>
              <a:t>   0134, 01234, </a:t>
            </a:r>
          </a:p>
          <a:p>
            <a:pPr>
              <a:defRPr/>
            </a:pPr>
            <a:r>
              <a:rPr lang="en-US" sz="2000" dirty="0">
                <a:latin typeface="+mn-lt"/>
              </a:rPr>
              <a:t>   0135, 01235</a:t>
            </a:r>
            <a:br>
              <a:rPr lang="en-US" sz="2000" dirty="0">
                <a:latin typeface="+mn-lt"/>
              </a:rPr>
            </a:br>
            <a:r>
              <a:rPr lang="en-US" sz="2000" dirty="0">
                <a:latin typeface="+mn-lt"/>
              </a:rPr>
              <a:t>   45</a:t>
            </a:r>
          </a:p>
          <a:p>
            <a:pPr>
              <a:defRPr/>
            </a:pPr>
            <a:r>
              <a:rPr lang="en-US" sz="2000" dirty="0">
                <a:solidFill>
                  <a:srgbClr val="FF0000"/>
                </a:solidFill>
                <a:latin typeface="+mn-lt"/>
              </a:rPr>
              <a:t>Not</a:t>
            </a:r>
            <a:r>
              <a:rPr lang="en-US" sz="2000" dirty="0">
                <a:latin typeface="+mn-lt"/>
              </a:rPr>
              <a:t> du-path </a:t>
            </a:r>
            <a:r>
              <a:rPr lang="en-US" sz="2000" dirty="0" err="1">
                <a:latin typeface="+mn-lt"/>
              </a:rPr>
              <a:t>wrt</a:t>
            </a:r>
            <a:r>
              <a:rPr lang="en-US" sz="2000" dirty="0">
                <a:latin typeface="+mn-lt"/>
              </a:rPr>
              <a:t> x:</a:t>
            </a:r>
          </a:p>
          <a:p>
            <a:pPr>
              <a:defRPr/>
            </a:pPr>
            <a:r>
              <a:rPr lang="en-US" sz="2000" dirty="0">
                <a:latin typeface="+mn-lt"/>
              </a:rPr>
              <a:t>   </a:t>
            </a:r>
            <a:r>
              <a:rPr lang="en-US" sz="2000" dirty="0">
                <a:solidFill>
                  <a:srgbClr val="FF0000"/>
                </a:solidFill>
                <a:latin typeface="+mn-lt"/>
              </a:rPr>
              <a:t>01345</a:t>
            </a:r>
            <a:r>
              <a:rPr lang="en-US" sz="2000" dirty="0">
                <a:latin typeface="+mn-lt"/>
              </a:rPr>
              <a:t> (not def-clear)</a:t>
            </a:r>
          </a:p>
        </p:txBody>
      </p:sp>
      <p:sp>
        <p:nvSpPr>
          <p:cNvPr id="25" name="Rectangle 24">
            <a:extLst>
              <a:ext uri="{FF2B5EF4-FFF2-40B4-BE49-F238E27FC236}">
                <a16:creationId xmlns:a16="http://schemas.microsoft.com/office/drawing/2014/main" id="{FA899E9C-2A44-DF47-81BA-7457CA8ED88E}"/>
              </a:ext>
            </a:extLst>
          </p:cNvPr>
          <p:cNvSpPr/>
          <p:nvPr/>
        </p:nvSpPr>
        <p:spPr bwMode="auto">
          <a:xfrm>
            <a:off x="1114928" y="2773259"/>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n0</a:t>
            </a:r>
          </a:p>
        </p:txBody>
      </p:sp>
      <p:sp>
        <p:nvSpPr>
          <p:cNvPr id="26" name="Rectangle 25">
            <a:extLst>
              <a:ext uri="{FF2B5EF4-FFF2-40B4-BE49-F238E27FC236}">
                <a16:creationId xmlns:a16="http://schemas.microsoft.com/office/drawing/2014/main" id="{3178CAE1-6245-744F-84BA-301FAD1CE52D}"/>
              </a:ext>
            </a:extLst>
          </p:cNvPr>
          <p:cNvSpPr/>
          <p:nvPr/>
        </p:nvSpPr>
        <p:spPr bwMode="auto">
          <a:xfrm>
            <a:off x="2602803" y="2221413"/>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n2</a:t>
            </a:r>
          </a:p>
        </p:txBody>
      </p:sp>
      <p:sp>
        <p:nvSpPr>
          <p:cNvPr id="27" name="Rectangle 26">
            <a:extLst>
              <a:ext uri="{FF2B5EF4-FFF2-40B4-BE49-F238E27FC236}">
                <a16:creationId xmlns:a16="http://schemas.microsoft.com/office/drawing/2014/main" id="{9BC787C9-6492-D84A-BCA7-EB540CE003C2}"/>
              </a:ext>
            </a:extLst>
          </p:cNvPr>
          <p:cNvSpPr/>
          <p:nvPr/>
        </p:nvSpPr>
        <p:spPr bwMode="auto">
          <a:xfrm>
            <a:off x="3237801" y="2776434"/>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n3</a:t>
            </a:r>
          </a:p>
        </p:txBody>
      </p:sp>
      <p:sp>
        <p:nvSpPr>
          <p:cNvPr id="28" name="TextBox 27">
            <a:extLst>
              <a:ext uri="{FF2B5EF4-FFF2-40B4-BE49-F238E27FC236}">
                <a16:creationId xmlns:a16="http://schemas.microsoft.com/office/drawing/2014/main" id="{2D476EF6-F103-E143-BC48-B1D728CB331B}"/>
              </a:ext>
            </a:extLst>
          </p:cNvPr>
          <p:cNvSpPr txBox="1"/>
          <p:nvPr/>
        </p:nvSpPr>
        <p:spPr bwMode="auto">
          <a:xfrm>
            <a:off x="506600" y="2104332"/>
            <a:ext cx="1275862" cy="646331"/>
          </a:xfrm>
          <a:prstGeom prst="rect">
            <a:avLst/>
          </a:prstGeom>
          <a:noFill/>
        </p:spPr>
        <p:txBody>
          <a:bodyPr wrap="none">
            <a:spAutoFit/>
          </a:bodyPr>
          <a:lstStyle/>
          <a:p>
            <a:pPr algn="ctr">
              <a:defRPr/>
            </a:pPr>
            <a:r>
              <a:rPr lang="en-US" dirty="0"/>
              <a:t>use  = </a:t>
            </a:r>
            <a:r>
              <a:rPr lang="en-US" dirty="0">
                <a:sym typeface="Symbol"/>
              </a:rPr>
              <a:t></a:t>
            </a:r>
            <a:endParaRPr lang="en-US" dirty="0"/>
          </a:p>
          <a:p>
            <a:pPr algn="ctr">
              <a:defRPr/>
            </a:pPr>
            <a:r>
              <a:rPr lang="en-US" dirty="0">
                <a:latin typeface="+mn-lt"/>
              </a:rPr>
              <a:t>def  = { </a:t>
            </a:r>
            <a:r>
              <a:rPr lang="en-US" dirty="0" err="1">
                <a:latin typeface="+mn-lt"/>
              </a:rPr>
              <a:t>x,y</a:t>
            </a:r>
            <a:r>
              <a:rPr lang="en-US" dirty="0">
                <a:latin typeface="+mn-lt"/>
              </a:rPr>
              <a:t> }</a:t>
            </a:r>
          </a:p>
        </p:txBody>
      </p:sp>
      <p:sp>
        <p:nvSpPr>
          <p:cNvPr id="30" name="TextBox 29">
            <a:extLst>
              <a:ext uri="{FF2B5EF4-FFF2-40B4-BE49-F238E27FC236}">
                <a16:creationId xmlns:a16="http://schemas.microsoft.com/office/drawing/2014/main" id="{452654FC-A6A1-5741-8784-989A471E34D1}"/>
              </a:ext>
            </a:extLst>
          </p:cNvPr>
          <p:cNvSpPr txBox="1"/>
          <p:nvPr/>
        </p:nvSpPr>
        <p:spPr bwMode="auto">
          <a:xfrm>
            <a:off x="2238471" y="1532628"/>
            <a:ext cx="1089025" cy="646113"/>
          </a:xfrm>
          <a:prstGeom prst="rect">
            <a:avLst/>
          </a:prstGeom>
          <a:noFill/>
        </p:spPr>
        <p:txBody>
          <a:bodyPr wrap="none">
            <a:spAutoFit/>
          </a:bodyPr>
          <a:lstStyle/>
          <a:p>
            <a:pPr>
              <a:defRPr/>
            </a:pPr>
            <a:r>
              <a:rPr lang="en-US" dirty="0"/>
              <a:t>use = {y}</a:t>
            </a:r>
          </a:p>
          <a:p>
            <a:pPr>
              <a:defRPr/>
            </a:pPr>
            <a:r>
              <a:rPr lang="en-US" dirty="0">
                <a:latin typeface="+mn-lt"/>
              </a:rPr>
              <a:t>def  = {y}</a:t>
            </a:r>
          </a:p>
        </p:txBody>
      </p:sp>
      <p:sp>
        <p:nvSpPr>
          <p:cNvPr id="31" name="Rectangle 30">
            <a:extLst>
              <a:ext uri="{FF2B5EF4-FFF2-40B4-BE49-F238E27FC236}">
                <a16:creationId xmlns:a16="http://schemas.microsoft.com/office/drawing/2014/main" id="{E3902725-67E0-0246-8019-57FC6788BCE6}"/>
              </a:ext>
            </a:extLst>
          </p:cNvPr>
          <p:cNvSpPr/>
          <p:nvPr/>
        </p:nvSpPr>
        <p:spPr bwMode="auto">
          <a:xfrm>
            <a:off x="3908978" y="2221413"/>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n4</a:t>
            </a:r>
          </a:p>
        </p:txBody>
      </p:sp>
      <p:sp>
        <p:nvSpPr>
          <p:cNvPr id="33" name="Rectangle 32">
            <a:extLst>
              <a:ext uri="{FF2B5EF4-FFF2-40B4-BE49-F238E27FC236}">
                <a16:creationId xmlns:a16="http://schemas.microsoft.com/office/drawing/2014/main" id="{28863301-B311-9C45-B593-6369D672D21A}"/>
              </a:ext>
            </a:extLst>
          </p:cNvPr>
          <p:cNvSpPr/>
          <p:nvPr/>
        </p:nvSpPr>
        <p:spPr bwMode="auto">
          <a:xfrm>
            <a:off x="4588765" y="2776434"/>
            <a:ext cx="360363"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n5</a:t>
            </a:r>
          </a:p>
        </p:txBody>
      </p:sp>
      <p:sp>
        <p:nvSpPr>
          <p:cNvPr id="34" name="TextBox 33">
            <a:extLst>
              <a:ext uri="{FF2B5EF4-FFF2-40B4-BE49-F238E27FC236}">
                <a16:creationId xmlns:a16="http://schemas.microsoft.com/office/drawing/2014/main" id="{2F78FFF3-80D7-2941-8D63-0953DBD3AB80}"/>
              </a:ext>
            </a:extLst>
          </p:cNvPr>
          <p:cNvSpPr txBox="1"/>
          <p:nvPr/>
        </p:nvSpPr>
        <p:spPr bwMode="auto">
          <a:xfrm>
            <a:off x="1634957" y="3182948"/>
            <a:ext cx="1088760" cy="646331"/>
          </a:xfrm>
          <a:prstGeom prst="rect">
            <a:avLst/>
          </a:prstGeom>
          <a:noFill/>
        </p:spPr>
        <p:txBody>
          <a:bodyPr wrap="none">
            <a:spAutoFit/>
          </a:bodyPr>
          <a:lstStyle/>
          <a:p>
            <a:pPr algn="ctr">
              <a:defRPr/>
            </a:pPr>
            <a:r>
              <a:rPr lang="en-US" dirty="0"/>
              <a:t>use = {y}</a:t>
            </a:r>
          </a:p>
          <a:p>
            <a:pPr algn="ctr">
              <a:defRPr/>
            </a:pPr>
            <a:r>
              <a:rPr lang="en-US" dirty="0">
                <a:latin typeface="+mn-lt"/>
              </a:rPr>
              <a:t>def  = </a:t>
            </a:r>
            <a:r>
              <a:rPr lang="en-US" dirty="0">
                <a:latin typeface="+mn-lt"/>
                <a:sym typeface="Symbol"/>
              </a:rPr>
              <a:t></a:t>
            </a:r>
            <a:endParaRPr lang="en-US" dirty="0">
              <a:latin typeface="+mn-lt"/>
            </a:endParaRPr>
          </a:p>
        </p:txBody>
      </p:sp>
      <p:sp>
        <p:nvSpPr>
          <p:cNvPr id="36" name="TextBox 35">
            <a:extLst>
              <a:ext uri="{FF2B5EF4-FFF2-40B4-BE49-F238E27FC236}">
                <a16:creationId xmlns:a16="http://schemas.microsoft.com/office/drawing/2014/main" id="{968A2BD2-0BF3-AC4B-B2D3-57702C18BAD4}"/>
              </a:ext>
            </a:extLst>
          </p:cNvPr>
          <p:cNvSpPr txBox="1"/>
          <p:nvPr/>
        </p:nvSpPr>
        <p:spPr bwMode="auto">
          <a:xfrm>
            <a:off x="4519143" y="3130790"/>
            <a:ext cx="1441357" cy="646331"/>
          </a:xfrm>
          <a:prstGeom prst="rect">
            <a:avLst/>
          </a:prstGeom>
          <a:noFill/>
        </p:spPr>
        <p:txBody>
          <a:bodyPr wrap="none">
            <a:spAutoFit/>
          </a:bodyPr>
          <a:lstStyle/>
          <a:p>
            <a:pPr>
              <a:defRPr/>
            </a:pPr>
            <a:r>
              <a:rPr lang="en-US" dirty="0"/>
              <a:t>use  = {</a:t>
            </a:r>
            <a:r>
              <a:rPr lang="en-US" dirty="0" err="1"/>
              <a:t>x,y</a:t>
            </a:r>
            <a:r>
              <a:rPr lang="en-US" dirty="0"/>
              <a:t>}</a:t>
            </a:r>
          </a:p>
          <a:p>
            <a:pPr>
              <a:defRPr/>
            </a:pPr>
            <a:r>
              <a:rPr lang="en-US" dirty="0">
                <a:latin typeface="+mn-lt"/>
              </a:rPr>
              <a:t>def  = </a:t>
            </a:r>
            <a:r>
              <a:rPr lang="en-US" dirty="0">
                <a:latin typeface="+mn-lt"/>
                <a:sym typeface="Symbol"/>
              </a:rPr>
              <a:t>{</a:t>
            </a:r>
            <a:r>
              <a:rPr lang="en-US" dirty="0" err="1">
                <a:latin typeface="+mn-lt"/>
                <a:sym typeface="Symbol"/>
              </a:rPr>
              <a:t>retval</a:t>
            </a:r>
            <a:r>
              <a:rPr lang="en-US" dirty="0">
                <a:latin typeface="+mn-lt"/>
                <a:sym typeface="Symbol"/>
              </a:rPr>
              <a:t>}</a:t>
            </a:r>
            <a:endParaRPr lang="en-US" dirty="0">
              <a:latin typeface="+mn-lt"/>
            </a:endParaRPr>
          </a:p>
        </p:txBody>
      </p:sp>
      <p:sp>
        <p:nvSpPr>
          <p:cNvPr id="37" name="TextBox 36">
            <a:extLst>
              <a:ext uri="{FF2B5EF4-FFF2-40B4-BE49-F238E27FC236}">
                <a16:creationId xmlns:a16="http://schemas.microsoft.com/office/drawing/2014/main" id="{5674081C-C330-3B4D-83CE-F0714B396716}"/>
              </a:ext>
            </a:extLst>
          </p:cNvPr>
          <p:cNvSpPr txBox="1"/>
          <p:nvPr/>
        </p:nvSpPr>
        <p:spPr bwMode="auto">
          <a:xfrm>
            <a:off x="3586577" y="1567815"/>
            <a:ext cx="1088760" cy="646331"/>
          </a:xfrm>
          <a:prstGeom prst="rect">
            <a:avLst/>
          </a:prstGeom>
          <a:noFill/>
        </p:spPr>
        <p:txBody>
          <a:bodyPr wrap="none">
            <a:spAutoFit/>
          </a:bodyPr>
          <a:lstStyle/>
          <a:p>
            <a:pPr algn="ctr">
              <a:defRPr/>
            </a:pPr>
            <a:r>
              <a:rPr lang="en-US" dirty="0"/>
              <a:t>use = {x}</a:t>
            </a:r>
          </a:p>
          <a:p>
            <a:pPr algn="ctr">
              <a:defRPr/>
            </a:pPr>
            <a:r>
              <a:rPr lang="en-US" dirty="0">
                <a:latin typeface="+mn-lt"/>
              </a:rPr>
              <a:t>def  ={x}</a:t>
            </a:r>
          </a:p>
        </p:txBody>
      </p:sp>
      <p:cxnSp>
        <p:nvCxnSpPr>
          <p:cNvPr id="40" name="Straight Arrow Connector 39">
            <a:extLst>
              <a:ext uri="{FF2B5EF4-FFF2-40B4-BE49-F238E27FC236}">
                <a16:creationId xmlns:a16="http://schemas.microsoft.com/office/drawing/2014/main" id="{9DFFCBF8-C8CF-264D-A38D-40A47AE5D334}"/>
              </a:ext>
            </a:extLst>
          </p:cNvPr>
          <p:cNvCxnSpPr>
            <a:cxnSpLocks/>
          </p:cNvCxnSpPr>
          <p:nvPr/>
        </p:nvCxnSpPr>
        <p:spPr>
          <a:xfrm>
            <a:off x="898785" y="2957409"/>
            <a:ext cx="1863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F2269E6A-C14E-7448-9ABE-F32609E3D05A}"/>
              </a:ext>
            </a:extLst>
          </p:cNvPr>
          <p:cNvSpPr/>
          <p:nvPr/>
        </p:nvSpPr>
        <p:spPr bwMode="auto">
          <a:xfrm>
            <a:off x="1999157" y="2776434"/>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n1</a:t>
            </a:r>
          </a:p>
        </p:txBody>
      </p:sp>
      <p:cxnSp>
        <p:nvCxnSpPr>
          <p:cNvPr id="42" name="Elbow Connector 41">
            <a:extLst>
              <a:ext uri="{FF2B5EF4-FFF2-40B4-BE49-F238E27FC236}">
                <a16:creationId xmlns:a16="http://schemas.microsoft.com/office/drawing/2014/main" id="{29A5DCFD-8C3E-414C-AE25-D7D68B520764}"/>
              </a:ext>
            </a:extLst>
          </p:cNvPr>
          <p:cNvCxnSpPr>
            <a:stCxn id="41" idx="0"/>
            <a:endCxn id="26" idx="1"/>
          </p:cNvCxnSpPr>
          <p:nvPr/>
        </p:nvCxnSpPr>
        <p:spPr>
          <a:xfrm rot="5400000" flipH="1" flipV="1">
            <a:off x="2203650" y="2377282"/>
            <a:ext cx="374840" cy="423465"/>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Elbow Connector 42">
            <a:extLst>
              <a:ext uri="{FF2B5EF4-FFF2-40B4-BE49-F238E27FC236}">
                <a16:creationId xmlns:a16="http://schemas.microsoft.com/office/drawing/2014/main" id="{BB2F3075-0ADB-9046-BCEC-7540FCEC822D}"/>
              </a:ext>
            </a:extLst>
          </p:cNvPr>
          <p:cNvCxnSpPr>
            <a:cxnSpLocks/>
            <a:stCxn id="26" idx="3"/>
            <a:endCxn id="27" idx="0"/>
          </p:cNvCxnSpPr>
          <p:nvPr/>
        </p:nvCxnSpPr>
        <p:spPr>
          <a:xfrm>
            <a:off x="2963165" y="2401594"/>
            <a:ext cx="454817" cy="37484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9FEA1CC-A43F-7D48-9C2F-6F77AFA0B81B}"/>
              </a:ext>
            </a:extLst>
          </p:cNvPr>
          <p:cNvCxnSpPr>
            <a:stCxn id="41" idx="3"/>
            <a:endCxn id="27" idx="1"/>
          </p:cNvCxnSpPr>
          <p:nvPr/>
        </p:nvCxnSpPr>
        <p:spPr>
          <a:xfrm>
            <a:off x="2359519" y="2956615"/>
            <a:ext cx="87828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B957F3C5-3D35-614E-B29D-215CEB99F49D}"/>
              </a:ext>
            </a:extLst>
          </p:cNvPr>
          <p:cNvCxnSpPr>
            <a:cxnSpLocks/>
            <a:stCxn id="25" idx="3"/>
            <a:endCxn id="41" idx="1"/>
          </p:cNvCxnSpPr>
          <p:nvPr/>
        </p:nvCxnSpPr>
        <p:spPr>
          <a:xfrm>
            <a:off x="1475290" y="2953440"/>
            <a:ext cx="523867" cy="3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a:extLst>
              <a:ext uri="{FF2B5EF4-FFF2-40B4-BE49-F238E27FC236}">
                <a16:creationId xmlns:a16="http://schemas.microsoft.com/office/drawing/2014/main" id="{975853B5-EB3D-EB49-B7F8-FADF9BEE730D}"/>
              </a:ext>
            </a:extLst>
          </p:cNvPr>
          <p:cNvCxnSpPr>
            <a:cxnSpLocks/>
            <a:stCxn id="49" idx="0"/>
            <a:endCxn id="31" idx="1"/>
          </p:cNvCxnSpPr>
          <p:nvPr/>
        </p:nvCxnSpPr>
        <p:spPr>
          <a:xfrm rot="5400000" flipH="1" flipV="1">
            <a:off x="3536910" y="2405706"/>
            <a:ext cx="376179" cy="367957"/>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32CD615E-46A5-EC48-A6D1-4E08BC6D5102}"/>
              </a:ext>
            </a:extLst>
          </p:cNvPr>
          <p:cNvCxnSpPr>
            <a:cxnSpLocks/>
            <a:stCxn id="27" idx="3"/>
            <a:endCxn id="33" idx="1"/>
          </p:cNvCxnSpPr>
          <p:nvPr/>
        </p:nvCxnSpPr>
        <p:spPr>
          <a:xfrm>
            <a:off x="3598163" y="2956615"/>
            <a:ext cx="9906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a:extLst>
              <a:ext uri="{FF2B5EF4-FFF2-40B4-BE49-F238E27FC236}">
                <a16:creationId xmlns:a16="http://schemas.microsoft.com/office/drawing/2014/main" id="{D4E45733-F4D9-7E4E-8EE8-7B9305C25A20}"/>
              </a:ext>
            </a:extLst>
          </p:cNvPr>
          <p:cNvCxnSpPr>
            <a:cxnSpLocks/>
            <a:stCxn id="31" idx="3"/>
            <a:endCxn id="33" idx="0"/>
          </p:cNvCxnSpPr>
          <p:nvPr/>
        </p:nvCxnSpPr>
        <p:spPr>
          <a:xfrm>
            <a:off x="4269340" y="2401594"/>
            <a:ext cx="499607" cy="37484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311E437A-4225-3547-AF67-309317D56581}"/>
              </a:ext>
            </a:extLst>
          </p:cNvPr>
          <p:cNvSpPr/>
          <p:nvPr/>
        </p:nvSpPr>
        <p:spPr>
          <a:xfrm>
            <a:off x="3463234" y="2777773"/>
            <a:ext cx="155573" cy="103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52BD0DDB-D7E7-7C4B-B37B-CA6D413EA4B8}"/>
              </a:ext>
            </a:extLst>
          </p:cNvPr>
          <p:cNvSpPr txBox="1"/>
          <p:nvPr/>
        </p:nvSpPr>
        <p:spPr bwMode="auto">
          <a:xfrm>
            <a:off x="2948840" y="3189223"/>
            <a:ext cx="1088761" cy="646331"/>
          </a:xfrm>
          <a:prstGeom prst="rect">
            <a:avLst/>
          </a:prstGeom>
          <a:noFill/>
        </p:spPr>
        <p:txBody>
          <a:bodyPr wrap="none">
            <a:spAutoFit/>
          </a:bodyPr>
          <a:lstStyle/>
          <a:p>
            <a:pPr algn="ctr">
              <a:defRPr/>
            </a:pPr>
            <a:r>
              <a:rPr lang="en-US" dirty="0"/>
              <a:t>use = {x}</a:t>
            </a:r>
          </a:p>
          <a:p>
            <a:pPr algn="ctr">
              <a:defRPr/>
            </a:pPr>
            <a:r>
              <a:rPr lang="en-US" dirty="0">
                <a:latin typeface="+mn-lt"/>
              </a:rPr>
              <a:t>def  = </a:t>
            </a:r>
            <a:r>
              <a:rPr lang="en-US" dirty="0">
                <a:latin typeface="+mn-lt"/>
                <a:sym typeface="Symbol"/>
              </a:rPr>
              <a:t></a:t>
            </a:r>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940152" y="2132856"/>
            <a:ext cx="1128026" cy="36018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5940152" y="1700808"/>
            <a:ext cx="1128026" cy="36018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p:cNvSpPr>
            <a:spLocks noGrp="1"/>
          </p:cNvSpPr>
          <p:nvPr>
            <p:ph type="title"/>
          </p:nvPr>
        </p:nvSpPr>
        <p:spPr/>
        <p:txBody>
          <a:bodyPr/>
          <a:lstStyle/>
          <a:p>
            <a:r>
              <a:rPr lang="en-US"/>
              <a:t>Block’s granularity</a:t>
            </a:r>
          </a:p>
        </p:txBody>
      </p:sp>
      <p:sp>
        <p:nvSpPr>
          <p:cNvPr id="7171" name="Content Placeholder 2"/>
          <p:cNvSpPr>
            <a:spLocks noGrp="1"/>
          </p:cNvSpPr>
          <p:nvPr>
            <p:ph idx="1"/>
          </p:nvPr>
        </p:nvSpPr>
        <p:spPr>
          <a:xfrm>
            <a:off x="457200" y="3860800"/>
            <a:ext cx="8229600" cy="2663825"/>
          </a:xfrm>
        </p:spPr>
        <p:txBody>
          <a:bodyPr/>
          <a:lstStyle/>
          <a:p>
            <a:r>
              <a:rPr lang="en-US" sz="2200" dirty="0"/>
              <a:t>When a node both </a:t>
            </a:r>
            <a:r>
              <a:rPr lang="en-US" sz="2200" i="1" dirty="0"/>
              <a:t>defines</a:t>
            </a:r>
            <a:r>
              <a:rPr lang="en-US" sz="2200" dirty="0"/>
              <a:t> and </a:t>
            </a:r>
            <a:r>
              <a:rPr lang="en-US" sz="2200" i="1" dirty="0"/>
              <a:t>uses</a:t>
            </a:r>
            <a:r>
              <a:rPr lang="en-US" sz="2200" dirty="0"/>
              <a:t> the same variable</a:t>
            </a:r>
            <a:r>
              <a:rPr lang="en-US" sz="2200" i="1" dirty="0"/>
              <a:t> x</a:t>
            </a:r>
            <a:r>
              <a:rPr lang="en-US" sz="2200" dirty="0"/>
              <a:t>, we will assume that it uses</a:t>
            </a:r>
            <a:r>
              <a:rPr lang="en-US" sz="2200" i="1" dirty="0"/>
              <a:t> x</a:t>
            </a:r>
            <a:r>
              <a:rPr lang="en-US" sz="2200" dirty="0"/>
              <a:t> first, </a:t>
            </a:r>
            <a:r>
              <a:rPr lang="en-US" sz="2200" i="1" dirty="0"/>
              <a:t>then</a:t>
            </a:r>
            <a:r>
              <a:rPr lang="en-US" sz="2200" dirty="0"/>
              <a:t> assigns to it, as in </a:t>
            </a:r>
            <a:br>
              <a:rPr lang="en-US" sz="2200" dirty="0"/>
            </a:br>
            <a:r>
              <a:rPr lang="en-US" sz="2200" dirty="0"/>
              <a:t>      </a:t>
            </a:r>
            <a:r>
              <a:rPr lang="en-US" sz="2200" i="1" dirty="0"/>
              <a:t>x = ... x ... </a:t>
            </a:r>
          </a:p>
          <a:p>
            <a:r>
              <a:rPr lang="en-US" sz="2200" dirty="0"/>
              <a:t>If this assumption is broken (middle example) </a:t>
            </a:r>
            <a:r>
              <a:rPr lang="en-US" sz="2200" dirty="0">
                <a:sym typeface="Wingdings" pitchFamily="2" charset="2"/>
              </a:rPr>
              <a:t> </a:t>
            </a:r>
            <a:r>
              <a:rPr lang="en-US" sz="2200" b="1" dirty="0">
                <a:sym typeface="Wingdings" pitchFamily="2" charset="2"/>
              </a:rPr>
              <a:t>split</a:t>
            </a:r>
            <a:r>
              <a:rPr lang="en-US" sz="2200" dirty="0">
                <a:sym typeface="Wingdings" pitchFamily="2" charset="2"/>
              </a:rPr>
              <a:t> the node. Else this will conflict the intention of your definition of du-path.</a:t>
            </a:r>
          </a:p>
          <a:p>
            <a:r>
              <a:rPr lang="en-US" sz="2200" dirty="0"/>
              <a:t>Check 2.3.2 (2</a:t>
            </a:r>
            <a:r>
              <a:rPr lang="en-US" sz="2200" baseline="30000" dirty="0"/>
              <a:t>nd</a:t>
            </a:r>
            <a:r>
              <a:rPr lang="en-US" sz="2200" dirty="0"/>
              <a:t> Ed. 7.3.2) on how to map a source code to a def/use graph.</a:t>
            </a:r>
          </a:p>
        </p:txBody>
      </p:sp>
      <p:sp>
        <p:nvSpPr>
          <p:cNvPr id="4" name="Slide Number Placeholder 3"/>
          <p:cNvSpPr>
            <a:spLocks noGrp="1"/>
          </p:cNvSpPr>
          <p:nvPr>
            <p:ph type="sldNum" sz="quarter" idx="12"/>
          </p:nvPr>
        </p:nvSpPr>
        <p:spPr/>
        <p:txBody>
          <a:bodyPr/>
          <a:lstStyle/>
          <a:p>
            <a:pPr>
              <a:defRPr/>
            </a:pPr>
            <a:fld id="{3087DEB0-46EF-4540-825A-186FCF9EBB39}" type="slidenum">
              <a:rPr lang="en-US" smtClean="0"/>
              <a:pPr>
                <a:defRPr/>
              </a:pPr>
              <a:t>6</a:t>
            </a:fld>
            <a:endParaRPr lang="en-US"/>
          </a:p>
        </p:txBody>
      </p:sp>
      <p:sp>
        <p:nvSpPr>
          <p:cNvPr id="5" name="TextBox 4"/>
          <p:cNvSpPr txBox="1"/>
          <p:nvPr/>
        </p:nvSpPr>
        <p:spPr>
          <a:xfrm>
            <a:off x="803275" y="1844675"/>
            <a:ext cx="1120820" cy="461665"/>
          </a:xfrm>
          <a:prstGeom prst="rect">
            <a:avLst/>
          </a:prstGeom>
          <a:solidFill>
            <a:srgbClr val="FFFF00"/>
          </a:solidFill>
        </p:spPr>
        <p:txBody>
          <a:bodyPr wrap="none">
            <a:spAutoFit/>
          </a:bodyPr>
          <a:lstStyle/>
          <a:p>
            <a:pPr>
              <a:defRPr/>
            </a:pPr>
            <a:r>
              <a:rPr lang="en-US" sz="2400" dirty="0">
                <a:latin typeface="+mn-lt"/>
              </a:rPr>
              <a:t>x = x+1 </a:t>
            </a:r>
          </a:p>
        </p:txBody>
      </p:sp>
      <p:sp>
        <p:nvSpPr>
          <p:cNvPr id="6" name="TextBox 5"/>
          <p:cNvSpPr txBox="1"/>
          <p:nvPr/>
        </p:nvSpPr>
        <p:spPr>
          <a:xfrm>
            <a:off x="3379788" y="1628775"/>
            <a:ext cx="1277914" cy="830997"/>
          </a:xfrm>
          <a:prstGeom prst="rect">
            <a:avLst/>
          </a:prstGeom>
          <a:solidFill>
            <a:srgbClr val="FFFF00"/>
          </a:solidFill>
        </p:spPr>
        <p:txBody>
          <a:bodyPr wrap="none">
            <a:spAutoFit/>
          </a:bodyPr>
          <a:lstStyle/>
          <a:p>
            <a:pPr>
              <a:defRPr/>
            </a:pPr>
            <a:r>
              <a:rPr lang="en-US" sz="2400" dirty="0">
                <a:latin typeface="+mn-lt"/>
              </a:rPr>
              <a:t>x = 0</a:t>
            </a:r>
          </a:p>
          <a:p>
            <a:pPr>
              <a:defRPr/>
            </a:pPr>
            <a:r>
              <a:rPr lang="en-US" sz="2400" dirty="0">
                <a:latin typeface="+mn-lt"/>
              </a:rPr>
              <a:t>y = x+1 ; </a:t>
            </a:r>
          </a:p>
        </p:txBody>
      </p:sp>
      <p:sp>
        <p:nvSpPr>
          <p:cNvPr id="7" name="TextBox 6"/>
          <p:cNvSpPr txBox="1"/>
          <p:nvPr/>
        </p:nvSpPr>
        <p:spPr>
          <a:xfrm>
            <a:off x="5972175" y="1662113"/>
            <a:ext cx="1127232" cy="830997"/>
          </a:xfrm>
          <a:prstGeom prst="rect">
            <a:avLst/>
          </a:prstGeom>
          <a:noFill/>
        </p:spPr>
        <p:txBody>
          <a:bodyPr wrap="none">
            <a:spAutoFit/>
          </a:bodyPr>
          <a:lstStyle/>
          <a:p>
            <a:pPr>
              <a:defRPr/>
            </a:pPr>
            <a:r>
              <a:rPr lang="en-US" sz="2400" dirty="0">
                <a:latin typeface="+mn-lt"/>
              </a:rPr>
              <a:t>x = 0</a:t>
            </a:r>
          </a:p>
          <a:p>
            <a:pPr>
              <a:defRPr/>
            </a:pPr>
            <a:r>
              <a:rPr lang="en-US" sz="2400" dirty="0">
                <a:latin typeface="+mn-lt"/>
              </a:rPr>
              <a:t>y = x+1 </a:t>
            </a:r>
          </a:p>
        </p:txBody>
      </p:sp>
      <p:sp>
        <p:nvSpPr>
          <p:cNvPr id="8" name="Rectangle 7"/>
          <p:cNvSpPr/>
          <p:nvPr/>
        </p:nvSpPr>
        <p:spPr bwMode="auto">
          <a:xfrm>
            <a:off x="827088" y="2925763"/>
            <a:ext cx="360362" cy="360362"/>
          </a:xfrm>
          <a:prstGeom prst="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a:t>
            </a:r>
          </a:p>
        </p:txBody>
      </p:sp>
      <p:sp>
        <p:nvSpPr>
          <p:cNvPr id="9" name="TextBox 8"/>
          <p:cNvSpPr txBox="1"/>
          <p:nvPr/>
        </p:nvSpPr>
        <p:spPr>
          <a:xfrm>
            <a:off x="1298575" y="2782888"/>
            <a:ext cx="1166858" cy="646331"/>
          </a:xfrm>
          <a:prstGeom prst="rect">
            <a:avLst/>
          </a:prstGeom>
          <a:noFill/>
        </p:spPr>
        <p:txBody>
          <a:bodyPr wrap="none">
            <a:spAutoFit/>
          </a:bodyPr>
          <a:lstStyle/>
          <a:p>
            <a:pPr>
              <a:defRPr/>
            </a:pPr>
            <a:r>
              <a:rPr lang="en-US" dirty="0"/>
              <a:t>use = {x}</a:t>
            </a:r>
            <a:endParaRPr lang="en-US" dirty="0">
              <a:latin typeface="+mn-lt"/>
            </a:endParaRPr>
          </a:p>
          <a:p>
            <a:pPr>
              <a:defRPr/>
            </a:pPr>
            <a:r>
              <a:rPr lang="en-US" dirty="0">
                <a:latin typeface="+mn-lt"/>
              </a:rPr>
              <a:t>def   = { x }</a:t>
            </a:r>
          </a:p>
        </p:txBody>
      </p:sp>
      <p:sp>
        <p:nvSpPr>
          <p:cNvPr id="10" name="Rectangle 9"/>
          <p:cNvSpPr/>
          <p:nvPr/>
        </p:nvSpPr>
        <p:spPr bwMode="auto">
          <a:xfrm>
            <a:off x="3348038" y="2924175"/>
            <a:ext cx="360362" cy="360363"/>
          </a:xfrm>
          <a:prstGeom prst="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a:t>
            </a:r>
          </a:p>
        </p:txBody>
      </p:sp>
      <p:sp>
        <p:nvSpPr>
          <p:cNvPr id="11" name="TextBox 10"/>
          <p:cNvSpPr txBox="1"/>
          <p:nvPr/>
        </p:nvSpPr>
        <p:spPr>
          <a:xfrm>
            <a:off x="3819525" y="2781300"/>
            <a:ext cx="1275862" cy="646331"/>
          </a:xfrm>
          <a:prstGeom prst="rect">
            <a:avLst/>
          </a:prstGeom>
          <a:noFill/>
        </p:spPr>
        <p:txBody>
          <a:bodyPr wrap="none">
            <a:spAutoFit/>
          </a:bodyPr>
          <a:lstStyle/>
          <a:p>
            <a:pPr>
              <a:defRPr/>
            </a:pPr>
            <a:r>
              <a:rPr lang="en-US" dirty="0"/>
              <a:t>use = {x}</a:t>
            </a:r>
            <a:endParaRPr lang="en-US" dirty="0">
              <a:latin typeface="+mn-lt"/>
            </a:endParaRPr>
          </a:p>
          <a:p>
            <a:pPr>
              <a:defRPr/>
            </a:pPr>
            <a:r>
              <a:rPr lang="en-US" dirty="0">
                <a:latin typeface="+mn-lt"/>
              </a:rPr>
              <a:t>def  = { </a:t>
            </a:r>
            <a:r>
              <a:rPr lang="en-US" dirty="0" err="1">
                <a:latin typeface="+mn-lt"/>
              </a:rPr>
              <a:t>x,y</a:t>
            </a:r>
            <a:r>
              <a:rPr lang="en-US" dirty="0">
                <a:latin typeface="+mn-lt"/>
              </a:rPr>
              <a:t> }</a:t>
            </a:r>
          </a:p>
        </p:txBody>
      </p:sp>
      <p:sp>
        <p:nvSpPr>
          <p:cNvPr id="12" name="Rectangle 11"/>
          <p:cNvSpPr/>
          <p:nvPr/>
        </p:nvSpPr>
        <p:spPr bwMode="auto">
          <a:xfrm>
            <a:off x="5972175" y="2708275"/>
            <a:ext cx="360363" cy="360363"/>
          </a:xfrm>
          <a:prstGeom prst="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n1</a:t>
            </a:r>
          </a:p>
        </p:txBody>
      </p:sp>
      <p:sp>
        <p:nvSpPr>
          <p:cNvPr id="13" name="TextBox 12"/>
          <p:cNvSpPr txBox="1"/>
          <p:nvPr/>
        </p:nvSpPr>
        <p:spPr>
          <a:xfrm>
            <a:off x="6443663" y="2565400"/>
            <a:ext cx="1166858" cy="646331"/>
          </a:xfrm>
          <a:prstGeom prst="rect">
            <a:avLst/>
          </a:prstGeom>
          <a:noFill/>
        </p:spPr>
        <p:txBody>
          <a:bodyPr wrap="none">
            <a:spAutoFit/>
          </a:bodyPr>
          <a:lstStyle/>
          <a:p>
            <a:pPr>
              <a:defRPr/>
            </a:pPr>
            <a:r>
              <a:rPr lang="en-US" dirty="0"/>
              <a:t>use</a:t>
            </a:r>
            <a:r>
              <a:rPr lang="en-US" baseline="-25000" dirty="0"/>
              <a:t>n1</a:t>
            </a:r>
            <a:r>
              <a:rPr lang="en-US" dirty="0"/>
              <a:t> = {}</a:t>
            </a:r>
            <a:endParaRPr lang="en-US" dirty="0">
              <a:latin typeface="+mn-lt"/>
            </a:endParaRPr>
          </a:p>
          <a:p>
            <a:pPr>
              <a:defRPr/>
            </a:pPr>
            <a:r>
              <a:rPr lang="en-US" dirty="0">
                <a:latin typeface="+mn-lt"/>
              </a:rPr>
              <a:t>def</a:t>
            </a:r>
            <a:r>
              <a:rPr lang="en-US" baseline="-25000" dirty="0">
                <a:latin typeface="+mn-lt"/>
              </a:rPr>
              <a:t>n1</a:t>
            </a:r>
            <a:r>
              <a:rPr lang="en-US" dirty="0">
                <a:latin typeface="+mn-lt"/>
              </a:rPr>
              <a:t> = { x}</a:t>
            </a:r>
          </a:p>
        </p:txBody>
      </p:sp>
      <p:sp>
        <p:nvSpPr>
          <p:cNvPr id="14" name="Rectangle 13"/>
          <p:cNvSpPr/>
          <p:nvPr/>
        </p:nvSpPr>
        <p:spPr bwMode="auto">
          <a:xfrm>
            <a:off x="5980165" y="3281844"/>
            <a:ext cx="360362" cy="360362"/>
          </a:xfrm>
          <a:prstGeom prst="rect">
            <a:avLst/>
          </a:prstGeom>
          <a:solidFill>
            <a:srgbClr val="FFC0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n2</a:t>
            </a:r>
          </a:p>
        </p:txBody>
      </p:sp>
      <p:sp>
        <p:nvSpPr>
          <p:cNvPr id="15" name="TextBox 14"/>
          <p:cNvSpPr txBox="1"/>
          <p:nvPr/>
        </p:nvSpPr>
        <p:spPr>
          <a:xfrm>
            <a:off x="6483350" y="3141663"/>
            <a:ext cx="1304716" cy="646331"/>
          </a:xfrm>
          <a:prstGeom prst="rect">
            <a:avLst/>
          </a:prstGeom>
          <a:noFill/>
        </p:spPr>
        <p:txBody>
          <a:bodyPr wrap="none">
            <a:spAutoFit/>
          </a:bodyPr>
          <a:lstStyle/>
          <a:p>
            <a:pPr>
              <a:defRPr/>
            </a:pPr>
            <a:r>
              <a:rPr lang="en-US" dirty="0"/>
              <a:t>use</a:t>
            </a:r>
            <a:r>
              <a:rPr lang="en-US" baseline="-25000" dirty="0"/>
              <a:t>n2</a:t>
            </a:r>
            <a:r>
              <a:rPr lang="en-US" dirty="0"/>
              <a:t> = {x}</a:t>
            </a:r>
            <a:endParaRPr lang="en-US" dirty="0">
              <a:latin typeface="+mn-lt"/>
            </a:endParaRPr>
          </a:p>
          <a:p>
            <a:pPr>
              <a:defRPr/>
            </a:pPr>
            <a:r>
              <a:rPr lang="en-US" dirty="0">
                <a:latin typeface="+mn-lt"/>
              </a:rPr>
              <a:t>def</a:t>
            </a:r>
            <a:r>
              <a:rPr lang="en-US" baseline="-25000" dirty="0">
                <a:latin typeface="+mn-lt"/>
              </a:rPr>
              <a:t>n2</a:t>
            </a:r>
            <a:r>
              <a:rPr lang="en-US" dirty="0">
                <a:latin typeface="+mn-lt"/>
              </a:rPr>
              <a:t> = { y}</a:t>
            </a:r>
          </a:p>
        </p:txBody>
      </p:sp>
      <p:cxnSp>
        <p:nvCxnSpPr>
          <p:cNvPr id="17" name="Straight Arrow Connector 16"/>
          <p:cNvCxnSpPr>
            <a:stCxn id="12" idx="2"/>
            <a:endCxn id="14" idx="0"/>
          </p:cNvCxnSpPr>
          <p:nvPr/>
        </p:nvCxnSpPr>
        <p:spPr>
          <a:xfrm>
            <a:off x="6152357" y="3068638"/>
            <a:ext cx="7989" cy="2132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a:off x="5364088" y="2924944"/>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5340276" y="1936770"/>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a:extLst>
              <a:ext uri="{FF2B5EF4-FFF2-40B4-BE49-F238E27FC236}">
                <a16:creationId xmlns:a16="http://schemas.microsoft.com/office/drawing/2014/main" id="{EEDEA5D9-A6A5-4C49-BFEE-2637CE619CD7}"/>
              </a:ext>
            </a:extLst>
          </p:cNvPr>
          <p:cNvSpPr/>
          <p:nvPr/>
        </p:nvSpPr>
        <p:spPr>
          <a:xfrm>
            <a:off x="285750" y="3926788"/>
            <a:ext cx="8534722" cy="1307199"/>
          </a:xfrm>
          <a:prstGeom prst="roundRect">
            <a:avLst/>
          </a:prstGeom>
          <a:solidFill>
            <a:schemeClr val="accent6">
              <a:lumMod val="40000"/>
              <a:lumOff val="6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BABA5818-E2C0-D543-91D3-B8178B88BF3B}"/>
              </a:ext>
            </a:extLst>
          </p:cNvPr>
          <p:cNvSpPr/>
          <p:nvPr/>
        </p:nvSpPr>
        <p:spPr>
          <a:xfrm>
            <a:off x="2090971" y="1518178"/>
            <a:ext cx="5393856" cy="2112435"/>
          </a:xfrm>
          <a:prstGeom prst="roundRect">
            <a:avLst>
              <a:gd name="adj" fmla="val 19760"/>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4" name="Title 1"/>
          <p:cNvSpPr>
            <a:spLocks noGrp="1"/>
          </p:cNvSpPr>
          <p:nvPr>
            <p:ph type="title"/>
          </p:nvPr>
        </p:nvSpPr>
        <p:spPr/>
        <p:txBody>
          <a:bodyPr/>
          <a:lstStyle/>
          <a:p>
            <a:r>
              <a:rPr lang="en-US"/>
              <a:t>Data-flow based coverage</a:t>
            </a:r>
            <a:br>
              <a:rPr lang="en-US"/>
            </a:br>
            <a:r>
              <a:rPr lang="en-US" sz="2000" i="1"/>
              <a:t>(Rapps-Weyuker 1985, Frankl-Weyuker 1988)</a:t>
            </a:r>
          </a:p>
        </p:txBody>
      </p:sp>
      <p:sp>
        <p:nvSpPr>
          <p:cNvPr id="8195" name="Content Placeholder 2"/>
          <p:cNvSpPr>
            <a:spLocks noGrp="1"/>
          </p:cNvSpPr>
          <p:nvPr>
            <p:ph idx="1"/>
          </p:nvPr>
        </p:nvSpPr>
        <p:spPr>
          <a:xfrm>
            <a:off x="285750" y="3898900"/>
            <a:ext cx="8715375" cy="2554288"/>
          </a:xfrm>
        </p:spPr>
        <p:txBody>
          <a:bodyPr/>
          <a:lstStyle/>
          <a:p>
            <a:r>
              <a:rPr lang="en-US" sz="2400" i="1" u="sng" dirty="0"/>
              <a:t>Def-path set</a:t>
            </a:r>
            <a:r>
              <a:rPr lang="en-US" sz="2400" dirty="0"/>
              <a:t>  </a:t>
            </a:r>
            <a:r>
              <a:rPr lang="en-US" sz="2400" i="1" dirty="0"/>
              <a:t>du</a:t>
            </a:r>
            <a:r>
              <a:rPr lang="en-US" sz="2400" dirty="0"/>
              <a:t>(</a:t>
            </a:r>
            <a:r>
              <a:rPr lang="en-US" sz="2400" i="1" dirty="0" err="1"/>
              <a:t>i</a:t>
            </a:r>
            <a:r>
              <a:rPr lang="en-US" sz="2400" dirty="0" err="1"/>
              <a:t>,</a:t>
            </a:r>
            <a:r>
              <a:rPr lang="en-US" sz="2400" i="1" dirty="0" err="1"/>
              <a:t>v</a:t>
            </a:r>
            <a:r>
              <a:rPr lang="en-US" sz="2400" dirty="0"/>
              <a:t>): the set of all du-paths </a:t>
            </a:r>
            <a:r>
              <a:rPr lang="en-US" sz="2400" dirty="0" err="1"/>
              <a:t>wrt</a:t>
            </a:r>
            <a:r>
              <a:rPr lang="en-US" sz="2400" dirty="0"/>
              <a:t> </a:t>
            </a:r>
            <a:r>
              <a:rPr lang="en-US" sz="2400" i="1" dirty="0"/>
              <a:t>v</a:t>
            </a:r>
            <a:r>
              <a:rPr lang="en-US" sz="2400" dirty="0"/>
              <a:t>, that starts at </a:t>
            </a:r>
            <a:r>
              <a:rPr lang="en-US" sz="2400" i="1" dirty="0" err="1"/>
              <a:t>i</a:t>
            </a:r>
            <a:r>
              <a:rPr lang="en-US" sz="2400" dirty="0"/>
              <a:t>.</a:t>
            </a:r>
          </a:p>
          <a:p>
            <a:r>
              <a:rPr lang="en-US" sz="2400" i="1" u="sng" dirty="0"/>
              <a:t>Def-pair set</a:t>
            </a:r>
            <a:r>
              <a:rPr lang="en-US" sz="2400" i="1" dirty="0"/>
              <a:t>  du</a:t>
            </a:r>
            <a:r>
              <a:rPr lang="en-US" sz="2400" dirty="0"/>
              <a:t>(</a:t>
            </a:r>
            <a:r>
              <a:rPr lang="en-US" sz="2400" i="1" dirty="0" err="1"/>
              <a:t>i</a:t>
            </a:r>
            <a:r>
              <a:rPr lang="en-US" sz="2400" dirty="0" err="1"/>
              <a:t>,</a:t>
            </a:r>
            <a:r>
              <a:rPr lang="en-US" sz="2400" i="1" dirty="0" err="1"/>
              <a:t>j</a:t>
            </a:r>
            <a:r>
              <a:rPr lang="en-US" sz="2400" dirty="0" err="1"/>
              <a:t>,</a:t>
            </a:r>
            <a:r>
              <a:rPr lang="en-US" sz="2400" i="1" dirty="0" err="1"/>
              <a:t>v</a:t>
            </a:r>
            <a:r>
              <a:rPr lang="en-US" sz="2400" dirty="0"/>
              <a:t>): the set of all du-paths </a:t>
            </a:r>
            <a:r>
              <a:rPr lang="en-US" sz="2400" dirty="0" err="1"/>
              <a:t>wrt</a:t>
            </a:r>
            <a:r>
              <a:rPr lang="en-US" sz="2400" dirty="0"/>
              <a:t> v, that starts at </a:t>
            </a:r>
            <a:r>
              <a:rPr lang="en-US" sz="2400" i="1" dirty="0" err="1"/>
              <a:t>i</a:t>
            </a:r>
            <a:r>
              <a:rPr lang="en-US" sz="2400" dirty="0"/>
              <a:t>, and ends at </a:t>
            </a:r>
            <a:r>
              <a:rPr lang="en-US" sz="2400" i="1" dirty="0"/>
              <a:t>j</a:t>
            </a:r>
            <a:r>
              <a:rPr lang="en-US" sz="2400" dirty="0"/>
              <a:t>.</a:t>
            </a:r>
          </a:p>
          <a:p>
            <a:r>
              <a:rPr lang="en-US" sz="2400" dirty="0"/>
              <a:t>Same concept of touring.</a:t>
            </a:r>
          </a:p>
          <a:p>
            <a:r>
              <a:rPr lang="en-US" sz="2400" dirty="0"/>
              <a:t>(C 2.9/2</a:t>
            </a:r>
            <a:r>
              <a:rPr lang="en-US" sz="2400" baseline="30000" dirty="0"/>
              <a:t>nd</a:t>
            </a:r>
            <a:r>
              <a:rPr lang="en-US" sz="2400" dirty="0"/>
              <a:t> Ed. C7.15, </a:t>
            </a:r>
            <a:r>
              <a:rPr lang="en-US" sz="2400" dirty="0">
                <a:solidFill>
                  <a:srgbClr val="0070C0"/>
                </a:solidFill>
              </a:rPr>
              <a:t>All </a:t>
            </a:r>
            <a:r>
              <a:rPr lang="en-US" sz="2400" dirty="0" err="1">
                <a:solidFill>
                  <a:srgbClr val="0070C0"/>
                </a:solidFill>
              </a:rPr>
              <a:t>Defs</a:t>
            </a:r>
            <a:r>
              <a:rPr lang="en-US" sz="2400" dirty="0">
                <a:solidFill>
                  <a:srgbClr val="0070C0"/>
                </a:solidFill>
              </a:rPr>
              <a:t> </a:t>
            </a:r>
            <a:r>
              <a:rPr lang="en-US" sz="2400" dirty="0" err="1">
                <a:solidFill>
                  <a:srgbClr val="0070C0"/>
                </a:solidFill>
              </a:rPr>
              <a:t>Covrg</a:t>
            </a:r>
            <a:r>
              <a:rPr lang="en-US" sz="2400" dirty="0">
                <a:solidFill>
                  <a:srgbClr val="0070C0"/>
                </a:solidFill>
              </a:rPr>
              <a:t>, </a:t>
            </a:r>
            <a:r>
              <a:rPr lang="en-US" sz="2400" b="1" dirty="0">
                <a:solidFill>
                  <a:srgbClr val="0070C0"/>
                </a:solidFill>
              </a:rPr>
              <a:t>ADC</a:t>
            </a:r>
            <a:r>
              <a:rPr lang="en-US" sz="2400" dirty="0"/>
              <a:t>) For each def-path set S = du(</a:t>
            </a:r>
            <a:r>
              <a:rPr lang="en-US" sz="2400" dirty="0" err="1"/>
              <a:t>i,v</a:t>
            </a:r>
            <a:r>
              <a:rPr lang="en-US" sz="2400" dirty="0"/>
              <a:t>), TR includes at least one member of S.</a:t>
            </a:r>
          </a:p>
        </p:txBody>
      </p:sp>
      <p:sp>
        <p:nvSpPr>
          <p:cNvPr id="4" name="Slide Number Placeholder 3"/>
          <p:cNvSpPr>
            <a:spLocks noGrp="1"/>
          </p:cNvSpPr>
          <p:nvPr>
            <p:ph type="sldNum" sz="quarter" idx="12"/>
          </p:nvPr>
        </p:nvSpPr>
        <p:spPr/>
        <p:txBody>
          <a:bodyPr/>
          <a:lstStyle/>
          <a:p>
            <a:pPr>
              <a:defRPr/>
            </a:pPr>
            <a:fld id="{DB1F1C82-7860-4213-9B11-9A5D9CD92C12}" type="slidenum">
              <a:rPr lang="en-US" smtClean="0"/>
              <a:pPr>
                <a:defRPr/>
              </a:pPr>
              <a:t>7</a:t>
            </a:fld>
            <a:endParaRPr lang="en-US"/>
          </a:p>
        </p:txBody>
      </p:sp>
      <p:grpSp>
        <p:nvGrpSpPr>
          <p:cNvPr id="8197" name="Group 22"/>
          <p:cNvGrpSpPr>
            <a:grpSpLocks/>
          </p:cNvGrpSpPr>
          <p:nvPr/>
        </p:nvGrpSpPr>
        <p:grpSpPr bwMode="auto">
          <a:xfrm>
            <a:off x="2611827" y="1700213"/>
            <a:ext cx="4658923" cy="1722656"/>
            <a:chOff x="145814" y="1636272"/>
            <a:chExt cx="4658439" cy="1721945"/>
          </a:xfrm>
        </p:grpSpPr>
        <p:sp>
          <p:nvSpPr>
            <p:cNvPr id="52" name="Rectangle 51"/>
            <p:cNvSpPr/>
            <p:nvPr/>
          </p:nvSpPr>
          <p:spPr bwMode="auto">
            <a:xfrm>
              <a:off x="712103" y="2350352"/>
              <a:ext cx="360326" cy="3618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n1</a:t>
              </a:r>
            </a:p>
          </p:txBody>
        </p:sp>
        <p:cxnSp>
          <p:nvCxnSpPr>
            <p:cNvPr id="53" name="Straight Arrow Connector 52"/>
            <p:cNvCxnSpPr>
              <a:stCxn id="52" idx="3"/>
              <a:endCxn id="54" idx="1"/>
            </p:cNvCxnSpPr>
            <p:nvPr/>
          </p:nvCxnSpPr>
          <p:spPr bwMode="auto">
            <a:xfrm>
              <a:off x="1072429" y="2529665"/>
              <a:ext cx="568266" cy="3174"/>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bwMode="auto">
            <a:xfrm>
              <a:off x="1640695" y="2353526"/>
              <a:ext cx="360325" cy="3618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n2</a:t>
              </a:r>
            </a:p>
          </p:txBody>
        </p:sp>
        <p:sp>
          <p:nvSpPr>
            <p:cNvPr id="55" name="Rectangle 54"/>
            <p:cNvSpPr/>
            <p:nvPr/>
          </p:nvSpPr>
          <p:spPr bwMode="auto">
            <a:xfrm>
              <a:off x="2643891" y="2350352"/>
              <a:ext cx="360325" cy="3618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n3</a:t>
              </a:r>
            </a:p>
          </p:txBody>
        </p:sp>
        <p:sp>
          <p:nvSpPr>
            <p:cNvPr id="56" name="TextBox 55"/>
            <p:cNvSpPr txBox="1"/>
            <p:nvPr/>
          </p:nvSpPr>
          <p:spPr>
            <a:xfrm>
              <a:off x="145814" y="2712153"/>
              <a:ext cx="1075824" cy="646064"/>
            </a:xfrm>
            <a:prstGeom prst="rect">
              <a:avLst/>
            </a:prstGeom>
            <a:noFill/>
          </p:spPr>
          <p:txBody>
            <a:bodyPr wrap="none">
              <a:spAutoFit/>
            </a:bodyPr>
            <a:lstStyle/>
            <a:p>
              <a:pPr algn="ctr">
                <a:defRPr/>
              </a:pPr>
              <a:r>
                <a:rPr lang="en-US" dirty="0"/>
                <a:t>use = </a:t>
              </a:r>
              <a:r>
                <a:rPr lang="en-US" dirty="0">
                  <a:sym typeface="Symbol"/>
                </a:rPr>
                <a:t></a:t>
              </a:r>
              <a:endParaRPr lang="en-US" dirty="0"/>
            </a:p>
            <a:p>
              <a:pPr algn="ctr">
                <a:defRPr/>
              </a:pPr>
              <a:r>
                <a:rPr lang="en-US" dirty="0">
                  <a:latin typeface="+mn-lt"/>
                </a:rPr>
                <a:t>def  = { x}</a:t>
              </a:r>
            </a:p>
          </p:txBody>
        </p:sp>
        <p:sp>
          <p:nvSpPr>
            <p:cNvPr id="57" name="TextBox 56"/>
            <p:cNvSpPr txBox="1"/>
            <p:nvPr/>
          </p:nvSpPr>
          <p:spPr>
            <a:xfrm>
              <a:off x="1143858" y="1636272"/>
              <a:ext cx="1088912" cy="645845"/>
            </a:xfrm>
            <a:prstGeom prst="rect">
              <a:avLst/>
            </a:prstGeom>
            <a:noFill/>
          </p:spPr>
          <p:txBody>
            <a:bodyPr wrap="none">
              <a:spAutoFit/>
            </a:bodyPr>
            <a:lstStyle/>
            <a:p>
              <a:pPr>
                <a:defRPr/>
              </a:pPr>
              <a:r>
                <a:rPr lang="en-US" dirty="0"/>
                <a:t>use = {x}</a:t>
              </a:r>
            </a:p>
            <a:p>
              <a:pPr>
                <a:defRPr/>
              </a:pPr>
              <a:r>
                <a:rPr lang="en-US" dirty="0">
                  <a:latin typeface="+mn-lt"/>
                </a:rPr>
                <a:t>def ={x}</a:t>
              </a:r>
            </a:p>
          </p:txBody>
        </p:sp>
        <p:cxnSp>
          <p:nvCxnSpPr>
            <p:cNvPr id="58" name="Straight Arrow Connector 57"/>
            <p:cNvCxnSpPr>
              <a:stCxn id="54" idx="3"/>
              <a:endCxn id="55" idx="1"/>
            </p:cNvCxnSpPr>
            <p:nvPr/>
          </p:nvCxnSpPr>
          <p:spPr bwMode="auto">
            <a:xfrm flipV="1">
              <a:off x="2001019" y="2529665"/>
              <a:ext cx="642871" cy="3174"/>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bwMode="auto">
            <a:xfrm>
              <a:off x="3358191" y="2350352"/>
              <a:ext cx="360325" cy="3618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n4</a:t>
              </a:r>
            </a:p>
          </p:txBody>
        </p:sp>
        <p:cxnSp>
          <p:nvCxnSpPr>
            <p:cNvPr id="60" name="Straight Arrow Connector 59"/>
            <p:cNvCxnSpPr>
              <a:stCxn id="55" idx="3"/>
              <a:endCxn id="59" idx="1"/>
            </p:cNvCxnSpPr>
            <p:nvPr/>
          </p:nvCxnSpPr>
          <p:spPr bwMode="auto">
            <a:xfrm>
              <a:off x="3004215" y="2529665"/>
              <a:ext cx="353976" cy="1587"/>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386742" y="1636272"/>
              <a:ext cx="1087324" cy="645845"/>
            </a:xfrm>
            <a:prstGeom prst="rect">
              <a:avLst/>
            </a:prstGeom>
            <a:noFill/>
          </p:spPr>
          <p:txBody>
            <a:bodyPr wrap="none">
              <a:spAutoFit/>
            </a:bodyPr>
            <a:lstStyle/>
            <a:p>
              <a:pPr algn="ctr">
                <a:defRPr/>
              </a:pPr>
              <a:r>
                <a:rPr lang="en-US" dirty="0"/>
                <a:t>use = {x}</a:t>
              </a:r>
            </a:p>
            <a:p>
              <a:pPr algn="ctr">
                <a:defRPr/>
              </a:pPr>
              <a:r>
                <a:rPr lang="en-US" dirty="0">
                  <a:latin typeface="+mn-lt"/>
                </a:rPr>
                <a:t>def =</a:t>
              </a:r>
              <a:r>
                <a:rPr lang="en-US" dirty="0">
                  <a:sym typeface="Symbol"/>
                </a:rPr>
                <a:t></a:t>
              </a:r>
              <a:endParaRPr lang="en-US" dirty="0">
                <a:latin typeface="+mn-lt"/>
              </a:endParaRPr>
            </a:p>
          </p:txBody>
        </p:sp>
        <p:sp>
          <p:nvSpPr>
            <p:cNvPr id="62" name="TextBox 61"/>
            <p:cNvSpPr txBox="1"/>
            <p:nvPr/>
          </p:nvSpPr>
          <p:spPr>
            <a:xfrm>
              <a:off x="3715341" y="2278944"/>
              <a:ext cx="1088912" cy="647433"/>
            </a:xfrm>
            <a:prstGeom prst="rect">
              <a:avLst/>
            </a:prstGeom>
            <a:noFill/>
          </p:spPr>
          <p:txBody>
            <a:bodyPr wrap="none">
              <a:spAutoFit/>
            </a:bodyPr>
            <a:lstStyle/>
            <a:p>
              <a:pPr>
                <a:defRPr/>
              </a:pPr>
              <a:r>
                <a:rPr lang="en-US" dirty="0"/>
                <a:t>use  ={x}</a:t>
              </a:r>
            </a:p>
            <a:p>
              <a:pPr>
                <a:defRPr/>
              </a:pPr>
              <a:r>
                <a:rPr lang="en-US" dirty="0">
                  <a:latin typeface="+mn-lt"/>
                </a:rPr>
                <a:t>def  = </a:t>
              </a:r>
              <a:r>
                <a:rPr lang="en-US" dirty="0">
                  <a:latin typeface="+mn-lt"/>
                  <a:sym typeface="Symbol"/>
                </a:rPr>
                <a:t></a:t>
              </a:r>
              <a:endParaRPr lang="en-US" dirty="0">
                <a:latin typeface="+mn-lt"/>
              </a:endParaRPr>
            </a:p>
          </p:txBody>
        </p:sp>
        <p:cxnSp>
          <p:nvCxnSpPr>
            <p:cNvPr id="63" name="Straight Arrow Connector 62"/>
            <p:cNvCxnSpPr/>
            <p:nvPr/>
          </p:nvCxnSpPr>
          <p:spPr>
            <a:xfrm>
              <a:off x="215268" y="2353526"/>
              <a:ext cx="496835" cy="177727"/>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55" idx="0"/>
              <a:endCxn id="54" idx="0"/>
            </p:cNvCxnSpPr>
            <p:nvPr/>
          </p:nvCxnSpPr>
          <p:spPr>
            <a:xfrm rot="16200000" flipH="1" flipV="1">
              <a:off x="2320074" y="1850342"/>
              <a:ext cx="3174" cy="1003196"/>
            </a:xfrm>
            <a:prstGeom prst="curvedConnector3">
              <a:avLst>
                <a:gd name="adj1" fmla="val -7209082"/>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5" name="Curved Connector 64"/>
            <p:cNvCxnSpPr>
              <a:stCxn id="54" idx="2"/>
              <a:endCxn id="59" idx="2"/>
            </p:cNvCxnSpPr>
            <p:nvPr/>
          </p:nvCxnSpPr>
          <p:spPr>
            <a:xfrm rot="5400000" flipH="1" flipV="1">
              <a:off x="2677225" y="1854991"/>
              <a:ext cx="3174" cy="1717496"/>
            </a:xfrm>
            <a:prstGeom prst="curvedConnector3">
              <a:avLst>
                <a:gd name="adj1" fmla="val -7209082"/>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a:extLst>
              <a:ext uri="{FF2B5EF4-FFF2-40B4-BE49-F238E27FC236}">
                <a16:creationId xmlns:a16="http://schemas.microsoft.com/office/drawing/2014/main" id="{7E3BB698-2964-8A4A-9698-7E266AED0682}"/>
              </a:ext>
            </a:extLst>
          </p:cNvPr>
          <p:cNvSpPr/>
          <p:nvPr/>
        </p:nvSpPr>
        <p:spPr>
          <a:xfrm>
            <a:off x="362119" y="1574919"/>
            <a:ext cx="4296908" cy="1982550"/>
          </a:xfrm>
          <a:prstGeom prst="roundRect">
            <a:avLst>
              <a:gd name="adj" fmla="val 19760"/>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8" name="Title 1"/>
          <p:cNvSpPr>
            <a:spLocks noGrp="1"/>
          </p:cNvSpPr>
          <p:nvPr>
            <p:ph type="title"/>
          </p:nvPr>
        </p:nvSpPr>
        <p:spPr/>
        <p:txBody>
          <a:bodyPr/>
          <a:lstStyle/>
          <a:p>
            <a:r>
              <a:rPr lang="en-US"/>
              <a:t>Data-flow based coverage</a:t>
            </a:r>
          </a:p>
        </p:txBody>
      </p:sp>
      <p:sp>
        <p:nvSpPr>
          <p:cNvPr id="9219" name="Content Placeholder 2"/>
          <p:cNvSpPr>
            <a:spLocks noGrp="1"/>
          </p:cNvSpPr>
          <p:nvPr>
            <p:ph idx="1"/>
          </p:nvPr>
        </p:nvSpPr>
        <p:spPr>
          <a:xfrm>
            <a:off x="285750" y="3839120"/>
            <a:ext cx="8429625" cy="3018880"/>
          </a:xfrm>
        </p:spPr>
        <p:txBody>
          <a:bodyPr/>
          <a:lstStyle/>
          <a:p>
            <a:r>
              <a:rPr lang="en-US" sz="2400" dirty="0"/>
              <a:t>(C 2.10/2</a:t>
            </a:r>
            <a:r>
              <a:rPr lang="en-US" sz="2400" baseline="30000" dirty="0"/>
              <a:t>nd</a:t>
            </a:r>
            <a:r>
              <a:rPr lang="en-US" sz="2400" dirty="0"/>
              <a:t> Ed. C7.16, </a:t>
            </a:r>
            <a:r>
              <a:rPr lang="en-US" sz="2400" dirty="0">
                <a:solidFill>
                  <a:srgbClr val="0070C0"/>
                </a:solidFill>
              </a:rPr>
              <a:t>All Uses </a:t>
            </a:r>
            <a:r>
              <a:rPr lang="en-US" sz="2400" dirty="0" err="1">
                <a:solidFill>
                  <a:srgbClr val="0070C0"/>
                </a:solidFill>
              </a:rPr>
              <a:t>Covrg</a:t>
            </a:r>
            <a:r>
              <a:rPr lang="en-US" sz="2400" dirty="0">
                <a:solidFill>
                  <a:srgbClr val="0070C0"/>
                </a:solidFill>
              </a:rPr>
              <a:t>, </a:t>
            </a:r>
            <a:r>
              <a:rPr lang="en-US" sz="2400" b="1" dirty="0">
                <a:solidFill>
                  <a:srgbClr val="0070C0"/>
                </a:solidFill>
              </a:rPr>
              <a:t>AUC</a:t>
            </a:r>
            <a:r>
              <a:rPr lang="en-US" sz="2400" dirty="0"/>
              <a:t>) For each def-pair set S = du(</a:t>
            </a:r>
            <a:r>
              <a:rPr lang="en-US" sz="2400" dirty="0" err="1"/>
              <a:t>i,j,v</a:t>
            </a:r>
            <a:r>
              <a:rPr lang="en-US" sz="2400" dirty="0"/>
              <a:t>), TR includes at least one member of S.</a:t>
            </a:r>
          </a:p>
          <a:p>
            <a:r>
              <a:rPr lang="en-US" sz="2400" dirty="0"/>
              <a:t>(C2.11/2</a:t>
            </a:r>
            <a:r>
              <a:rPr lang="en-US" sz="2400" baseline="30000" dirty="0"/>
              <a:t>nd</a:t>
            </a:r>
            <a:r>
              <a:rPr lang="en-US" sz="2400" dirty="0"/>
              <a:t> Ed. C7.17, </a:t>
            </a:r>
            <a:r>
              <a:rPr lang="en-US" sz="2400" dirty="0">
                <a:solidFill>
                  <a:srgbClr val="0070C0"/>
                </a:solidFill>
              </a:rPr>
              <a:t>All du-paths </a:t>
            </a:r>
            <a:r>
              <a:rPr lang="en-US" sz="2400" dirty="0" err="1">
                <a:solidFill>
                  <a:srgbClr val="0070C0"/>
                </a:solidFill>
              </a:rPr>
              <a:t>Covrg</a:t>
            </a:r>
            <a:r>
              <a:rPr lang="en-US" sz="2400" dirty="0">
                <a:solidFill>
                  <a:srgbClr val="0070C0"/>
                </a:solidFill>
              </a:rPr>
              <a:t>, </a:t>
            </a:r>
            <a:r>
              <a:rPr lang="en-US" sz="2400" b="1" dirty="0">
                <a:solidFill>
                  <a:srgbClr val="0070C0"/>
                </a:solidFill>
              </a:rPr>
              <a:t>ADUPC</a:t>
            </a:r>
            <a:r>
              <a:rPr lang="en-US" sz="2400" dirty="0"/>
              <a:t>) For each def-pair set S = du(</a:t>
            </a:r>
            <a:r>
              <a:rPr lang="en-US" sz="2400" dirty="0" err="1"/>
              <a:t>i,j,v</a:t>
            </a:r>
            <a:r>
              <a:rPr lang="en-US" sz="2400" dirty="0"/>
              <a:t>), TR includes </a:t>
            </a:r>
            <a:r>
              <a:rPr lang="en-US" sz="2400" i="1" dirty="0"/>
              <a:t>all </a:t>
            </a:r>
            <a:r>
              <a:rPr lang="en-US" sz="2400" dirty="0"/>
              <a:t>members of S.</a:t>
            </a:r>
          </a:p>
          <a:p>
            <a:r>
              <a:rPr lang="en-US" sz="2400" dirty="0"/>
              <a:t>Note: the above example only has one variable, namely x; consequently all TRs above only concern x. </a:t>
            </a:r>
          </a:p>
        </p:txBody>
      </p:sp>
      <p:sp>
        <p:nvSpPr>
          <p:cNvPr id="4" name="Slide Number Placeholder 3"/>
          <p:cNvSpPr>
            <a:spLocks noGrp="1"/>
          </p:cNvSpPr>
          <p:nvPr>
            <p:ph type="sldNum" sz="quarter" idx="12"/>
          </p:nvPr>
        </p:nvSpPr>
        <p:spPr/>
        <p:txBody>
          <a:bodyPr/>
          <a:lstStyle/>
          <a:p>
            <a:pPr>
              <a:defRPr/>
            </a:pPr>
            <a:fld id="{7D27B13B-7955-41F4-B73B-21E8B54FC921}" type="slidenum">
              <a:rPr lang="en-US" smtClean="0"/>
              <a:pPr>
                <a:defRPr/>
              </a:pPr>
              <a:t>8</a:t>
            </a:fld>
            <a:endParaRPr lang="en-US"/>
          </a:p>
        </p:txBody>
      </p:sp>
      <p:sp>
        <p:nvSpPr>
          <p:cNvPr id="7186" name="TextBox 22"/>
          <p:cNvSpPr txBox="1">
            <a:spLocks noChangeArrowheads="1"/>
          </p:cNvSpPr>
          <p:nvPr/>
        </p:nvSpPr>
        <p:spPr bwMode="auto">
          <a:xfrm>
            <a:off x="4890802" y="1789082"/>
            <a:ext cx="1087157" cy="1015663"/>
          </a:xfrm>
          <a:prstGeom prst="rect">
            <a:avLst/>
          </a:prstGeom>
          <a:solidFill>
            <a:schemeClr val="accent2">
              <a:lumMod val="40000"/>
              <a:lumOff val="60000"/>
            </a:schemeClr>
          </a:solidFill>
          <a:ln w="9525">
            <a:noFill/>
            <a:miter lim="800000"/>
            <a:headEnd/>
            <a:tailEnd/>
          </a:ln>
        </p:spPr>
        <p:txBody>
          <a:bodyPr wrap="none">
            <a:spAutoFit/>
          </a:bodyPr>
          <a:lstStyle/>
          <a:p>
            <a:pPr marL="342900" indent="-342900">
              <a:defRPr/>
            </a:pPr>
            <a:r>
              <a:rPr lang="en-US" sz="2000" b="1" dirty="0">
                <a:latin typeface="+mn-lt"/>
              </a:rPr>
              <a:t>ADC</a:t>
            </a:r>
            <a:r>
              <a:rPr lang="en-US" sz="2000" dirty="0">
                <a:latin typeface="+mn-lt"/>
              </a:rPr>
              <a:t> TR: </a:t>
            </a:r>
          </a:p>
          <a:p>
            <a:pPr marL="342900" indent="-342900">
              <a:defRPr/>
            </a:pPr>
            <a:r>
              <a:rPr lang="en-US" sz="2000" dirty="0">
                <a:latin typeface="+mn-lt"/>
              </a:rPr>
              <a:t>   12, </a:t>
            </a:r>
          </a:p>
          <a:p>
            <a:pPr marL="342900" indent="-342900">
              <a:defRPr/>
            </a:pPr>
            <a:r>
              <a:rPr lang="en-US" sz="2000" dirty="0">
                <a:latin typeface="+mn-lt"/>
              </a:rPr>
              <a:t>   234</a:t>
            </a:r>
          </a:p>
        </p:txBody>
      </p:sp>
      <p:sp>
        <p:nvSpPr>
          <p:cNvPr id="7187" name="TextBox 24"/>
          <p:cNvSpPr txBox="1">
            <a:spLocks noChangeArrowheads="1"/>
          </p:cNvSpPr>
          <p:nvPr/>
        </p:nvSpPr>
        <p:spPr bwMode="auto">
          <a:xfrm>
            <a:off x="6109115" y="1795780"/>
            <a:ext cx="1274708" cy="1200329"/>
          </a:xfrm>
          <a:prstGeom prst="rect">
            <a:avLst/>
          </a:prstGeom>
          <a:solidFill>
            <a:schemeClr val="accent5">
              <a:lumMod val="40000"/>
              <a:lumOff val="60000"/>
            </a:schemeClr>
          </a:solidFill>
          <a:ln w="9525">
            <a:noFill/>
            <a:miter lim="800000"/>
            <a:headEnd/>
            <a:tailEnd/>
          </a:ln>
        </p:spPr>
        <p:txBody>
          <a:bodyPr wrap="none">
            <a:spAutoFit/>
          </a:bodyPr>
          <a:lstStyle/>
          <a:p>
            <a:pPr>
              <a:defRPr/>
            </a:pPr>
            <a:r>
              <a:rPr lang="en-US" b="1" dirty="0"/>
              <a:t>AUC</a:t>
            </a:r>
            <a:r>
              <a:rPr lang="en-US" dirty="0"/>
              <a:t> TR: </a:t>
            </a:r>
          </a:p>
          <a:p>
            <a:pPr>
              <a:defRPr/>
            </a:pPr>
            <a:r>
              <a:rPr lang="en-US" dirty="0"/>
              <a:t>  12</a:t>
            </a:r>
          </a:p>
          <a:p>
            <a:pPr>
              <a:defRPr/>
            </a:pPr>
            <a:r>
              <a:rPr lang="en-US" b="1" dirty="0"/>
              <a:t>  23 , 232</a:t>
            </a:r>
            <a:r>
              <a:rPr lang="en-US" dirty="0"/>
              <a:t>, </a:t>
            </a:r>
          </a:p>
          <a:p>
            <a:pPr>
              <a:defRPr/>
            </a:pPr>
            <a:r>
              <a:rPr lang="en-US" dirty="0"/>
              <a:t>  234</a:t>
            </a:r>
          </a:p>
        </p:txBody>
      </p:sp>
      <p:sp>
        <p:nvSpPr>
          <p:cNvPr id="9223" name="TextBox 24"/>
          <p:cNvSpPr txBox="1">
            <a:spLocks noChangeArrowheads="1"/>
          </p:cNvSpPr>
          <p:nvPr/>
        </p:nvSpPr>
        <p:spPr bwMode="auto">
          <a:xfrm>
            <a:off x="7544081" y="1789082"/>
            <a:ext cx="1287532" cy="1200329"/>
          </a:xfrm>
          <a:prstGeom prst="rect">
            <a:avLst/>
          </a:prstGeom>
          <a:solidFill>
            <a:srgbClr val="FFFF00"/>
          </a:solidFill>
          <a:ln w="9525">
            <a:noFill/>
            <a:miter lim="800000"/>
            <a:headEnd/>
            <a:tailEnd/>
          </a:ln>
        </p:spPr>
        <p:txBody>
          <a:bodyPr wrap="none">
            <a:spAutoFit/>
          </a:bodyPr>
          <a:lstStyle/>
          <a:p>
            <a:r>
              <a:rPr lang="en-US" b="1" dirty="0"/>
              <a:t>ADUC </a:t>
            </a:r>
            <a:r>
              <a:rPr lang="en-US" dirty="0"/>
              <a:t>TR:</a:t>
            </a:r>
            <a:br>
              <a:rPr lang="en-US" dirty="0"/>
            </a:br>
            <a:r>
              <a:rPr lang="en-US" dirty="0"/>
              <a:t>  12</a:t>
            </a:r>
          </a:p>
          <a:p>
            <a:r>
              <a:rPr lang="en-US" dirty="0"/>
              <a:t>  23 , 232, </a:t>
            </a:r>
          </a:p>
          <a:p>
            <a:r>
              <a:rPr lang="en-US" dirty="0"/>
              <a:t>  234, 24</a:t>
            </a:r>
          </a:p>
        </p:txBody>
      </p:sp>
      <p:sp>
        <p:nvSpPr>
          <p:cNvPr id="25" name="Rectangle 24"/>
          <p:cNvSpPr/>
          <p:nvPr/>
        </p:nvSpPr>
        <p:spPr bwMode="auto">
          <a:xfrm>
            <a:off x="982681" y="2364422"/>
            <a:ext cx="360362"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n1</a:t>
            </a:r>
          </a:p>
        </p:txBody>
      </p:sp>
      <p:cxnSp>
        <p:nvCxnSpPr>
          <p:cNvPr id="26" name="Straight Arrow Connector 25"/>
          <p:cNvCxnSpPr>
            <a:stCxn id="25" idx="3"/>
            <a:endCxn id="27" idx="1"/>
          </p:cNvCxnSpPr>
          <p:nvPr/>
        </p:nvCxnSpPr>
        <p:spPr bwMode="auto">
          <a:xfrm>
            <a:off x="1343043" y="2544603"/>
            <a:ext cx="318293" cy="3175"/>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1661336" y="2367597"/>
            <a:ext cx="360363"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n2</a:t>
            </a:r>
          </a:p>
        </p:txBody>
      </p:sp>
      <p:sp>
        <p:nvSpPr>
          <p:cNvPr id="28" name="Rectangle 27"/>
          <p:cNvSpPr/>
          <p:nvPr/>
        </p:nvSpPr>
        <p:spPr bwMode="auto">
          <a:xfrm>
            <a:off x="2664636" y="2364422"/>
            <a:ext cx="360363"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n3</a:t>
            </a:r>
          </a:p>
        </p:txBody>
      </p:sp>
      <p:sp>
        <p:nvSpPr>
          <p:cNvPr id="30" name="TextBox 29"/>
          <p:cNvSpPr txBox="1"/>
          <p:nvPr/>
        </p:nvSpPr>
        <p:spPr bwMode="auto">
          <a:xfrm>
            <a:off x="548173" y="2689255"/>
            <a:ext cx="1113958" cy="646331"/>
          </a:xfrm>
          <a:prstGeom prst="rect">
            <a:avLst/>
          </a:prstGeom>
          <a:noFill/>
        </p:spPr>
        <p:txBody>
          <a:bodyPr wrap="none">
            <a:spAutoFit/>
          </a:bodyPr>
          <a:lstStyle/>
          <a:p>
            <a:pPr algn="ctr">
              <a:defRPr/>
            </a:pPr>
            <a:r>
              <a:rPr lang="en-US" dirty="0"/>
              <a:t>use = </a:t>
            </a:r>
            <a:r>
              <a:rPr lang="en-US" dirty="0">
                <a:sym typeface="Symbol"/>
              </a:rPr>
              <a:t></a:t>
            </a:r>
            <a:endParaRPr lang="en-US" dirty="0"/>
          </a:p>
          <a:p>
            <a:pPr algn="ctr">
              <a:defRPr/>
            </a:pPr>
            <a:r>
              <a:rPr lang="en-US" dirty="0">
                <a:latin typeface="+mn-lt"/>
              </a:rPr>
              <a:t>def  = { x }</a:t>
            </a:r>
          </a:p>
        </p:txBody>
      </p:sp>
      <p:sp>
        <p:nvSpPr>
          <p:cNvPr id="31" name="TextBox 30"/>
          <p:cNvSpPr txBox="1"/>
          <p:nvPr/>
        </p:nvSpPr>
        <p:spPr bwMode="auto">
          <a:xfrm>
            <a:off x="1164449" y="1650047"/>
            <a:ext cx="1089025" cy="646112"/>
          </a:xfrm>
          <a:prstGeom prst="rect">
            <a:avLst/>
          </a:prstGeom>
          <a:noFill/>
        </p:spPr>
        <p:txBody>
          <a:bodyPr wrap="none">
            <a:spAutoFit/>
          </a:bodyPr>
          <a:lstStyle/>
          <a:p>
            <a:pPr>
              <a:defRPr/>
            </a:pPr>
            <a:r>
              <a:rPr lang="en-US" dirty="0"/>
              <a:t>use = {x}</a:t>
            </a:r>
          </a:p>
          <a:p>
            <a:pPr>
              <a:defRPr/>
            </a:pPr>
            <a:r>
              <a:rPr lang="en-US" dirty="0">
                <a:latin typeface="+mn-lt"/>
              </a:rPr>
              <a:t>def ={x}</a:t>
            </a:r>
          </a:p>
        </p:txBody>
      </p:sp>
      <p:cxnSp>
        <p:nvCxnSpPr>
          <p:cNvPr id="32" name="Straight Arrow Connector 31"/>
          <p:cNvCxnSpPr>
            <a:stCxn id="27" idx="3"/>
            <a:endCxn id="28" idx="1"/>
          </p:cNvCxnSpPr>
          <p:nvPr/>
        </p:nvCxnSpPr>
        <p:spPr bwMode="auto">
          <a:xfrm flipV="1">
            <a:off x="2021699" y="2543809"/>
            <a:ext cx="642937" cy="3175"/>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bwMode="auto">
          <a:xfrm>
            <a:off x="3215578" y="2364422"/>
            <a:ext cx="360363" cy="36036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tx1"/>
                </a:solidFill>
              </a:rPr>
              <a:t>n4</a:t>
            </a:r>
          </a:p>
        </p:txBody>
      </p:sp>
      <p:cxnSp>
        <p:nvCxnSpPr>
          <p:cNvPr id="34" name="Straight Arrow Connector 33"/>
          <p:cNvCxnSpPr>
            <a:stCxn id="28" idx="3"/>
            <a:endCxn id="33" idx="1"/>
          </p:cNvCxnSpPr>
          <p:nvPr/>
        </p:nvCxnSpPr>
        <p:spPr bwMode="auto">
          <a:xfrm>
            <a:off x="3024999" y="2544603"/>
            <a:ext cx="190579" cy="0"/>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bwMode="auto">
          <a:xfrm>
            <a:off x="2407461" y="1650047"/>
            <a:ext cx="1087438" cy="646112"/>
          </a:xfrm>
          <a:prstGeom prst="rect">
            <a:avLst/>
          </a:prstGeom>
          <a:noFill/>
        </p:spPr>
        <p:txBody>
          <a:bodyPr wrap="none">
            <a:spAutoFit/>
          </a:bodyPr>
          <a:lstStyle/>
          <a:p>
            <a:pPr algn="ctr">
              <a:defRPr/>
            </a:pPr>
            <a:r>
              <a:rPr lang="en-US" dirty="0"/>
              <a:t>use = {x}</a:t>
            </a:r>
          </a:p>
          <a:p>
            <a:pPr algn="ctr">
              <a:defRPr/>
            </a:pPr>
            <a:r>
              <a:rPr lang="en-US" dirty="0">
                <a:latin typeface="+mn-lt"/>
              </a:rPr>
              <a:t>def =</a:t>
            </a:r>
            <a:r>
              <a:rPr lang="en-US" dirty="0">
                <a:sym typeface="Symbol"/>
              </a:rPr>
              <a:t></a:t>
            </a:r>
            <a:endParaRPr lang="en-US" dirty="0">
              <a:latin typeface="+mn-lt"/>
            </a:endParaRPr>
          </a:p>
        </p:txBody>
      </p:sp>
      <p:sp>
        <p:nvSpPr>
          <p:cNvPr id="37" name="TextBox 36"/>
          <p:cNvSpPr txBox="1"/>
          <p:nvPr/>
        </p:nvSpPr>
        <p:spPr bwMode="auto">
          <a:xfrm>
            <a:off x="3570002" y="2232128"/>
            <a:ext cx="1089025" cy="646113"/>
          </a:xfrm>
          <a:prstGeom prst="rect">
            <a:avLst/>
          </a:prstGeom>
          <a:noFill/>
        </p:spPr>
        <p:txBody>
          <a:bodyPr wrap="none">
            <a:spAutoFit/>
          </a:bodyPr>
          <a:lstStyle/>
          <a:p>
            <a:pPr>
              <a:defRPr/>
            </a:pPr>
            <a:r>
              <a:rPr lang="en-US" dirty="0"/>
              <a:t>use  ={x}</a:t>
            </a:r>
          </a:p>
          <a:p>
            <a:pPr>
              <a:defRPr/>
            </a:pPr>
            <a:r>
              <a:rPr lang="en-US" dirty="0">
                <a:latin typeface="+mn-lt"/>
              </a:rPr>
              <a:t>def  = </a:t>
            </a:r>
            <a:r>
              <a:rPr lang="en-US" dirty="0">
                <a:latin typeface="+mn-lt"/>
                <a:sym typeface="Symbol"/>
              </a:rPr>
              <a:t></a:t>
            </a:r>
            <a:endParaRPr lang="en-US" dirty="0">
              <a:latin typeface="+mn-lt"/>
            </a:endParaRPr>
          </a:p>
        </p:txBody>
      </p:sp>
      <p:cxnSp>
        <p:nvCxnSpPr>
          <p:cNvPr id="40" name="Straight Arrow Connector 39"/>
          <p:cNvCxnSpPr>
            <a:cxnSpLocks/>
            <a:endCxn id="25" idx="1"/>
          </p:cNvCxnSpPr>
          <p:nvPr/>
        </p:nvCxnSpPr>
        <p:spPr bwMode="auto">
          <a:xfrm flipV="1">
            <a:off x="683834" y="2544603"/>
            <a:ext cx="298847" cy="10582"/>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Curved Connector 40"/>
          <p:cNvCxnSpPr>
            <a:stCxn id="28" idx="0"/>
            <a:endCxn id="27" idx="0"/>
          </p:cNvCxnSpPr>
          <p:nvPr/>
        </p:nvCxnSpPr>
        <p:spPr bwMode="auto">
          <a:xfrm rot="16200000" flipH="1" flipV="1">
            <a:off x="2340786" y="1864360"/>
            <a:ext cx="3175" cy="1003300"/>
          </a:xfrm>
          <a:prstGeom prst="curvedConnector3">
            <a:avLst>
              <a:gd name="adj1" fmla="val -7209082"/>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Curved Connector 41"/>
          <p:cNvCxnSpPr>
            <a:stCxn id="27" idx="2"/>
            <a:endCxn id="33" idx="2"/>
          </p:cNvCxnSpPr>
          <p:nvPr/>
        </p:nvCxnSpPr>
        <p:spPr bwMode="auto">
          <a:xfrm rot="5400000" flipH="1" flipV="1">
            <a:off x="2617051" y="1949251"/>
            <a:ext cx="3175" cy="1554242"/>
          </a:xfrm>
          <a:prstGeom prst="curvedConnector3">
            <a:avLst>
              <a:gd name="adj1" fmla="val -7200000"/>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D635-041A-6512-6139-CBD68FEC12DE}"/>
              </a:ext>
            </a:extLst>
          </p:cNvPr>
          <p:cNvSpPr>
            <a:spLocks noGrp="1"/>
          </p:cNvSpPr>
          <p:nvPr>
            <p:ph type="title"/>
          </p:nvPr>
        </p:nvSpPr>
        <p:spPr>
          <a:xfrm>
            <a:off x="457200" y="274638"/>
            <a:ext cx="8229600" cy="699223"/>
          </a:xfrm>
        </p:spPr>
        <p:txBody>
          <a:bodyPr/>
          <a:lstStyle/>
          <a:p>
            <a:r>
              <a:rPr lang="en-NL" dirty="0"/>
              <a:t>Example AUC vs PPC</a:t>
            </a:r>
          </a:p>
        </p:txBody>
      </p:sp>
      <p:sp>
        <p:nvSpPr>
          <p:cNvPr id="3" name="Content Placeholder 2">
            <a:extLst>
              <a:ext uri="{FF2B5EF4-FFF2-40B4-BE49-F238E27FC236}">
                <a16:creationId xmlns:a16="http://schemas.microsoft.com/office/drawing/2014/main" id="{CE7671AD-BCE1-FCDE-0E1D-FD7A0B3E5879}"/>
              </a:ext>
            </a:extLst>
          </p:cNvPr>
          <p:cNvSpPr>
            <a:spLocks noGrp="1"/>
          </p:cNvSpPr>
          <p:nvPr>
            <p:ph idx="1"/>
          </p:nvPr>
        </p:nvSpPr>
        <p:spPr>
          <a:xfrm>
            <a:off x="203473" y="5015319"/>
            <a:ext cx="8856984" cy="1401019"/>
          </a:xfrm>
        </p:spPr>
        <p:txBody>
          <a:bodyPr/>
          <a:lstStyle/>
          <a:p>
            <a:r>
              <a:rPr lang="en-NL" sz="2000" dirty="0"/>
              <a:t>8 prime paths; we need 8 tests to cover them all</a:t>
            </a:r>
          </a:p>
          <a:p>
            <a:r>
              <a:rPr lang="en-NL" sz="2000" dirty="0"/>
              <a:t>There are at least 6 def-use-pair sets: du(0,1,x), du(1,8,x), du(2,8,x), du(0,4,y), du(4,8,y), du(5,8,y). You can cover them all (AUC) with 2 tests.</a:t>
            </a:r>
            <a:br>
              <a:rPr lang="en-NL" sz="2000" dirty="0"/>
            </a:br>
            <a:r>
              <a:rPr lang="en-NL" sz="2000" dirty="0"/>
              <a:t>Note-1: covering the above def-use pairs will also cover the remaining du-pairs. </a:t>
            </a:r>
            <a:br>
              <a:rPr lang="en-NL" sz="2000" dirty="0"/>
            </a:br>
            <a:r>
              <a:rPr lang="en-NL" sz="2000" dirty="0"/>
              <a:t>Note-2: on the down side, you may miss covering node-7.</a:t>
            </a:r>
            <a:br>
              <a:rPr lang="en-NL" sz="2000" dirty="0"/>
            </a:br>
            <a:endParaRPr lang="en-NL" sz="2000" dirty="0"/>
          </a:p>
        </p:txBody>
      </p:sp>
      <p:sp>
        <p:nvSpPr>
          <p:cNvPr id="4" name="Slide Number Placeholder 3">
            <a:extLst>
              <a:ext uri="{FF2B5EF4-FFF2-40B4-BE49-F238E27FC236}">
                <a16:creationId xmlns:a16="http://schemas.microsoft.com/office/drawing/2014/main" id="{4B1DD2EE-572E-9BE2-6508-AEE6563CE57E}"/>
              </a:ext>
            </a:extLst>
          </p:cNvPr>
          <p:cNvSpPr>
            <a:spLocks noGrp="1"/>
          </p:cNvSpPr>
          <p:nvPr>
            <p:ph type="sldNum" sz="quarter" idx="12"/>
          </p:nvPr>
        </p:nvSpPr>
        <p:spPr/>
        <p:txBody>
          <a:bodyPr/>
          <a:lstStyle/>
          <a:p>
            <a:pPr>
              <a:defRPr/>
            </a:pPr>
            <a:fld id="{F51486F7-ACCF-4DB7-BBF3-9BC4B709FB28}" type="slidenum">
              <a:rPr lang="en-US" smtClean="0"/>
              <a:pPr>
                <a:defRPr/>
              </a:pPr>
              <a:t>9</a:t>
            </a:fld>
            <a:endParaRPr lang="en-US"/>
          </a:p>
        </p:txBody>
      </p:sp>
      <p:grpSp>
        <p:nvGrpSpPr>
          <p:cNvPr id="5" name="Group 57">
            <a:extLst>
              <a:ext uri="{FF2B5EF4-FFF2-40B4-BE49-F238E27FC236}">
                <a16:creationId xmlns:a16="http://schemas.microsoft.com/office/drawing/2014/main" id="{DB677391-B220-4AF9-81C4-12BA01BC9884}"/>
              </a:ext>
            </a:extLst>
          </p:cNvPr>
          <p:cNvGrpSpPr>
            <a:grpSpLocks/>
          </p:cNvGrpSpPr>
          <p:nvPr/>
        </p:nvGrpSpPr>
        <p:grpSpPr bwMode="auto">
          <a:xfrm>
            <a:off x="2123728" y="3077615"/>
            <a:ext cx="6081713" cy="1455738"/>
            <a:chOff x="642910" y="1701798"/>
            <a:chExt cx="6081745" cy="1455727"/>
          </a:xfrm>
        </p:grpSpPr>
        <p:grpSp>
          <p:nvGrpSpPr>
            <p:cNvPr id="6" name="Group 18">
              <a:extLst>
                <a:ext uri="{FF2B5EF4-FFF2-40B4-BE49-F238E27FC236}">
                  <a16:creationId xmlns:a16="http://schemas.microsoft.com/office/drawing/2014/main" id="{BC03BBC3-7C99-B998-E208-F4AE50A48D19}"/>
                </a:ext>
              </a:extLst>
            </p:cNvPr>
            <p:cNvGrpSpPr>
              <a:grpSpLocks/>
            </p:cNvGrpSpPr>
            <p:nvPr/>
          </p:nvGrpSpPr>
          <p:grpSpPr bwMode="auto">
            <a:xfrm>
              <a:off x="1003273" y="2201850"/>
              <a:ext cx="555625" cy="469900"/>
              <a:chOff x="4288" y="1746"/>
              <a:chExt cx="350" cy="296"/>
            </a:xfrm>
          </p:grpSpPr>
          <p:sp>
            <p:nvSpPr>
              <p:cNvPr id="49" name="Oval 5">
                <a:extLst>
                  <a:ext uri="{FF2B5EF4-FFF2-40B4-BE49-F238E27FC236}">
                    <a16:creationId xmlns:a16="http://schemas.microsoft.com/office/drawing/2014/main" id="{DF76C91A-936F-A3E3-8F22-2BC345AA8739}"/>
                  </a:ext>
                </a:extLst>
              </p:cNvPr>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50" name="Text Box 6">
                <a:extLst>
                  <a:ext uri="{FF2B5EF4-FFF2-40B4-BE49-F238E27FC236}">
                    <a16:creationId xmlns:a16="http://schemas.microsoft.com/office/drawing/2014/main" id="{A0C2E65B-DD05-88B4-6283-2175F2B221B6}"/>
                  </a:ext>
                </a:extLst>
              </p:cNvPr>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7" name="Group 31">
              <a:extLst>
                <a:ext uri="{FF2B5EF4-FFF2-40B4-BE49-F238E27FC236}">
                  <a16:creationId xmlns:a16="http://schemas.microsoft.com/office/drawing/2014/main" id="{AC4F1BFA-60EC-0D25-44B3-41B99A6E0207}"/>
                </a:ext>
              </a:extLst>
            </p:cNvPr>
            <p:cNvGrpSpPr>
              <a:grpSpLocks/>
            </p:cNvGrpSpPr>
            <p:nvPr/>
          </p:nvGrpSpPr>
          <p:grpSpPr bwMode="auto">
            <a:xfrm>
              <a:off x="1836710" y="1714488"/>
              <a:ext cx="603250" cy="1441450"/>
              <a:chOff x="1346" y="2965"/>
              <a:chExt cx="380" cy="908"/>
            </a:xfrm>
          </p:grpSpPr>
          <p:grpSp>
            <p:nvGrpSpPr>
              <p:cNvPr id="43" name="Group 19">
                <a:extLst>
                  <a:ext uri="{FF2B5EF4-FFF2-40B4-BE49-F238E27FC236}">
                    <a16:creationId xmlns:a16="http://schemas.microsoft.com/office/drawing/2014/main" id="{30F05379-65CD-31B1-9E67-1B82B91E4B6F}"/>
                  </a:ext>
                </a:extLst>
              </p:cNvPr>
              <p:cNvGrpSpPr>
                <a:grpSpLocks/>
              </p:cNvGrpSpPr>
              <p:nvPr/>
            </p:nvGrpSpPr>
            <p:grpSpPr bwMode="auto">
              <a:xfrm>
                <a:off x="1346" y="3577"/>
                <a:ext cx="350" cy="296"/>
                <a:chOff x="4738" y="2684"/>
                <a:chExt cx="350" cy="296"/>
              </a:xfrm>
            </p:grpSpPr>
            <p:sp>
              <p:nvSpPr>
                <p:cNvPr id="47" name="Oval 7">
                  <a:extLst>
                    <a:ext uri="{FF2B5EF4-FFF2-40B4-BE49-F238E27FC236}">
                      <a16:creationId xmlns:a16="http://schemas.microsoft.com/office/drawing/2014/main" id="{55B71F1D-282E-859E-E16D-9246F73169E8}"/>
                    </a:ext>
                  </a:extLst>
                </p:cNvPr>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48" name="Text Box 8">
                  <a:extLst>
                    <a:ext uri="{FF2B5EF4-FFF2-40B4-BE49-F238E27FC236}">
                      <a16:creationId xmlns:a16="http://schemas.microsoft.com/office/drawing/2014/main" id="{AE25F372-9C3F-71D7-AA5B-D1F904269BDE}"/>
                    </a:ext>
                  </a:extLst>
                </p:cNvPr>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44" name="Group 20">
                <a:extLst>
                  <a:ext uri="{FF2B5EF4-FFF2-40B4-BE49-F238E27FC236}">
                    <a16:creationId xmlns:a16="http://schemas.microsoft.com/office/drawing/2014/main" id="{1B0D18A8-48B8-1BA2-87E4-D5ADFE4865AD}"/>
                  </a:ext>
                </a:extLst>
              </p:cNvPr>
              <p:cNvGrpSpPr>
                <a:grpSpLocks/>
              </p:cNvGrpSpPr>
              <p:nvPr/>
            </p:nvGrpSpPr>
            <p:grpSpPr bwMode="auto">
              <a:xfrm>
                <a:off x="1376" y="2965"/>
                <a:ext cx="350" cy="296"/>
                <a:chOff x="3838" y="2684"/>
                <a:chExt cx="350" cy="296"/>
              </a:xfrm>
            </p:grpSpPr>
            <p:sp>
              <p:nvSpPr>
                <p:cNvPr id="45" name="Oval 9">
                  <a:extLst>
                    <a:ext uri="{FF2B5EF4-FFF2-40B4-BE49-F238E27FC236}">
                      <a16:creationId xmlns:a16="http://schemas.microsoft.com/office/drawing/2014/main" id="{B60D7D60-E213-2D82-C5A9-DB194BEC65C9}"/>
                    </a:ext>
                  </a:extLst>
                </p:cNvPr>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46" name="Text Box 10">
                  <a:extLst>
                    <a:ext uri="{FF2B5EF4-FFF2-40B4-BE49-F238E27FC236}">
                      <a16:creationId xmlns:a16="http://schemas.microsoft.com/office/drawing/2014/main" id="{AE1630FB-DD6B-E5E5-9F50-08768E986EEF}"/>
                    </a:ext>
                  </a:extLst>
                </p:cNvPr>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dirty="0"/>
                    <a:t>1</a:t>
                  </a:r>
                </a:p>
              </p:txBody>
            </p:sp>
          </p:grpSp>
        </p:grpSp>
        <p:grpSp>
          <p:nvGrpSpPr>
            <p:cNvPr id="8" name="Group 38">
              <a:extLst>
                <a:ext uri="{FF2B5EF4-FFF2-40B4-BE49-F238E27FC236}">
                  <a16:creationId xmlns:a16="http://schemas.microsoft.com/office/drawing/2014/main" id="{1ABEB6AD-A273-07E3-0E61-89441BFD577A}"/>
                </a:ext>
              </a:extLst>
            </p:cNvPr>
            <p:cNvGrpSpPr>
              <a:grpSpLocks/>
            </p:cNvGrpSpPr>
            <p:nvPr/>
          </p:nvGrpSpPr>
          <p:grpSpPr bwMode="auto">
            <a:xfrm>
              <a:off x="4433860" y="2201850"/>
              <a:ext cx="555625" cy="469900"/>
              <a:chOff x="4433860" y="2201850"/>
              <a:chExt cx="555625" cy="469900"/>
            </a:xfrm>
          </p:grpSpPr>
          <p:sp>
            <p:nvSpPr>
              <p:cNvPr id="41" name="Oval 11">
                <a:extLst>
                  <a:ext uri="{FF2B5EF4-FFF2-40B4-BE49-F238E27FC236}">
                    <a16:creationId xmlns:a16="http://schemas.microsoft.com/office/drawing/2014/main" id="{87C2330A-AB7F-2E64-091F-AD750E351BE3}"/>
                  </a:ext>
                </a:extLst>
              </p:cNvPr>
              <p:cNvSpPr>
                <a:spLocks noChangeArrowheads="1"/>
              </p:cNvSpPr>
              <p:nvPr/>
            </p:nvSpPr>
            <p:spPr bwMode="auto">
              <a:xfrm>
                <a:off x="4433860" y="2201850"/>
                <a:ext cx="555625" cy="469900"/>
              </a:xfrm>
              <a:prstGeom prst="ellipse">
                <a:avLst/>
              </a:prstGeom>
              <a:solidFill>
                <a:srgbClr val="0066FF"/>
              </a:solidFill>
              <a:ln w="9525">
                <a:solidFill>
                  <a:schemeClr val="tx1"/>
                </a:solidFill>
                <a:round/>
                <a:headEnd type="none" w="sm" len="sm"/>
                <a:tailEnd type="none" w="sm" len="sm"/>
              </a:ln>
            </p:spPr>
            <p:txBody>
              <a:bodyPr wrap="none" anchor="ctr"/>
              <a:lstStyle/>
              <a:p>
                <a:endParaRPr lang="nl-NL"/>
              </a:p>
            </p:txBody>
          </p:sp>
          <p:sp>
            <p:nvSpPr>
              <p:cNvPr id="42" name="Text Box 12">
                <a:extLst>
                  <a:ext uri="{FF2B5EF4-FFF2-40B4-BE49-F238E27FC236}">
                    <a16:creationId xmlns:a16="http://schemas.microsoft.com/office/drawing/2014/main" id="{F9CFBA1B-5001-AF53-8F2E-05FC6342D520}"/>
                  </a:ext>
                </a:extLst>
              </p:cNvPr>
              <p:cNvSpPr txBox="1">
                <a:spLocks noChangeArrowheads="1"/>
              </p:cNvSpPr>
              <p:nvPr/>
            </p:nvSpPr>
            <p:spPr bwMode="auto">
              <a:xfrm>
                <a:off x="4556098" y="2238363"/>
                <a:ext cx="311150" cy="396875"/>
              </a:xfrm>
              <a:prstGeom prst="rect">
                <a:avLst/>
              </a:prstGeom>
              <a:noFill/>
              <a:ln w="12700">
                <a:noFill/>
                <a:miter lim="800000"/>
                <a:headEnd type="none" w="sm" len="sm"/>
                <a:tailEnd type="none" w="sm" len="sm"/>
              </a:ln>
            </p:spPr>
            <p:txBody>
              <a:bodyPr wrap="none">
                <a:spAutoFit/>
              </a:bodyPr>
              <a:lstStyle/>
              <a:p>
                <a:r>
                  <a:rPr lang="en-US"/>
                  <a:t>6</a:t>
                </a:r>
              </a:p>
            </p:txBody>
          </p:sp>
        </p:grpSp>
        <p:sp>
          <p:nvSpPr>
            <p:cNvPr id="9" name="Line 13">
              <a:extLst>
                <a:ext uri="{FF2B5EF4-FFF2-40B4-BE49-F238E27FC236}">
                  <a16:creationId xmlns:a16="http://schemas.microsoft.com/office/drawing/2014/main" id="{0D54A674-465A-D6C2-8002-BAA04D312B49}"/>
                </a:ext>
              </a:extLst>
            </p:cNvPr>
            <p:cNvSpPr>
              <a:spLocks noChangeShapeType="1"/>
            </p:cNvSpPr>
            <p:nvPr/>
          </p:nvSpPr>
          <p:spPr bwMode="auto">
            <a:xfrm flipV="1">
              <a:off x="1550960" y="2074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0" name="Line 17">
              <a:extLst>
                <a:ext uri="{FF2B5EF4-FFF2-40B4-BE49-F238E27FC236}">
                  <a16:creationId xmlns:a16="http://schemas.microsoft.com/office/drawing/2014/main" id="{81FA3E25-C1DA-4B38-6882-1CC73CB91E6D}"/>
                </a:ext>
              </a:extLst>
            </p:cNvPr>
            <p:cNvSpPr>
              <a:spLocks noChangeShapeType="1"/>
            </p:cNvSpPr>
            <p:nvPr/>
          </p:nvSpPr>
          <p:spPr bwMode="auto">
            <a:xfrm>
              <a:off x="642910" y="2436800"/>
              <a:ext cx="354013" cy="0"/>
            </a:xfrm>
            <a:prstGeom prst="line">
              <a:avLst/>
            </a:prstGeom>
            <a:noFill/>
            <a:ln w="19050">
              <a:solidFill>
                <a:schemeClr val="tx1"/>
              </a:solidFill>
              <a:round/>
              <a:headEnd type="none" w="sm" len="sm"/>
              <a:tailEnd type="arrow" w="med" len="med"/>
            </a:ln>
          </p:spPr>
          <p:txBody>
            <a:bodyPr/>
            <a:lstStyle/>
            <a:p>
              <a:endParaRPr lang="en-US"/>
            </a:p>
          </p:txBody>
        </p:sp>
        <p:grpSp>
          <p:nvGrpSpPr>
            <p:cNvPr id="11" name="Group 22">
              <a:extLst>
                <a:ext uri="{FF2B5EF4-FFF2-40B4-BE49-F238E27FC236}">
                  <a16:creationId xmlns:a16="http://schemas.microsoft.com/office/drawing/2014/main" id="{ED1EAF9E-7E8F-58CF-BA07-BFB2DA3A5556}"/>
                </a:ext>
              </a:extLst>
            </p:cNvPr>
            <p:cNvGrpSpPr>
              <a:grpSpLocks/>
            </p:cNvGrpSpPr>
            <p:nvPr/>
          </p:nvGrpSpPr>
          <p:grpSpPr bwMode="auto">
            <a:xfrm>
              <a:off x="2717773" y="2201850"/>
              <a:ext cx="555625" cy="469900"/>
              <a:chOff x="4288" y="1746"/>
              <a:chExt cx="350" cy="296"/>
            </a:xfrm>
          </p:grpSpPr>
          <p:sp>
            <p:nvSpPr>
              <p:cNvPr id="39" name="Oval 23">
                <a:extLst>
                  <a:ext uri="{FF2B5EF4-FFF2-40B4-BE49-F238E27FC236}">
                    <a16:creationId xmlns:a16="http://schemas.microsoft.com/office/drawing/2014/main" id="{977BED52-A244-BE59-6FF0-718F2D0D7CAF}"/>
                  </a:ext>
                </a:extLst>
              </p:cNvPr>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40" name="Text Box 24">
                <a:extLst>
                  <a:ext uri="{FF2B5EF4-FFF2-40B4-BE49-F238E27FC236}">
                    <a16:creationId xmlns:a16="http://schemas.microsoft.com/office/drawing/2014/main" id="{50AA73B3-DFA0-418A-5F55-80305848D692}"/>
                  </a:ext>
                </a:extLst>
              </p:cNvPr>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12" name="Group 32">
              <a:extLst>
                <a:ext uri="{FF2B5EF4-FFF2-40B4-BE49-F238E27FC236}">
                  <a16:creationId xmlns:a16="http://schemas.microsoft.com/office/drawing/2014/main" id="{C05BE6A7-0744-DBA5-25BD-BCE034A166B6}"/>
                </a:ext>
              </a:extLst>
            </p:cNvPr>
            <p:cNvGrpSpPr>
              <a:grpSpLocks/>
            </p:cNvGrpSpPr>
            <p:nvPr/>
          </p:nvGrpSpPr>
          <p:grpSpPr bwMode="auto">
            <a:xfrm>
              <a:off x="3551210" y="1716075"/>
              <a:ext cx="603250" cy="1441450"/>
              <a:chOff x="2450" y="2968"/>
              <a:chExt cx="380" cy="908"/>
            </a:xfrm>
          </p:grpSpPr>
          <p:grpSp>
            <p:nvGrpSpPr>
              <p:cNvPr id="33" name="Group 25">
                <a:extLst>
                  <a:ext uri="{FF2B5EF4-FFF2-40B4-BE49-F238E27FC236}">
                    <a16:creationId xmlns:a16="http://schemas.microsoft.com/office/drawing/2014/main" id="{E12477B8-9410-F196-C600-52CD151C3D60}"/>
                  </a:ext>
                </a:extLst>
              </p:cNvPr>
              <p:cNvGrpSpPr>
                <a:grpSpLocks/>
              </p:cNvGrpSpPr>
              <p:nvPr/>
            </p:nvGrpSpPr>
            <p:grpSpPr bwMode="auto">
              <a:xfrm>
                <a:off x="2450" y="3580"/>
                <a:ext cx="350" cy="296"/>
                <a:chOff x="4738" y="2684"/>
                <a:chExt cx="350" cy="296"/>
              </a:xfrm>
            </p:grpSpPr>
            <p:sp>
              <p:nvSpPr>
                <p:cNvPr id="37" name="Oval 26">
                  <a:extLst>
                    <a:ext uri="{FF2B5EF4-FFF2-40B4-BE49-F238E27FC236}">
                      <a16:creationId xmlns:a16="http://schemas.microsoft.com/office/drawing/2014/main" id="{93294288-2E5F-6225-C1EA-EDE61CF3BCD0}"/>
                    </a:ext>
                  </a:extLst>
                </p:cNvPr>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38" name="Text Box 27">
                  <a:extLst>
                    <a:ext uri="{FF2B5EF4-FFF2-40B4-BE49-F238E27FC236}">
                      <a16:creationId xmlns:a16="http://schemas.microsoft.com/office/drawing/2014/main" id="{5853025C-510B-EB00-FF79-B6C32FA0E99C}"/>
                    </a:ext>
                  </a:extLst>
                </p:cNvPr>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34" name="Group 28">
                <a:extLst>
                  <a:ext uri="{FF2B5EF4-FFF2-40B4-BE49-F238E27FC236}">
                    <a16:creationId xmlns:a16="http://schemas.microsoft.com/office/drawing/2014/main" id="{70D6E689-2856-9EBD-8C73-469CDDC0C16A}"/>
                  </a:ext>
                </a:extLst>
              </p:cNvPr>
              <p:cNvGrpSpPr>
                <a:grpSpLocks/>
              </p:cNvGrpSpPr>
              <p:nvPr/>
            </p:nvGrpSpPr>
            <p:grpSpPr bwMode="auto">
              <a:xfrm>
                <a:off x="2480" y="2968"/>
                <a:ext cx="350" cy="296"/>
                <a:chOff x="3838" y="2684"/>
                <a:chExt cx="350" cy="296"/>
              </a:xfrm>
            </p:grpSpPr>
            <p:sp>
              <p:nvSpPr>
                <p:cNvPr id="35" name="Oval 29">
                  <a:extLst>
                    <a:ext uri="{FF2B5EF4-FFF2-40B4-BE49-F238E27FC236}">
                      <a16:creationId xmlns:a16="http://schemas.microsoft.com/office/drawing/2014/main" id="{3AF3892D-B0EB-404D-4EDF-47C9A8927B3E}"/>
                    </a:ext>
                  </a:extLst>
                </p:cNvPr>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36" name="Text Box 30">
                  <a:extLst>
                    <a:ext uri="{FF2B5EF4-FFF2-40B4-BE49-F238E27FC236}">
                      <a16:creationId xmlns:a16="http://schemas.microsoft.com/office/drawing/2014/main" id="{6FE2CA87-4E14-FBBC-E6F1-EFCB932A7B76}"/>
                    </a:ext>
                  </a:extLst>
                </p:cNvPr>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grpSp>
        <p:sp>
          <p:nvSpPr>
            <p:cNvPr id="13" name="Line 33">
              <a:extLst>
                <a:ext uri="{FF2B5EF4-FFF2-40B4-BE49-F238E27FC236}">
                  <a16:creationId xmlns:a16="http://schemas.microsoft.com/office/drawing/2014/main" id="{2542BEBA-9392-D094-20A9-3196295C5DA9}"/>
                </a:ext>
              </a:extLst>
            </p:cNvPr>
            <p:cNvSpPr>
              <a:spLocks noChangeShapeType="1"/>
            </p:cNvSpPr>
            <p:nvPr/>
          </p:nvSpPr>
          <p:spPr bwMode="auto">
            <a:xfrm flipV="1">
              <a:off x="4097310" y="2582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4" name="Line 34">
              <a:extLst>
                <a:ext uri="{FF2B5EF4-FFF2-40B4-BE49-F238E27FC236}">
                  <a16:creationId xmlns:a16="http://schemas.microsoft.com/office/drawing/2014/main" id="{BB0EB096-818E-E15D-5540-10F0791934A0}"/>
                </a:ext>
              </a:extLst>
            </p:cNvPr>
            <p:cNvSpPr>
              <a:spLocks noChangeShapeType="1"/>
            </p:cNvSpPr>
            <p:nvPr/>
          </p:nvSpPr>
          <p:spPr bwMode="auto">
            <a:xfrm flipV="1">
              <a:off x="2376460" y="2582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5" name="Line 35">
              <a:extLst>
                <a:ext uri="{FF2B5EF4-FFF2-40B4-BE49-F238E27FC236}">
                  <a16:creationId xmlns:a16="http://schemas.microsoft.com/office/drawing/2014/main" id="{384EF1A8-AF29-1317-7586-4EEAC45A2ABA}"/>
                </a:ext>
              </a:extLst>
            </p:cNvPr>
            <p:cNvSpPr>
              <a:spLocks noChangeShapeType="1"/>
            </p:cNvSpPr>
            <p:nvPr/>
          </p:nvSpPr>
          <p:spPr bwMode="auto">
            <a:xfrm flipV="1">
              <a:off x="3252760" y="2074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 name="Line 36">
              <a:extLst>
                <a:ext uri="{FF2B5EF4-FFF2-40B4-BE49-F238E27FC236}">
                  <a16:creationId xmlns:a16="http://schemas.microsoft.com/office/drawing/2014/main" id="{4F1E764F-E7DB-0C41-1DFB-5B0189436566}"/>
                </a:ext>
              </a:extLst>
            </p:cNvPr>
            <p:cNvSpPr>
              <a:spLocks noChangeShapeType="1"/>
            </p:cNvSpPr>
            <p:nvPr/>
          </p:nvSpPr>
          <p:spPr bwMode="auto">
            <a:xfrm>
              <a:off x="1519210" y="2589200"/>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7" name="Line 37">
              <a:extLst>
                <a:ext uri="{FF2B5EF4-FFF2-40B4-BE49-F238E27FC236}">
                  <a16:creationId xmlns:a16="http://schemas.microsoft.com/office/drawing/2014/main" id="{C0B6FB61-4603-1380-21C6-CC30F1237DEF}"/>
                </a:ext>
              </a:extLst>
            </p:cNvPr>
            <p:cNvSpPr>
              <a:spLocks noChangeShapeType="1"/>
            </p:cNvSpPr>
            <p:nvPr/>
          </p:nvSpPr>
          <p:spPr bwMode="auto">
            <a:xfrm>
              <a:off x="2395510" y="2082788"/>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8" name="Line 38">
              <a:extLst>
                <a:ext uri="{FF2B5EF4-FFF2-40B4-BE49-F238E27FC236}">
                  <a16:creationId xmlns:a16="http://schemas.microsoft.com/office/drawing/2014/main" id="{729BD95C-5206-00A4-FA19-7872ED588474}"/>
                </a:ext>
              </a:extLst>
            </p:cNvPr>
            <p:cNvSpPr>
              <a:spLocks noChangeShapeType="1"/>
            </p:cNvSpPr>
            <p:nvPr/>
          </p:nvSpPr>
          <p:spPr bwMode="auto">
            <a:xfrm>
              <a:off x="3214660" y="2590788"/>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9" name="Line 39">
              <a:extLst>
                <a:ext uri="{FF2B5EF4-FFF2-40B4-BE49-F238E27FC236}">
                  <a16:creationId xmlns:a16="http://schemas.microsoft.com/office/drawing/2014/main" id="{484FE342-2156-1E86-1AB1-D5D732A2AF6F}"/>
                </a:ext>
              </a:extLst>
            </p:cNvPr>
            <p:cNvSpPr>
              <a:spLocks noChangeShapeType="1"/>
            </p:cNvSpPr>
            <p:nvPr/>
          </p:nvSpPr>
          <p:spPr bwMode="auto">
            <a:xfrm>
              <a:off x="4141760" y="2081200"/>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20" name="Oval 11">
              <a:extLst>
                <a:ext uri="{FF2B5EF4-FFF2-40B4-BE49-F238E27FC236}">
                  <a16:creationId xmlns:a16="http://schemas.microsoft.com/office/drawing/2014/main" id="{95DF759B-E17B-BFE8-9D0F-EDDCF55264DB}"/>
                </a:ext>
              </a:extLst>
            </p:cNvPr>
            <p:cNvSpPr>
              <a:spLocks noChangeArrowheads="1"/>
            </p:cNvSpPr>
            <p:nvPr/>
          </p:nvSpPr>
          <p:spPr bwMode="auto">
            <a:xfrm>
              <a:off x="6169030" y="2187573"/>
              <a:ext cx="555625" cy="469900"/>
            </a:xfrm>
            <a:prstGeom prst="ellipse">
              <a:avLst/>
            </a:prstGeom>
            <a:solidFill>
              <a:srgbClr val="0066FF"/>
            </a:solidFill>
            <a:ln w="28575">
              <a:solidFill>
                <a:schemeClr val="tx1"/>
              </a:solidFill>
              <a:round/>
              <a:headEnd type="none" w="sm" len="sm"/>
              <a:tailEnd type="none" w="sm" len="sm"/>
            </a:ln>
          </p:spPr>
          <p:txBody>
            <a:bodyPr wrap="none" anchor="ctr"/>
            <a:lstStyle/>
            <a:p>
              <a:endParaRPr lang="nl-NL"/>
            </a:p>
          </p:txBody>
        </p:sp>
        <p:sp>
          <p:nvSpPr>
            <p:cNvPr id="21" name="Text Box 12">
              <a:extLst>
                <a:ext uri="{FF2B5EF4-FFF2-40B4-BE49-F238E27FC236}">
                  <a16:creationId xmlns:a16="http://schemas.microsoft.com/office/drawing/2014/main" id="{0C26EECD-C7ED-8BA2-4C82-429D516C1F81}"/>
                </a:ext>
              </a:extLst>
            </p:cNvPr>
            <p:cNvSpPr txBox="1">
              <a:spLocks noChangeArrowheads="1"/>
            </p:cNvSpPr>
            <p:nvPr/>
          </p:nvSpPr>
          <p:spPr bwMode="auto">
            <a:xfrm>
              <a:off x="6291268" y="2224086"/>
              <a:ext cx="312906" cy="369332"/>
            </a:xfrm>
            <a:prstGeom prst="rect">
              <a:avLst/>
            </a:prstGeom>
            <a:noFill/>
            <a:ln w="12700">
              <a:noFill/>
              <a:miter lim="800000"/>
              <a:headEnd type="none" w="sm" len="sm"/>
              <a:tailEnd type="none" w="sm" len="sm"/>
            </a:ln>
          </p:spPr>
          <p:txBody>
            <a:bodyPr wrap="none">
              <a:spAutoFit/>
            </a:bodyPr>
            <a:lstStyle/>
            <a:p>
              <a:r>
                <a:rPr lang="en-US"/>
                <a:t>9</a:t>
              </a:r>
            </a:p>
          </p:txBody>
        </p:sp>
        <p:grpSp>
          <p:nvGrpSpPr>
            <p:cNvPr id="22" name="Group 32">
              <a:extLst>
                <a:ext uri="{FF2B5EF4-FFF2-40B4-BE49-F238E27FC236}">
                  <a16:creationId xmlns:a16="http://schemas.microsoft.com/office/drawing/2014/main" id="{EDFE3399-20E1-6722-6E19-EBBC07338387}"/>
                </a:ext>
              </a:extLst>
            </p:cNvPr>
            <p:cNvGrpSpPr>
              <a:grpSpLocks/>
            </p:cNvGrpSpPr>
            <p:nvPr/>
          </p:nvGrpSpPr>
          <p:grpSpPr bwMode="auto">
            <a:xfrm>
              <a:off x="5286380" y="1701798"/>
              <a:ext cx="603250" cy="1441450"/>
              <a:chOff x="2450" y="2968"/>
              <a:chExt cx="380" cy="908"/>
            </a:xfrm>
          </p:grpSpPr>
          <p:grpSp>
            <p:nvGrpSpPr>
              <p:cNvPr id="27" name="Group 25">
                <a:extLst>
                  <a:ext uri="{FF2B5EF4-FFF2-40B4-BE49-F238E27FC236}">
                    <a16:creationId xmlns:a16="http://schemas.microsoft.com/office/drawing/2014/main" id="{9C7974A9-93E5-3A58-7B2B-FD8EC1568141}"/>
                  </a:ext>
                </a:extLst>
              </p:cNvPr>
              <p:cNvGrpSpPr>
                <a:grpSpLocks/>
              </p:cNvGrpSpPr>
              <p:nvPr/>
            </p:nvGrpSpPr>
            <p:grpSpPr bwMode="auto">
              <a:xfrm>
                <a:off x="2450" y="3580"/>
                <a:ext cx="350" cy="296"/>
                <a:chOff x="4738" y="2684"/>
                <a:chExt cx="350" cy="296"/>
              </a:xfrm>
            </p:grpSpPr>
            <p:sp>
              <p:nvSpPr>
                <p:cNvPr id="31" name="Oval 26">
                  <a:extLst>
                    <a:ext uri="{FF2B5EF4-FFF2-40B4-BE49-F238E27FC236}">
                      <a16:creationId xmlns:a16="http://schemas.microsoft.com/office/drawing/2014/main" id="{54146587-8146-F744-5FC7-B21FC95EAB5A}"/>
                    </a:ext>
                  </a:extLst>
                </p:cNvPr>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32" name="Text Box 27">
                  <a:extLst>
                    <a:ext uri="{FF2B5EF4-FFF2-40B4-BE49-F238E27FC236}">
                      <a16:creationId xmlns:a16="http://schemas.microsoft.com/office/drawing/2014/main" id="{AD04D2F0-7789-8F06-89E6-C1FDCB8F9ED0}"/>
                    </a:ext>
                  </a:extLst>
                </p:cNvPr>
                <p:cNvSpPr txBox="1">
                  <a:spLocks noChangeArrowheads="1"/>
                </p:cNvSpPr>
                <p:nvPr/>
              </p:nvSpPr>
              <p:spPr bwMode="auto">
                <a:xfrm>
                  <a:off x="4815" y="2707"/>
                  <a:ext cx="197" cy="233"/>
                </a:xfrm>
                <a:prstGeom prst="rect">
                  <a:avLst/>
                </a:prstGeom>
                <a:noFill/>
                <a:ln w="12700">
                  <a:noFill/>
                  <a:miter lim="800000"/>
                  <a:headEnd type="none" w="sm" len="sm"/>
                  <a:tailEnd type="none" w="sm" len="sm"/>
                </a:ln>
              </p:spPr>
              <p:txBody>
                <a:bodyPr wrap="none">
                  <a:spAutoFit/>
                </a:bodyPr>
                <a:lstStyle/>
                <a:p>
                  <a:r>
                    <a:rPr lang="en-US"/>
                    <a:t>7</a:t>
                  </a:r>
                </a:p>
              </p:txBody>
            </p:sp>
          </p:grpSp>
          <p:grpSp>
            <p:nvGrpSpPr>
              <p:cNvPr id="28" name="Group 28">
                <a:extLst>
                  <a:ext uri="{FF2B5EF4-FFF2-40B4-BE49-F238E27FC236}">
                    <a16:creationId xmlns:a16="http://schemas.microsoft.com/office/drawing/2014/main" id="{56F48990-ED40-DE0F-A28E-AD3743B17E71}"/>
                  </a:ext>
                </a:extLst>
              </p:cNvPr>
              <p:cNvGrpSpPr>
                <a:grpSpLocks/>
              </p:cNvGrpSpPr>
              <p:nvPr/>
            </p:nvGrpSpPr>
            <p:grpSpPr bwMode="auto">
              <a:xfrm>
                <a:off x="2480" y="2968"/>
                <a:ext cx="350" cy="296"/>
                <a:chOff x="3838" y="2684"/>
                <a:chExt cx="350" cy="296"/>
              </a:xfrm>
            </p:grpSpPr>
            <p:sp>
              <p:nvSpPr>
                <p:cNvPr id="29" name="Oval 29">
                  <a:extLst>
                    <a:ext uri="{FF2B5EF4-FFF2-40B4-BE49-F238E27FC236}">
                      <a16:creationId xmlns:a16="http://schemas.microsoft.com/office/drawing/2014/main" id="{FE722C71-816B-7C3B-4CF1-C149802D8D2D}"/>
                    </a:ext>
                  </a:extLst>
                </p:cNvPr>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30" name="Text Box 30">
                  <a:extLst>
                    <a:ext uri="{FF2B5EF4-FFF2-40B4-BE49-F238E27FC236}">
                      <a16:creationId xmlns:a16="http://schemas.microsoft.com/office/drawing/2014/main" id="{14E65E8A-2FEB-72EC-E8FB-0B4415A0ABC8}"/>
                    </a:ext>
                  </a:extLst>
                </p:cNvPr>
                <p:cNvSpPr txBox="1">
                  <a:spLocks noChangeArrowheads="1"/>
                </p:cNvSpPr>
                <p:nvPr/>
              </p:nvSpPr>
              <p:spPr bwMode="auto">
                <a:xfrm>
                  <a:off x="3915" y="2707"/>
                  <a:ext cx="197" cy="233"/>
                </a:xfrm>
                <a:prstGeom prst="rect">
                  <a:avLst/>
                </a:prstGeom>
                <a:noFill/>
                <a:ln w="12700">
                  <a:noFill/>
                  <a:miter lim="800000"/>
                  <a:headEnd type="none" w="sm" len="sm"/>
                  <a:tailEnd type="none" w="sm" len="sm"/>
                </a:ln>
              </p:spPr>
              <p:txBody>
                <a:bodyPr wrap="none">
                  <a:spAutoFit/>
                </a:bodyPr>
                <a:lstStyle/>
                <a:p>
                  <a:r>
                    <a:rPr lang="en-US"/>
                    <a:t>8</a:t>
                  </a:r>
                </a:p>
              </p:txBody>
            </p:sp>
          </p:grpSp>
        </p:grpSp>
        <p:sp>
          <p:nvSpPr>
            <p:cNvPr id="23" name="Line 33">
              <a:extLst>
                <a:ext uri="{FF2B5EF4-FFF2-40B4-BE49-F238E27FC236}">
                  <a16:creationId xmlns:a16="http://schemas.microsoft.com/office/drawing/2014/main" id="{082520B5-123E-F4F1-8545-BA9466C1F782}"/>
                </a:ext>
              </a:extLst>
            </p:cNvPr>
            <p:cNvSpPr>
              <a:spLocks noChangeShapeType="1"/>
            </p:cNvSpPr>
            <p:nvPr/>
          </p:nvSpPr>
          <p:spPr bwMode="auto">
            <a:xfrm flipV="1">
              <a:off x="5832480" y="2568573"/>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24" name="Line 39">
              <a:extLst>
                <a:ext uri="{FF2B5EF4-FFF2-40B4-BE49-F238E27FC236}">
                  <a16:creationId xmlns:a16="http://schemas.microsoft.com/office/drawing/2014/main" id="{D1FAA61E-71AE-A9AD-1607-5312CB021E01}"/>
                </a:ext>
              </a:extLst>
            </p:cNvPr>
            <p:cNvSpPr>
              <a:spLocks noChangeShapeType="1"/>
            </p:cNvSpPr>
            <p:nvPr/>
          </p:nvSpPr>
          <p:spPr bwMode="auto">
            <a:xfrm>
              <a:off x="5876930" y="2066923"/>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25" name="Line 33">
              <a:extLst>
                <a:ext uri="{FF2B5EF4-FFF2-40B4-BE49-F238E27FC236}">
                  <a16:creationId xmlns:a16="http://schemas.microsoft.com/office/drawing/2014/main" id="{CAD4512A-C0EB-62F2-E75A-808233DD37D6}"/>
                </a:ext>
              </a:extLst>
            </p:cNvPr>
            <p:cNvSpPr>
              <a:spLocks noChangeShapeType="1"/>
            </p:cNvSpPr>
            <p:nvPr/>
          </p:nvSpPr>
          <p:spPr bwMode="auto">
            <a:xfrm flipV="1">
              <a:off x="4929190" y="200024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26" name="Line 39">
              <a:extLst>
                <a:ext uri="{FF2B5EF4-FFF2-40B4-BE49-F238E27FC236}">
                  <a16:creationId xmlns:a16="http://schemas.microsoft.com/office/drawing/2014/main" id="{144D0EAD-8198-6DD2-EDD2-1CD031E8CE9F}"/>
                </a:ext>
              </a:extLst>
            </p:cNvPr>
            <p:cNvSpPr>
              <a:spLocks noChangeShapeType="1"/>
            </p:cNvSpPr>
            <p:nvPr/>
          </p:nvSpPr>
          <p:spPr bwMode="auto">
            <a:xfrm>
              <a:off x="4929190" y="2571744"/>
              <a:ext cx="346075" cy="249237"/>
            </a:xfrm>
            <a:prstGeom prst="line">
              <a:avLst/>
            </a:prstGeom>
            <a:noFill/>
            <a:ln w="19050">
              <a:solidFill>
                <a:schemeClr val="tx1"/>
              </a:solidFill>
              <a:round/>
              <a:headEnd type="none" w="sm" len="sm"/>
              <a:tailEnd type="arrow" w="med" len="med"/>
            </a:ln>
          </p:spPr>
          <p:txBody>
            <a:bodyPr/>
            <a:lstStyle/>
            <a:p>
              <a:endParaRPr lang="en-US"/>
            </a:p>
          </p:txBody>
        </p:sp>
      </p:grpSp>
      <p:sp>
        <p:nvSpPr>
          <p:cNvPr id="51" name="TextBox 50">
            <a:extLst>
              <a:ext uri="{FF2B5EF4-FFF2-40B4-BE49-F238E27FC236}">
                <a16:creationId xmlns:a16="http://schemas.microsoft.com/office/drawing/2014/main" id="{31A4495C-5F6E-3D9F-A06C-2A4282CB2FD8}"/>
              </a:ext>
            </a:extLst>
          </p:cNvPr>
          <p:cNvSpPr txBox="1"/>
          <p:nvPr/>
        </p:nvSpPr>
        <p:spPr>
          <a:xfrm>
            <a:off x="497809" y="1170253"/>
            <a:ext cx="4506362" cy="1015663"/>
          </a:xfrm>
          <a:prstGeom prst="rect">
            <a:avLst/>
          </a:prstGeom>
          <a:solidFill>
            <a:schemeClr val="tx2">
              <a:lumMod val="20000"/>
              <a:lumOff val="80000"/>
            </a:schemeClr>
          </a:solidFill>
          <a:ln>
            <a:solidFill>
              <a:schemeClr val="tx1"/>
            </a:solidFill>
          </a:ln>
        </p:spPr>
        <p:txBody>
          <a:bodyPr wrap="none" rtlCol="0">
            <a:spAutoFit/>
          </a:bodyPr>
          <a:lstStyle/>
          <a:p>
            <a:r>
              <a:rPr lang="en-NL" sz="2000" b="1" dirty="0"/>
              <a:t>if</a:t>
            </a:r>
            <a:r>
              <a:rPr lang="en-NL" sz="2000" dirty="0"/>
              <a:t> x&gt;0 </a:t>
            </a:r>
            <a:r>
              <a:rPr lang="en-NL" sz="2000" b="1" dirty="0"/>
              <a:t>then</a:t>
            </a:r>
            <a:r>
              <a:rPr lang="en-NL" sz="2000" dirty="0"/>
              <a:t> x = 2x </a:t>
            </a:r>
            <a:r>
              <a:rPr lang="en-NL" sz="2000" b="1" dirty="0"/>
              <a:t>else</a:t>
            </a:r>
            <a:r>
              <a:rPr lang="en-NL" sz="2000" dirty="0"/>
              <a:t> x=0</a:t>
            </a:r>
          </a:p>
          <a:p>
            <a:r>
              <a:rPr lang="en-NL" sz="2000" b="1" dirty="0"/>
              <a:t>if</a:t>
            </a:r>
            <a:r>
              <a:rPr lang="en-NL" sz="2000" dirty="0"/>
              <a:t> y&gt;0 </a:t>
            </a:r>
            <a:r>
              <a:rPr lang="en-NL" sz="2000" b="1" dirty="0"/>
              <a:t>then</a:t>
            </a:r>
            <a:r>
              <a:rPr lang="en-NL" sz="2000" dirty="0"/>
              <a:t> y = 2y </a:t>
            </a:r>
            <a:r>
              <a:rPr lang="en-NL" sz="2000" b="1" dirty="0"/>
              <a:t>else</a:t>
            </a:r>
            <a:r>
              <a:rPr lang="en-NL" sz="2000" dirty="0"/>
              <a:t> y=0</a:t>
            </a:r>
          </a:p>
          <a:p>
            <a:r>
              <a:rPr lang="en-NL" sz="2000" b="1" dirty="0"/>
              <a:t>if </a:t>
            </a:r>
            <a:r>
              <a:rPr lang="en-NL" sz="2000" dirty="0"/>
              <a:t>x*y&gt; 0 </a:t>
            </a:r>
            <a:r>
              <a:rPr lang="en-NL" sz="2000" b="1" dirty="0"/>
              <a:t>then</a:t>
            </a:r>
            <a:r>
              <a:rPr lang="en-NL" sz="2000" dirty="0"/>
              <a:t> return x+y </a:t>
            </a:r>
            <a:r>
              <a:rPr lang="en-NL" sz="2000" b="1" dirty="0"/>
              <a:t>else</a:t>
            </a:r>
            <a:r>
              <a:rPr lang="en-NL" sz="2000" dirty="0"/>
              <a:t> return 0</a:t>
            </a:r>
          </a:p>
        </p:txBody>
      </p:sp>
      <p:sp>
        <p:nvSpPr>
          <p:cNvPr id="52" name="TextBox 51">
            <a:extLst>
              <a:ext uri="{FF2B5EF4-FFF2-40B4-BE49-F238E27FC236}">
                <a16:creationId xmlns:a16="http://schemas.microsoft.com/office/drawing/2014/main" id="{D2855751-2E27-C406-8546-1382DB9F975B}"/>
              </a:ext>
            </a:extLst>
          </p:cNvPr>
          <p:cNvSpPr txBox="1"/>
          <p:nvPr/>
        </p:nvSpPr>
        <p:spPr>
          <a:xfrm>
            <a:off x="667186" y="3184596"/>
            <a:ext cx="1106393" cy="338554"/>
          </a:xfrm>
          <a:prstGeom prst="rect">
            <a:avLst/>
          </a:prstGeom>
          <a:solidFill>
            <a:srgbClr val="FFFF00"/>
          </a:solidFill>
          <a:ln>
            <a:solidFill>
              <a:srgbClr val="FFC000"/>
            </a:solidFill>
          </a:ln>
        </p:spPr>
        <p:txBody>
          <a:bodyPr wrap="none" rtlCol="0">
            <a:spAutoFit/>
          </a:bodyPr>
          <a:lstStyle/>
          <a:p>
            <a:r>
              <a:rPr lang="en-NL" sz="1600" dirty="0"/>
              <a:t>def = {x,y}</a:t>
            </a:r>
          </a:p>
        </p:txBody>
      </p:sp>
      <p:sp>
        <p:nvSpPr>
          <p:cNvPr id="53" name="TextBox 52">
            <a:extLst>
              <a:ext uri="{FF2B5EF4-FFF2-40B4-BE49-F238E27FC236}">
                <a16:creationId xmlns:a16="http://schemas.microsoft.com/office/drawing/2014/main" id="{E02294A9-0C63-63E1-93F4-9EFF3449059E}"/>
              </a:ext>
            </a:extLst>
          </p:cNvPr>
          <p:cNvSpPr txBox="1"/>
          <p:nvPr/>
        </p:nvSpPr>
        <p:spPr>
          <a:xfrm>
            <a:off x="3147469" y="2480414"/>
            <a:ext cx="990977" cy="584775"/>
          </a:xfrm>
          <a:prstGeom prst="rect">
            <a:avLst/>
          </a:prstGeom>
          <a:solidFill>
            <a:srgbClr val="FFFF00"/>
          </a:solidFill>
          <a:ln>
            <a:solidFill>
              <a:srgbClr val="FFC000"/>
            </a:solidFill>
          </a:ln>
        </p:spPr>
        <p:txBody>
          <a:bodyPr wrap="none" rtlCol="0">
            <a:spAutoFit/>
          </a:bodyPr>
          <a:lstStyle/>
          <a:p>
            <a:r>
              <a:rPr lang="en-NL" sz="1600" dirty="0"/>
              <a:t>use = {x}</a:t>
            </a:r>
          </a:p>
          <a:p>
            <a:r>
              <a:rPr lang="en-NL" sz="1600" dirty="0"/>
              <a:t>def = {x}</a:t>
            </a:r>
          </a:p>
        </p:txBody>
      </p:sp>
      <p:sp>
        <p:nvSpPr>
          <p:cNvPr id="54" name="TextBox 53">
            <a:extLst>
              <a:ext uri="{FF2B5EF4-FFF2-40B4-BE49-F238E27FC236}">
                <a16:creationId xmlns:a16="http://schemas.microsoft.com/office/drawing/2014/main" id="{FB39BA54-4348-EDC8-18A4-489A5E7BF447}"/>
              </a:ext>
            </a:extLst>
          </p:cNvPr>
          <p:cNvSpPr txBox="1"/>
          <p:nvPr/>
        </p:nvSpPr>
        <p:spPr>
          <a:xfrm>
            <a:off x="3122286" y="4560160"/>
            <a:ext cx="946093" cy="338554"/>
          </a:xfrm>
          <a:prstGeom prst="rect">
            <a:avLst/>
          </a:prstGeom>
          <a:solidFill>
            <a:srgbClr val="FFFF00"/>
          </a:solidFill>
          <a:ln>
            <a:solidFill>
              <a:srgbClr val="FFC000"/>
            </a:solidFill>
          </a:ln>
        </p:spPr>
        <p:txBody>
          <a:bodyPr wrap="none" rtlCol="0">
            <a:spAutoFit/>
          </a:bodyPr>
          <a:lstStyle/>
          <a:p>
            <a:r>
              <a:rPr lang="en-NL" sz="1600" dirty="0"/>
              <a:t>def = {x}</a:t>
            </a:r>
          </a:p>
        </p:txBody>
      </p:sp>
      <p:sp>
        <p:nvSpPr>
          <p:cNvPr id="55" name="TextBox 54">
            <a:extLst>
              <a:ext uri="{FF2B5EF4-FFF2-40B4-BE49-F238E27FC236}">
                <a16:creationId xmlns:a16="http://schemas.microsoft.com/office/drawing/2014/main" id="{250B286D-7867-D4C7-72A6-75EF692CE9C5}"/>
              </a:ext>
            </a:extLst>
          </p:cNvPr>
          <p:cNvSpPr txBox="1"/>
          <p:nvPr/>
        </p:nvSpPr>
        <p:spPr>
          <a:xfrm>
            <a:off x="4854235" y="4569106"/>
            <a:ext cx="946093" cy="338554"/>
          </a:xfrm>
          <a:prstGeom prst="rect">
            <a:avLst/>
          </a:prstGeom>
          <a:solidFill>
            <a:srgbClr val="FFFF00"/>
          </a:solidFill>
          <a:ln>
            <a:solidFill>
              <a:srgbClr val="FFC000"/>
            </a:solidFill>
          </a:ln>
        </p:spPr>
        <p:txBody>
          <a:bodyPr wrap="none" rtlCol="0">
            <a:spAutoFit/>
          </a:bodyPr>
          <a:lstStyle/>
          <a:p>
            <a:r>
              <a:rPr lang="en-NL" sz="1600" dirty="0"/>
              <a:t>def = {y}</a:t>
            </a:r>
          </a:p>
        </p:txBody>
      </p:sp>
      <p:sp>
        <p:nvSpPr>
          <p:cNvPr id="56" name="TextBox 55">
            <a:extLst>
              <a:ext uri="{FF2B5EF4-FFF2-40B4-BE49-F238E27FC236}">
                <a16:creationId xmlns:a16="http://schemas.microsoft.com/office/drawing/2014/main" id="{8F829FEE-0983-B6E3-3E8B-BF22D9042B49}"/>
              </a:ext>
            </a:extLst>
          </p:cNvPr>
          <p:cNvSpPr txBox="1"/>
          <p:nvPr/>
        </p:nvSpPr>
        <p:spPr>
          <a:xfrm>
            <a:off x="4869151" y="2446249"/>
            <a:ext cx="990977" cy="584775"/>
          </a:xfrm>
          <a:prstGeom prst="rect">
            <a:avLst/>
          </a:prstGeom>
          <a:solidFill>
            <a:srgbClr val="FFFF00"/>
          </a:solidFill>
          <a:ln>
            <a:solidFill>
              <a:srgbClr val="FFC000"/>
            </a:solidFill>
          </a:ln>
        </p:spPr>
        <p:txBody>
          <a:bodyPr wrap="none" rtlCol="0">
            <a:spAutoFit/>
          </a:bodyPr>
          <a:lstStyle/>
          <a:p>
            <a:r>
              <a:rPr lang="en-NL" sz="1600" dirty="0"/>
              <a:t>use = {y}</a:t>
            </a:r>
          </a:p>
          <a:p>
            <a:r>
              <a:rPr lang="en-NL" sz="1600" dirty="0"/>
              <a:t>def = {y}</a:t>
            </a:r>
          </a:p>
        </p:txBody>
      </p:sp>
      <p:sp>
        <p:nvSpPr>
          <p:cNvPr id="57" name="TextBox 56">
            <a:extLst>
              <a:ext uri="{FF2B5EF4-FFF2-40B4-BE49-F238E27FC236}">
                <a16:creationId xmlns:a16="http://schemas.microsoft.com/office/drawing/2014/main" id="{2BCDB510-792D-25C6-E551-574EA24E1154}"/>
              </a:ext>
            </a:extLst>
          </p:cNvPr>
          <p:cNvSpPr txBox="1"/>
          <p:nvPr/>
        </p:nvSpPr>
        <p:spPr>
          <a:xfrm>
            <a:off x="6933683" y="2649367"/>
            <a:ext cx="1151277" cy="338554"/>
          </a:xfrm>
          <a:prstGeom prst="rect">
            <a:avLst/>
          </a:prstGeom>
          <a:solidFill>
            <a:srgbClr val="FFFF00"/>
          </a:solidFill>
          <a:ln>
            <a:solidFill>
              <a:srgbClr val="FFC000"/>
            </a:solidFill>
          </a:ln>
        </p:spPr>
        <p:txBody>
          <a:bodyPr wrap="none" rtlCol="0">
            <a:spAutoFit/>
          </a:bodyPr>
          <a:lstStyle/>
          <a:p>
            <a:r>
              <a:rPr lang="en-NL" sz="1600" dirty="0"/>
              <a:t>use = {x,y}</a:t>
            </a:r>
          </a:p>
        </p:txBody>
      </p:sp>
      <p:sp>
        <p:nvSpPr>
          <p:cNvPr id="58" name="Oval 57">
            <a:extLst>
              <a:ext uri="{FF2B5EF4-FFF2-40B4-BE49-F238E27FC236}">
                <a16:creationId xmlns:a16="http://schemas.microsoft.com/office/drawing/2014/main" id="{3908AA45-CFC5-6EF0-8B10-9C9F32D9CAD0}"/>
              </a:ext>
            </a:extLst>
          </p:cNvPr>
          <p:cNvSpPr/>
          <p:nvPr/>
        </p:nvSpPr>
        <p:spPr>
          <a:xfrm>
            <a:off x="1485752" y="3570390"/>
            <a:ext cx="576064" cy="520704"/>
          </a:xfrm>
          <a:prstGeom prst="ellipse">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59" name="Oval 58">
            <a:extLst>
              <a:ext uri="{FF2B5EF4-FFF2-40B4-BE49-F238E27FC236}">
                <a16:creationId xmlns:a16="http://schemas.microsoft.com/office/drawing/2014/main" id="{A872D791-DA1A-4A51-AACC-2EFE09A0E0DA}"/>
              </a:ext>
            </a:extLst>
          </p:cNvPr>
          <p:cNvSpPr/>
          <p:nvPr/>
        </p:nvSpPr>
        <p:spPr>
          <a:xfrm>
            <a:off x="2466891" y="3549366"/>
            <a:ext cx="576064" cy="520704"/>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60" name="TextBox 59">
            <a:extLst>
              <a:ext uri="{FF2B5EF4-FFF2-40B4-BE49-F238E27FC236}">
                <a16:creationId xmlns:a16="http://schemas.microsoft.com/office/drawing/2014/main" id="{E4C6128C-4B29-0934-1385-995AEA3DD1DA}"/>
              </a:ext>
            </a:extLst>
          </p:cNvPr>
          <p:cNvSpPr txBox="1"/>
          <p:nvPr/>
        </p:nvSpPr>
        <p:spPr>
          <a:xfrm>
            <a:off x="2276622" y="3208701"/>
            <a:ext cx="734496" cy="261610"/>
          </a:xfrm>
          <a:prstGeom prst="rect">
            <a:avLst/>
          </a:prstGeom>
          <a:solidFill>
            <a:srgbClr val="FFFF00"/>
          </a:solidFill>
          <a:ln>
            <a:solidFill>
              <a:srgbClr val="FFC000"/>
            </a:solidFill>
          </a:ln>
        </p:spPr>
        <p:txBody>
          <a:bodyPr wrap="none" rtlCol="0">
            <a:spAutoFit/>
          </a:bodyPr>
          <a:lstStyle/>
          <a:p>
            <a:r>
              <a:rPr lang="en-NL" sz="1100" dirty="0"/>
              <a:t>use = {x}</a:t>
            </a:r>
          </a:p>
        </p:txBody>
      </p:sp>
      <p:sp>
        <p:nvSpPr>
          <p:cNvPr id="61" name="TextBox 60">
            <a:extLst>
              <a:ext uri="{FF2B5EF4-FFF2-40B4-BE49-F238E27FC236}">
                <a16:creationId xmlns:a16="http://schemas.microsoft.com/office/drawing/2014/main" id="{1A674498-91EE-373C-62FD-62C8C1307F94}"/>
              </a:ext>
            </a:extLst>
          </p:cNvPr>
          <p:cNvSpPr txBox="1"/>
          <p:nvPr/>
        </p:nvSpPr>
        <p:spPr>
          <a:xfrm>
            <a:off x="4090885" y="3261540"/>
            <a:ext cx="734496" cy="261610"/>
          </a:xfrm>
          <a:prstGeom prst="rect">
            <a:avLst/>
          </a:prstGeom>
          <a:solidFill>
            <a:srgbClr val="FFFF00"/>
          </a:solidFill>
          <a:ln>
            <a:solidFill>
              <a:srgbClr val="FFC000"/>
            </a:solidFill>
          </a:ln>
        </p:spPr>
        <p:txBody>
          <a:bodyPr wrap="none" rtlCol="0">
            <a:spAutoFit/>
          </a:bodyPr>
          <a:lstStyle/>
          <a:p>
            <a:r>
              <a:rPr lang="en-NL" sz="1100" dirty="0"/>
              <a:t>use = {y}</a:t>
            </a:r>
          </a:p>
        </p:txBody>
      </p:sp>
      <p:sp>
        <p:nvSpPr>
          <p:cNvPr id="62" name="TextBox 61">
            <a:extLst>
              <a:ext uri="{FF2B5EF4-FFF2-40B4-BE49-F238E27FC236}">
                <a16:creationId xmlns:a16="http://schemas.microsoft.com/office/drawing/2014/main" id="{62558FA1-5D8A-16B7-D271-0BD942D60B5A}"/>
              </a:ext>
            </a:extLst>
          </p:cNvPr>
          <p:cNvSpPr txBox="1"/>
          <p:nvPr/>
        </p:nvSpPr>
        <p:spPr>
          <a:xfrm>
            <a:off x="5780906" y="4100796"/>
            <a:ext cx="843501" cy="261610"/>
          </a:xfrm>
          <a:prstGeom prst="rect">
            <a:avLst/>
          </a:prstGeom>
          <a:solidFill>
            <a:srgbClr val="FFFF00"/>
          </a:solidFill>
          <a:ln>
            <a:solidFill>
              <a:srgbClr val="FFC000"/>
            </a:solidFill>
          </a:ln>
        </p:spPr>
        <p:txBody>
          <a:bodyPr wrap="none" rtlCol="0">
            <a:spAutoFit/>
          </a:bodyPr>
          <a:lstStyle/>
          <a:p>
            <a:r>
              <a:rPr lang="en-NL" sz="1100" dirty="0"/>
              <a:t>use = {x,y}</a:t>
            </a:r>
          </a:p>
        </p:txBody>
      </p:sp>
    </p:spTree>
    <p:extLst>
      <p:ext uri="{BB962C8B-B14F-4D97-AF65-F5344CB8AC3E}">
        <p14:creationId xmlns:p14="http://schemas.microsoft.com/office/powerpoint/2010/main" val="60214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animBg="1"/>
      <p:bldP spid="60" grpId="0" animBg="1"/>
      <p:bldP spid="61" grpId="0" animBg="1"/>
      <p:bldP spid="62" grpId="0" animBg="1"/>
    </p:bldLst>
  </p:timing>
</p:sld>
</file>

<file path=ppt/theme/theme1.xml><?xml version="1.0" encoding="utf-8"?>
<a:theme xmlns:a="http://schemas.openxmlformats.org/drawingml/2006/main" name="organizatio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organization</Template>
  <TotalTime>19510</TotalTime>
  <Words>5527</Words>
  <Application>Microsoft Macintosh PowerPoint</Application>
  <PresentationFormat>On-screen Show (4:3)</PresentationFormat>
  <Paragraphs>632</Paragraphs>
  <Slides>41</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organization</vt:lpstr>
      <vt:lpstr>Data-flow Based Testing (A&amp;O Ch. 2.2.2, 2.4.2, 7.1) (2nd Ed. Ch 7.2.3, 7.4.2. Unfortunately, there is no equivalent of 7.1 in the 2nd Ed.)</vt:lpstr>
      <vt:lpstr>Plan</vt:lpstr>
      <vt:lpstr>Basic idea</vt:lpstr>
      <vt:lpstr>Data-flow based approach (sec. 2.2.2/ 2nd Ed: 7.2.3)</vt:lpstr>
      <vt:lpstr>Terminologies</vt:lpstr>
      <vt:lpstr>Block’s granularity</vt:lpstr>
      <vt:lpstr>Data-flow based coverage (Rapps-Weyuker 1985, Frankl-Weyuker 1988)</vt:lpstr>
      <vt:lpstr>Data-flow based coverage</vt:lpstr>
      <vt:lpstr>Example AUC vs PPC</vt:lpstr>
      <vt:lpstr>Overview of subsumption relations</vt:lpstr>
      <vt:lpstr>Summary</vt:lpstr>
      <vt:lpstr>Integration Test</vt:lpstr>
      <vt:lpstr>Integration Test, example</vt:lpstr>
      <vt:lpstr>Data flow approach to Integration Test (2.4.2/2nd Ed. 7.4.2)</vt:lpstr>
      <vt:lpstr>Terminology</vt:lpstr>
      <vt:lpstr>Coupling du-path (Jin-Offutt, 1998)</vt:lpstr>
      <vt:lpstr>Note on the first use at the callee</vt:lpstr>
      <vt:lpstr>Integration Test-Requirement</vt:lpstr>
      <vt:lpstr>The next slides are based on A&amp;O Ch 7.1. Unfortunately, this chapter does not appear in the 2nd Ed.</vt:lpstr>
      <vt:lpstr>OO is powerful, but also comes new sources of concerns</vt:lpstr>
      <vt:lpstr>Inheritance-related error prone programming patterns</vt:lpstr>
      <vt:lpstr>Inconsistent Type Use (ITU) anomaly</vt:lpstr>
      <vt:lpstr>State Definition Anomaly (SDA)</vt:lpstr>
      <vt:lpstr>State definition inconsistency due to state variable hiding (SDIH)</vt:lpstr>
      <vt:lpstr>State Visibility Anomaly (SVA)</vt:lpstr>
      <vt:lpstr>Anomalous Construction Behavior 1 (ACB1)</vt:lpstr>
      <vt:lpstr>Check the remaining anomalies yourself</vt:lpstr>
      <vt:lpstr>Error prone situations due to inheritance</vt:lpstr>
      <vt:lpstr>The call graph of d() in A,B,C yoyo graph, Alexander-Offut 2000</vt:lpstr>
      <vt:lpstr>Testing OO programs </vt:lpstr>
      <vt:lpstr>Inter-class testing 1</vt:lpstr>
      <vt:lpstr>Inter-class testing 2</vt:lpstr>
      <vt:lpstr>Terminology</vt:lpstr>
      <vt:lpstr>Terminology</vt:lpstr>
      <vt:lpstr>Coupling Sequence, example</vt:lpstr>
      <vt:lpstr>Example with multiple coupling sequences</vt:lpstr>
      <vt:lpstr>With polymorphism the situation will now look like this...</vt:lpstr>
      <vt:lpstr>Binding triple</vt:lpstr>
      <vt:lpstr>Inter-class coverage test criteria</vt:lpstr>
      <vt:lpstr>Inter-class coverage test criteria</vt:lpstr>
      <vt:lpstr>Inter-class coverage test criteria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Software Testing</dc:title>
  <dc:creator>underdark</dc:creator>
  <cp:lastModifiedBy>Prasetya, S.W.B. (Wishnu)</cp:lastModifiedBy>
  <cp:revision>569</cp:revision>
  <cp:lastPrinted>2018-05-06T20:32:47Z</cp:lastPrinted>
  <dcterms:created xsi:type="dcterms:W3CDTF">2012-03-04T10:04:20Z</dcterms:created>
  <dcterms:modified xsi:type="dcterms:W3CDTF">2025-05-06T14:10:16Z</dcterms:modified>
</cp:coreProperties>
</file>