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8"/>
  </p:notesMasterIdLst>
  <p:sldIdLst>
    <p:sldId id="256" r:id="rId2"/>
    <p:sldId id="263" r:id="rId3"/>
    <p:sldId id="257" r:id="rId4"/>
    <p:sldId id="258" r:id="rId5"/>
    <p:sldId id="259" r:id="rId6"/>
    <p:sldId id="264" r:id="rId7"/>
    <p:sldId id="265" r:id="rId8"/>
    <p:sldId id="261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9B86"/>
    <a:srgbClr val="990033"/>
    <a:srgbClr val="3333FF"/>
    <a:srgbClr val="969696"/>
    <a:srgbClr val="B2B2B2"/>
    <a:srgbClr val="6699FF"/>
    <a:srgbClr val="004824"/>
    <a:srgbClr val="3366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 autoAdjust="0"/>
    <p:restoredTop sz="72109" autoAdjust="0"/>
  </p:normalViewPr>
  <p:slideViewPr>
    <p:cSldViewPr snapToGrid="0">
      <p:cViewPr varScale="1">
        <p:scale>
          <a:sx n="90" d="100"/>
          <a:sy n="90" d="100"/>
        </p:scale>
        <p:origin x="280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F7E310-17C6-4D8E-92E1-D4034C1E7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21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3584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EBE58-B773-4BAB-9F92-D12BC1542EA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20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8090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5441D-DADB-4DF7-9674-AB428A9FAEE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59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F7E310-17C6-4D8E-92E1-D4034C1E761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33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F7E310-17C6-4D8E-92E1-D4034C1E761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92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nl-NL" sz="18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l-NL" sz="18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7CD7D987-12CE-498B-9B76-FA0BC5AB6263}" type="datetime1">
              <a:rPr lang="en-US"/>
              <a:pPr>
                <a:defRPr/>
              </a:pPr>
              <a:t>6/12/20</a:t>
            </a:fld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85384-D9D8-4E05-9D36-782985F56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E50CC-DBFD-4386-BD90-4F6543B43D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2171700" cy="6122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77813"/>
            <a:ext cx="6362700" cy="6122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F3364-A070-425C-8029-5B13C39C79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7813"/>
            <a:ext cx="8534400" cy="7889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19200"/>
            <a:ext cx="42672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0641E-4FD7-43EE-8949-4789615D62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440E2-9DAA-4F98-A602-A7B4B042AC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D787A-4399-44CF-AB40-1CDD55CD3A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4465-6A37-463D-81D3-FCFEA2C07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13570-6855-407C-AB0A-DC5C9BE1E1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2F825-D9FC-4CEC-AD1F-C011FD5901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EED3D-2DB6-4E96-A686-AD4400F45B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BA5A0-C176-4077-A07D-F5434C35F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2D75E-C0C6-4101-913A-FFA98DA8D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8908F-E471-40C6-ABBE-E0DEFAD590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77813"/>
            <a:ext cx="853440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8C3D3240-889C-4B45-BAD0-FBA44722A0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9703" name="Freeform 7"/>
          <p:cNvSpPr>
            <a:spLocks noChangeArrowheads="1"/>
          </p:cNvSpPr>
          <p:nvPr/>
        </p:nvSpPr>
        <p:spPr bwMode="auto">
          <a:xfrm flipV="1">
            <a:off x="228600" y="457200"/>
            <a:ext cx="83820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nl-NL" sz="1800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l-NL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  <p:sldLayoutId id="2147484078" r:id="rId12"/>
    <p:sldLayoutId id="214748407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q"/>
        <a:defRPr sz="24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775575" cy="1752600"/>
          </a:xfrm>
        </p:spPr>
        <p:txBody>
          <a:bodyPr/>
          <a:lstStyle/>
          <a:p>
            <a:pPr algn="r" eaLnBrk="1" hangingPunct="1"/>
            <a:r>
              <a:rPr lang="en-US" sz="4000" dirty="0"/>
              <a:t>Example of a Worked-out Proof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buFont typeface="Wingdings" charset="2"/>
              <a:buNone/>
            </a:pPr>
            <a:endParaRPr lang="nl-NL" sz="1500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that m decreases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to prove: </a:t>
            </a:r>
            <a:r>
              <a:rPr lang="en-US" dirty="0">
                <a:sym typeface="Symbol"/>
              </a:rPr>
              <a:t>I /\ g  </a:t>
            </a:r>
            <a:r>
              <a:rPr lang="en-US" b="1" dirty="0" err="1">
                <a:sym typeface="Symbol"/>
              </a:rPr>
              <a:t>wp</a:t>
            </a:r>
            <a:r>
              <a:rPr lang="en-US" dirty="0">
                <a:sym typeface="Symbol"/>
              </a:rPr>
              <a:t> (C:=m ; body)  (m&lt;C)</a:t>
            </a:r>
          </a:p>
          <a:p>
            <a:r>
              <a:rPr lang="en-US" dirty="0">
                <a:sym typeface="Symbol"/>
              </a:rPr>
              <a:t>Calculate this first: 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</a:t>
            </a:r>
            <a:r>
              <a:rPr lang="en-US" b="1" dirty="0" err="1">
                <a:sym typeface="Symbol"/>
              </a:rPr>
              <a:t>wp</a:t>
            </a:r>
            <a:r>
              <a:rPr lang="en-US" dirty="0">
                <a:sym typeface="Symbol"/>
              </a:rPr>
              <a:t>  (C:=n-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; </a:t>
            </a:r>
            <a:r>
              <a:rPr lang="en-US" dirty="0"/>
              <a:t>r := r /\ (a[</a:t>
            </a:r>
            <a:r>
              <a:rPr lang="en-US" dirty="0" err="1"/>
              <a:t>i</a:t>
            </a:r>
            <a:r>
              <a:rPr lang="en-US" dirty="0"/>
              <a:t>]=0)  ;  </a:t>
            </a:r>
            <a:r>
              <a:rPr lang="en-US" dirty="0" err="1"/>
              <a:t>i</a:t>
            </a:r>
            <a:r>
              <a:rPr lang="en-US" dirty="0"/>
              <a:t>++ )   (n-</a:t>
            </a:r>
            <a:r>
              <a:rPr lang="en-US" dirty="0" err="1"/>
              <a:t>i</a:t>
            </a:r>
            <a:r>
              <a:rPr lang="en-US" dirty="0"/>
              <a:t>&lt;C)   =  ....</a:t>
            </a:r>
          </a:p>
          <a:p>
            <a:endParaRPr lang="en-US" dirty="0"/>
          </a:p>
          <a:p>
            <a:r>
              <a:rPr lang="en-US" dirty="0"/>
              <a:t>PROOF PTC1</a:t>
            </a:r>
            <a:br>
              <a:rPr lang="en-US" dirty="0"/>
            </a:br>
            <a:r>
              <a:rPr lang="en-US" dirty="0"/>
              <a:t>[A1]  r  = (</a:t>
            </a:r>
            <a:r>
              <a:rPr lang="en-US" dirty="0">
                <a:sym typeface="Symbol"/>
              </a:rPr>
              <a:t>k : 0k&lt;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: a[k]=0)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I1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[A2]  0in                             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I2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[A3]  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&lt;n                                 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g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[G]    n-(i+1) &lt;  n-</a:t>
            </a:r>
            <a:r>
              <a:rPr lang="en-US" dirty="0" err="1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  x-1 &lt; x }           </a:t>
            </a:r>
            <a:r>
              <a:rPr lang="en-US" dirty="0">
                <a:sym typeface="Symbol"/>
              </a:rPr>
              <a:t>n – 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- 1   &lt;  n-</a:t>
            </a:r>
            <a:r>
              <a:rPr lang="en-US" dirty="0" err="1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 rewriting 1 }      </a:t>
            </a:r>
            <a:r>
              <a:rPr lang="en-US" dirty="0">
                <a:sym typeface="Symbol"/>
              </a:rPr>
              <a:t>n – (i+1)  &lt; n-</a:t>
            </a:r>
            <a:r>
              <a:rPr lang="en-US" dirty="0" err="1">
                <a:sym typeface="Symbol"/>
              </a:rPr>
              <a:t>i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END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that m has a lower bound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to prove: </a:t>
            </a:r>
            <a:r>
              <a:rPr lang="en-US" dirty="0">
                <a:sym typeface="Symbol"/>
              </a:rPr>
              <a:t>I /\ g   m0</a:t>
            </a:r>
          </a:p>
          <a:p>
            <a:r>
              <a:rPr lang="en-US" dirty="0"/>
              <a:t>PROOF PTC2</a:t>
            </a:r>
            <a:br>
              <a:rPr lang="en-US" dirty="0"/>
            </a:br>
            <a:r>
              <a:rPr lang="en-US" dirty="0"/>
              <a:t>[A1]  r  = (</a:t>
            </a:r>
            <a:r>
              <a:rPr lang="en-US" dirty="0">
                <a:sym typeface="Symbol"/>
              </a:rPr>
              <a:t>k : 0k&lt;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: a[k]=0)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I1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[A2]  0in                             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I2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[A3]  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&lt;n                                 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g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[G]    n – 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&gt; 0</a:t>
            </a:r>
          </a:p>
          <a:p>
            <a:endParaRPr lang="en-US" dirty="0">
              <a:sym typeface="Symbol"/>
            </a:endParaRPr>
          </a:p>
          <a:p>
            <a:pPr marL="457200" indent="-457200">
              <a:buNone/>
            </a:pPr>
            <a:r>
              <a:rPr lang="en-US" dirty="0">
                <a:sym typeface="Symbol"/>
              </a:rPr>
              <a:t>    ..... complete this yourself.</a:t>
            </a:r>
            <a:br>
              <a:rPr lang="en-US" dirty="0">
                <a:sym typeface="Symbol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45976" y="2259106"/>
            <a:ext cx="537884" cy="5558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take a look at the version with a 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{* 0</a:t>
            </a:r>
            <a:r>
              <a:rPr lang="en-US" dirty="0">
                <a:sym typeface="Symbol" pitchFamily="16" charset="2"/>
              </a:rPr>
              <a:t>n</a:t>
            </a:r>
            <a:r>
              <a:rPr lang="en-US" dirty="0"/>
              <a:t> *}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</a:t>
            </a:r>
            <a:r>
              <a:rPr lang="en-US" dirty="0" err="1"/>
              <a:t>i</a:t>
            </a:r>
            <a:r>
              <a:rPr lang="en-US" dirty="0"/>
              <a:t> := 0 ; r := </a:t>
            </a:r>
            <a:r>
              <a:rPr lang="en-US" b="1" dirty="0"/>
              <a:t>true</a:t>
            </a:r>
            <a:r>
              <a:rPr lang="en-US" dirty="0"/>
              <a:t> ;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while</a:t>
            </a:r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&lt;n </a:t>
            </a:r>
            <a:r>
              <a:rPr lang="en-US" dirty="0">
                <a:solidFill>
                  <a:srgbClr val="C00000"/>
                </a:solidFill>
              </a:rPr>
              <a:t>/\ r</a:t>
            </a:r>
            <a:r>
              <a:rPr lang="en-US" dirty="0"/>
              <a:t> </a:t>
            </a:r>
            <a:r>
              <a:rPr lang="en-US" b="1" dirty="0"/>
              <a:t>do</a:t>
            </a:r>
            <a:r>
              <a:rPr lang="en-US" dirty="0"/>
              <a:t>  {  r := r /\ (a[</a:t>
            </a:r>
            <a:r>
              <a:rPr lang="en-US" dirty="0" err="1"/>
              <a:t>i</a:t>
            </a:r>
            <a:r>
              <a:rPr lang="en-US" dirty="0"/>
              <a:t>]=0)  ;  </a:t>
            </a:r>
            <a:r>
              <a:rPr lang="en-US" dirty="0" err="1"/>
              <a:t>i</a:t>
            </a:r>
            <a:r>
              <a:rPr lang="en-US" dirty="0"/>
              <a:t>++ 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{*  r  = (</a:t>
            </a:r>
            <a:r>
              <a:rPr lang="en-US" dirty="0">
                <a:sym typeface="Symbol"/>
              </a:rPr>
              <a:t>k : 0k&lt;n : a[k]=0) </a:t>
            </a:r>
            <a:r>
              <a:rPr lang="en-US" dirty="0">
                <a:sym typeface="Symbol" pitchFamily="16" charset="2"/>
              </a:rPr>
              <a:t>*}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Let’s just use the same invariant  &amp; termination metric: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I   :  (r  = (</a:t>
            </a:r>
            <a:r>
              <a:rPr lang="en-US" dirty="0">
                <a:sym typeface="Symbol"/>
              </a:rPr>
              <a:t>k : 0k&lt;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: a[k]=0))   /\   0in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m :  n - </a:t>
            </a:r>
            <a:r>
              <a:rPr lang="en-US" dirty="0" err="1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pPr>
              <a:buNone/>
            </a:pPr>
            <a:r>
              <a:rPr lang="en-US" dirty="0">
                <a:sym typeface="Symbol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679577" y="1308847"/>
            <a:ext cx="2201436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let’s call this g /\ h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3155576" y="1739153"/>
            <a:ext cx="1559859" cy="627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7882" y="2097741"/>
            <a:ext cx="5809130" cy="3944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88022" y="1264023"/>
            <a:ext cx="1712259" cy="484094"/>
          </a:xfrm>
          <a:prstGeom prst="rect">
            <a:avLst/>
          </a:prstGeom>
          <a:solidFill>
            <a:srgbClr val="DE9B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75647" y="2501169"/>
            <a:ext cx="1272988" cy="4840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63791" y="3397631"/>
            <a:ext cx="1272988" cy="4840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36894" y="2868722"/>
            <a:ext cx="1272988" cy="4840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Ok.. so what do we have to prove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181600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(Exit Condition) </a:t>
            </a:r>
            <a:r>
              <a:rPr lang="en-US" dirty="0"/>
              <a:t> I /\ </a:t>
            </a:r>
            <a:r>
              <a:rPr lang="en-US" dirty="0">
                <a:sym typeface="Symbol"/>
              </a:rPr>
              <a:t>(g /\ h)  Q</a:t>
            </a:r>
          </a:p>
          <a:p>
            <a:r>
              <a:rPr lang="en-US" dirty="0">
                <a:solidFill>
                  <a:srgbClr val="00B050"/>
                </a:solidFill>
                <a:sym typeface="Symbol"/>
              </a:rPr>
              <a:t>(Initialization Condition)  </a:t>
            </a:r>
            <a:br>
              <a:rPr lang="en-US" dirty="0">
                <a:sym typeface="Symbol"/>
              </a:rPr>
            </a:br>
            <a:r>
              <a:rPr lang="en-US" dirty="0"/>
              <a:t>given-pre-</a:t>
            </a:r>
            <a:r>
              <a:rPr lang="en-US" dirty="0" err="1"/>
              <a:t>cond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 </a:t>
            </a:r>
            <a:r>
              <a:rPr lang="en-US" b="1" dirty="0" err="1"/>
              <a:t>wp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:= 0 ; r := </a:t>
            </a:r>
            <a:r>
              <a:rPr lang="en-US" b="1" dirty="0"/>
              <a:t>true</a:t>
            </a:r>
            <a:r>
              <a:rPr lang="en-US" dirty="0"/>
              <a:t>) I</a:t>
            </a:r>
          </a:p>
          <a:p>
            <a:r>
              <a:rPr lang="en-US" dirty="0">
                <a:solidFill>
                  <a:srgbClr val="00B050"/>
                </a:solidFill>
              </a:rPr>
              <a:t>(Invariance)  </a:t>
            </a:r>
            <a:r>
              <a:rPr lang="en-US" dirty="0"/>
              <a:t>I /\ </a:t>
            </a:r>
            <a:r>
              <a:rPr lang="en-US" dirty="0">
                <a:sym typeface="Symbol"/>
              </a:rPr>
              <a:t>g /\ h    </a:t>
            </a:r>
            <a:r>
              <a:rPr lang="en-US" b="1" dirty="0" err="1">
                <a:sym typeface="Symbol"/>
              </a:rPr>
              <a:t>wp</a:t>
            </a:r>
            <a:r>
              <a:rPr lang="en-US" dirty="0">
                <a:sym typeface="Symbol"/>
              </a:rPr>
              <a:t> body I</a:t>
            </a:r>
          </a:p>
          <a:p>
            <a:r>
              <a:rPr lang="en-US" dirty="0">
                <a:solidFill>
                  <a:srgbClr val="00B050"/>
                </a:solidFill>
                <a:sym typeface="Symbol"/>
              </a:rPr>
              <a:t>(Termination Condition)</a:t>
            </a:r>
            <a:r>
              <a:rPr lang="en-US" dirty="0">
                <a:sym typeface="Symbol"/>
              </a:rPr>
              <a:t> I /\ g /\ h  </a:t>
            </a:r>
            <a:r>
              <a:rPr lang="en-US" b="1" dirty="0" err="1">
                <a:sym typeface="Symbol"/>
              </a:rPr>
              <a:t>wp</a:t>
            </a:r>
            <a:r>
              <a:rPr lang="en-US" dirty="0">
                <a:sym typeface="Symbol"/>
              </a:rPr>
              <a:t> (C:=m ; body)  (m&lt;C)</a:t>
            </a:r>
          </a:p>
          <a:p>
            <a:r>
              <a:rPr lang="en-US" dirty="0">
                <a:solidFill>
                  <a:srgbClr val="00B050"/>
                </a:solidFill>
                <a:sym typeface="Symbol"/>
              </a:rPr>
              <a:t>(Termination Condition) </a:t>
            </a:r>
            <a:r>
              <a:rPr lang="en-US" dirty="0">
                <a:sym typeface="Symbol"/>
              </a:rPr>
              <a:t>I /\ g /\ h   m&gt;0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7" grpId="0" animBg="1"/>
      <p:bldP spid="6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Patched proof of the exit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PROOF PEC</a:t>
            </a:r>
            <a:br>
              <a:rPr lang="en-US" dirty="0"/>
            </a:br>
            <a:r>
              <a:rPr lang="en-US" dirty="0"/>
              <a:t>[A1]  r  = (</a:t>
            </a:r>
            <a:r>
              <a:rPr lang="en-US" dirty="0">
                <a:sym typeface="Symbol"/>
              </a:rPr>
              <a:t>k : 0k&lt;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: a[k]=0)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I1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[A2]  0in                  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I2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[A3]  </a:t>
            </a:r>
            <a:r>
              <a:rPr lang="en-US" dirty="0" err="1">
                <a:sym typeface="Symbol"/>
              </a:rPr>
              <a:t>in</a:t>
            </a:r>
            <a:r>
              <a:rPr lang="en-US" dirty="0">
                <a:sym typeface="Symbol"/>
              </a:rPr>
              <a:t>  \/  r            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g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[G]    </a:t>
            </a:r>
            <a:r>
              <a:rPr lang="en-US" dirty="0"/>
              <a:t>r  = (</a:t>
            </a:r>
            <a:r>
              <a:rPr lang="en-US" dirty="0">
                <a:sym typeface="Symbol"/>
              </a:rPr>
              <a:t>k : 0k&lt;n : a[k]=0)</a:t>
            </a:r>
          </a:p>
          <a:p>
            <a:endParaRPr lang="en-US" dirty="0"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 see subproof1}   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 n    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 see subproof2} </a:t>
            </a:r>
            <a:r>
              <a:rPr lang="en-US" dirty="0">
                <a:sym typeface="Symbol"/>
              </a:rPr>
              <a:t>r    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 case-split on A3, using 1 and 2 }  </a:t>
            </a:r>
            <a:r>
              <a:rPr lang="en-US" dirty="0">
                <a:sym typeface="Symbol"/>
              </a:rPr>
              <a:t>G</a:t>
            </a:r>
            <a:br>
              <a:rPr lang="en-US" dirty="0">
                <a:sym typeface="Symbol"/>
              </a:rPr>
            </a:br>
            <a:endParaRPr lang="en-US" dirty="0">
              <a:sym typeface="Symbol"/>
            </a:endParaRPr>
          </a:p>
          <a:p>
            <a:pPr marL="457200" indent="-457200">
              <a:buNone/>
            </a:pPr>
            <a:r>
              <a:rPr lang="en-US" dirty="0">
                <a:sym typeface="Symbol"/>
              </a:rPr>
              <a:t>      END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Subproofs</a:t>
            </a:r>
            <a:r>
              <a:rPr lang="en-US" dirty="0"/>
              <a:t> of PEC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PROOF sub2</a:t>
            </a:r>
            <a:br>
              <a:rPr lang="en-US" dirty="0"/>
            </a:br>
            <a:r>
              <a:rPr lang="en-US" dirty="0"/>
              <a:t>[A1]  </a:t>
            </a:r>
            <a:r>
              <a:rPr lang="en-US" dirty="0">
                <a:sym typeface="Symbol"/>
              </a:rPr>
              <a:t>r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[G]    </a:t>
            </a:r>
            <a:r>
              <a:rPr lang="en-US" dirty="0"/>
              <a:t>r  = (</a:t>
            </a:r>
            <a:r>
              <a:rPr lang="en-US" dirty="0">
                <a:sym typeface="Symbol"/>
              </a:rPr>
              <a:t>k : 0k&lt;n : a[k]=0)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 rewrite A1 with PEC.A1}  </a:t>
            </a:r>
            <a:r>
              <a:rPr lang="en-US" dirty="0">
                <a:sym typeface="Symbol"/>
              </a:rPr>
              <a:t>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k : 0k&lt;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: a[k]=0)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</a:rPr>
              <a:t>{ </a:t>
            </a:r>
            <a:r>
              <a:rPr lang="en-US" dirty="0" err="1">
                <a:solidFill>
                  <a:srgbClr val="00B0F0"/>
                </a:solidFill>
              </a:rPr>
              <a:t>neg</a:t>
            </a:r>
            <a:r>
              <a:rPr lang="en-US" dirty="0">
                <a:solidFill>
                  <a:srgbClr val="00B0F0"/>
                </a:solidFill>
              </a:rPr>
              <a:t> of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 on 1 }  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k : 0k&lt;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: a[k]  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{ </a:t>
            </a:r>
            <a:r>
              <a:rPr lang="en-US" dirty="0" err="1">
                <a:solidFill>
                  <a:srgbClr val="00B0F0"/>
                </a:solidFill>
                <a:sym typeface="Symbol"/>
              </a:rPr>
              <a:t>elim</a:t>
            </a:r>
            <a:r>
              <a:rPr lang="en-US" dirty="0">
                <a:solidFill>
                  <a:srgbClr val="00B0F0"/>
                </a:solidFill>
                <a:sym typeface="Symbol"/>
              </a:rPr>
              <a:t> on 2}          </a:t>
            </a:r>
            <a:r>
              <a:rPr lang="en-US" b="1" dirty="0">
                <a:sym typeface="Symbol"/>
              </a:rPr>
              <a:t>[SOME k]  </a:t>
            </a:r>
            <a:r>
              <a:rPr lang="en-US" dirty="0">
                <a:sym typeface="Symbol"/>
              </a:rPr>
              <a:t>0k&lt;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/\ a[k]  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{PEC.A2 says </a:t>
            </a:r>
            <a:r>
              <a:rPr lang="en-US" dirty="0" err="1">
                <a:solidFill>
                  <a:srgbClr val="00B0F0"/>
                </a:solidFill>
                <a:sym typeface="Symbol"/>
              </a:rPr>
              <a:t>i</a:t>
            </a:r>
            <a:r>
              <a:rPr lang="en-US" dirty="0">
                <a:solidFill>
                  <a:srgbClr val="00B0F0"/>
                </a:solidFill>
                <a:sym typeface="Symbol"/>
              </a:rPr>
              <a:t>  n, so 3 implies this: }  </a:t>
            </a:r>
            <a:r>
              <a:rPr lang="en-US" dirty="0">
                <a:sym typeface="Symbol"/>
              </a:rPr>
              <a:t>0k&lt;n /\ a[k]  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{ intro on 4 }          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k : 0k&lt;n : a[k]  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neg</a:t>
            </a:r>
            <a:r>
              <a:rPr lang="en-US" dirty="0">
                <a:solidFill>
                  <a:srgbClr val="00B0F0"/>
                </a:solidFill>
              </a:rPr>
              <a:t> of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 on 5 }  </a:t>
            </a:r>
            <a:r>
              <a:rPr lang="en-US" dirty="0">
                <a:sym typeface="Symbol"/>
              </a:rPr>
              <a:t>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k : 0k&lt;n : a[k]=0)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{A1 and 6 } </a:t>
            </a:r>
            <a:r>
              <a:rPr lang="en-US" dirty="0">
                <a:sym typeface="Symbol"/>
              </a:rPr>
              <a:t>r  =  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k : 0k&lt;n : a[k]=0)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 follows from 7 }  </a:t>
            </a:r>
            <a:r>
              <a:rPr lang="en-US" dirty="0">
                <a:sym typeface="Symbol"/>
              </a:rPr>
              <a:t>r  =  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k : 0k&lt;n : a[k]=0)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END</a:t>
            </a: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8D787A-4399-44CF-AB40-1CDD55CD3AC7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31106" y="5271247"/>
            <a:ext cx="179889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/>
              <a:t>P   ,   Q</a:t>
            </a:r>
          </a:p>
          <a:p>
            <a:pPr algn="ctr"/>
            <a:r>
              <a:rPr lang="en-US" dirty="0"/>
              <a:t>-------------------</a:t>
            </a:r>
          </a:p>
          <a:p>
            <a:pPr algn="ctr"/>
            <a:r>
              <a:rPr lang="en-US" dirty="0"/>
              <a:t>   P = Q</a:t>
            </a:r>
          </a:p>
        </p:txBody>
      </p:sp>
    </p:spTree>
    <p:extLst>
      <p:ext uri="{BB962C8B-B14F-4D97-AF65-F5344CB8AC3E}">
        <p14:creationId xmlns:p14="http://schemas.microsoft.com/office/powerpoint/2010/main" val="201705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We can also prove sub2’s goal with an </a:t>
            </a:r>
            <a:r>
              <a:rPr lang="en-US" sz="2800" dirty="0" err="1"/>
              <a:t>equational</a:t>
            </a:r>
            <a:r>
              <a:rPr lang="en-US" sz="2800" dirty="0"/>
              <a:t>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 PROOF sub2</a:t>
            </a:r>
            <a:br>
              <a:rPr lang="en-US" dirty="0"/>
            </a:br>
            <a:r>
              <a:rPr lang="en-US" dirty="0"/>
              <a:t>[A1]  </a:t>
            </a:r>
            <a:r>
              <a:rPr lang="en-US" dirty="0">
                <a:sym typeface="Symbol"/>
              </a:rPr>
              <a:t>r</a:t>
            </a:r>
          </a:p>
          <a:p>
            <a:pPr marL="0" indent="0">
              <a:buNone/>
            </a:pPr>
            <a:br>
              <a:rPr lang="en-US" dirty="0">
                <a:sym typeface="Symbol"/>
              </a:rPr>
            </a:br>
            <a:r>
              <a:rPr lang="en-US" sz="2000" dirty="0"/>
              <a:t>                                            (</a:t>
            </a:r>
            <a:r>
              <a:rPr lang="en-US" sz="2000" dirty="0">
                <a:sym typeface="Symbol"/>
              </a:rPr>
              <a:t>k : 0k&lt;n : a[k]=0)</a:t>
            </a:r>
          </a:p>
          <a:p>
            <a:pPr marL="0" indent="0">
              <a:buNone/>
            </a:pPr>
            <a:r>
              <a:rPr lang="en-US" sz="2000" dirty="0"/>
              <a:t>=</a:t>
            </a:r>
            <a:r>
              <a:rPr lang="en-US" sz="2000" dirty="0">
                <a:solidFill>
                  <a:srgbClr val="00B0F0"/>
                </a:solidFill>
              </a:rPr>
              <a:t> { domain merging, justified by </a:t>
            </a:r>
            <a:r>
              <a:rPr lang="en-US" sz="2000" dirty="0">
                <a:solidFill>
                  <a:srgbClr val="00B0F0"/>
                </a:solidFill>
                <a:sym typeface="Symbol"/>
              </a:rPr>
              <a:t> PEC.A2 }  </a:t>
            </a:r>
            <a:r>
              <a:rPr lang="en-US" sz="2000" dirty="0"/>
              <a:t>(</a:t>
            </a:r>
            <a:r>
              <a:rPr lang="en-US" sz="2000" dirty="0">
                <a:sym typeface="Symbol"/>
              </a:rPr>
              <a:t>k : 0k&lt;</a:t>
            </a:r>
            <a:r>
              <a:rPr lang="en-US" sz="2000" dirty="0" err="1">
                <a:sym typeface="Symbol"/>
              </a:rPr>
              <a:t>i</a:t>
            </a:r>
            <a:r>
              <a:rPr lang="en-US" sz="2000" dirty="0">
                <a:sym typeface="Symbol"/>
              </a:rPr>
              <a:t> \/ </a:t>
            </a:r>
            <a:r>
              <a:rPr lang="en-US" sz="2000" dirty="0" err="1">
                <a:sym typeface="Symbol"/>
              </a:rPr>
              <a:t>ik</a:t>
            </a:r>
            <a:r>
              <a:rPr lang="en-US" sz="2000" dirty="0">
                <a:sym typeface="Symbol"/>
              </a:rPr>
              <a:t>&lt;n :  a[k]=0)</a:t>
            </a:r>
          </a:p>
          <a:p>
            <a:pPr marL="0" indent="0">
              <a:buNone/>
            </a:pPr>
            <a:r>
              <a:rPr lang="en-US" sz="2000" dirty="0">
                <a:sym typeface="Symbol"/>
              </a:rPr>
              <a:t>=</a:t>
            </a:r>
            <a:r>
              <a:rPr lang="en-US" sz="2000" dirty="0">
                <a:solidFill>
                  <a:srgbClr val="00B0F0"/>
                </a:solidFill>
                <a:sym typeface="Symbol"/>
              </a:rPr>
              <a:t> { domain split }                 </a:t>
            </a:r>
            <a:r>
              <a:rPr lang="en-US" sz="2000" dirty="0"/>
              <a:t>(</a:t>
            </a:r>
            <a:r>
              <a:rPr lang="en-US" sz="2000" dirty="0">
                <a:sym typeface="Symbol"/>
              </a:rPr>
              <a:t>k : 0k&lt;</a:t>
            </a:r>
            <a:r>
              <a:rPr lang="en-US" sz="2000" dirty="0" err="1">
                <a:sym typeface="Symbol"/>
              </a:rPr>
              <a:t>i</a:t>
            </a:r>
            <a:r>
              <a:rPr lang="en-US" sz="2000" dirty="0">
                <a:sym typeface="Symbol"/>
              </a:rPr>
              <a:t> : a[k]=0)  /\  </a:t>
            </a:r>
            <a:r>
              <a:rPr lang="en-US" sz="2000" dirty="0"/>
              <a:t>(</a:t>
            </a:r>
            <a:r>
              <a:rPr lang="en-US" sz="2000" dirty="0">
                <a:sym typeface="Symbol"/>
              </a:rPr>
              <a:t>k : </a:t>
            </a:r>
            <a:r>
              <a:rPr lang="en-US" sz="2000" dirty="0" err="1">
                <a:sym typeface="Symbol"/>
              </a:rPr>
              <a:t>ik</a:t>
            </a:r>
            <a:r>
              <a:rPr lang="en-US" sz="2000" dirty="0">
                <a:sym typeface="Symbol"/>
              </a:rPr>
              <a:t>&lt;n : a[k]=0)</a:t>
            </a:r>
            <a:br>
              <a:rPr lang="en-US" sz="2000" dirty="0">
                <a:sym typeface="Symbol"/>
              </a:rPr>
            </a:br>
            <a:r>
              <a:rPr lang="en-US" sz="2000" dirty="0">
                <a:sym typeface="Symbol"/>
              </a:rPr>
              <a:t>=</a:t>
            </a:r>
            <a:r>
              <a:rPr lang="en-US" sz="2000" dirty="0">
                <a:solidFill>
                  <a:srgbClr val="00B0F0"/>
                </a:solidFill>
                <a:sym typeface="Symbol"/>
              </a:rPr>
              <a:t> { rewrite with PEC.A1 }     </a:t>
            </a:r>
            <a:r>
              <a:rPr lang="en-US" sz="2000" dirty="0"/>
              <a:t>r  </a:t>
            </a:r>
            <a:r>
              <a:rPr lang="en-US" sz="2000" dirty="0">
                <a:sym typeface="Symbol"/>
              </a:rPr>
              <a:t>/\ </a:t>
            </a:r>
            <a:r>
              <a:rPr lang="en-US" sz="2000" dirty="0"/>
              <a:t>(</a:t>
            </a:r>
            <a:r>
              <a:rPr lang="en-US" sz="2000" dirty="0">
                <a:sym typeface="Symbol"/>
              </a:rPr>
              <a:t>k : </a:t>
            </a:r>
            <a:r>
              <a:rPr lang="en-US" sz="2000" dirty="0" err="1">
                <a:sym typeface="Symbol"/>
              </a:rPr>
              <a:t>ik</a:t>
            </a:r>
            <a:r>
              <a:rPr lang="en-US" sz="2000" dirty="0">
                <a:sym typeface="Symbol"/>
              </a:rPr>
              <a:t>&lt;n : a[k]=0)</a:t>
            </a:r>
            <a:br>
              <a:rPr lang="en-US" sz="2000" dirty="0">
                <a:sym typeface="Symbol"/>
              </a:rPr>
            </a:br>
            <a:r>
              <a:rPr lang="en-US" sz="2000" dirty="0">
                <a:sym typeface="Symbol"/>
              </a:rPr>
              <a:t>= </a:t>
            </a:r>
            <a:r>
              <a:rPr lang="en-US" sz="2000" dirty="0">
                <a:solidFill>
                  <a:srgbClr val="00B0F0"/>
                </a:solidFill>
                <a:sym typeface="Symbol"/>
              </a:rPr>
              <a:t>{ rewrite with A1 above }  </a:t>
            </a:r>
            <a:r>
              <a:rPr lang="en-US" sz="2000" dirty="0">
                <a:sym typeface="Symbol"/>
              </a:rPr>
              <a:t>false</a:t>
            </a:r>
            <a:r>
              <a:rPr lang="en-US" sz="2000" dirty="0"/>
              <a:t>  </a:t>
            </a:r>
            <a:r>
              <a:rPr lang="en-US" sz="2000" dirty="0">
                <a:sym typeface="Symbol"/>
              </a:rPr>
              <a:t>/\  </a:t>
            </a:r>
            <a:r>
              <a:rPr lang="en-US" sz="2000" dirty="0"/>
              <a:t>(</a:t>
            </a:r>
            <a:r>
              <a:rPr lang="en-US" sz="2000" dirty="0">
                <a:sym typeface="Symbol"/>
              </a:rPr>
              <a:t>k : </a:t>
            </a:r>
            <a:r>
              <a:rPr lang="en-US" sz="2000" dirty="0" err="1">
                <a:sym typeface="Symbol"/>
              </a:rPr>
              <a:t>ik</a:t>
            </a:r>
            <a:r>
              <a:rPr lang="en-US" sz="2000" dirty="0">
                <a:sym typeface="Symbol"/>
              </a:rPr>
              <a:t>&lt;n : a[k]=0)</a:t>
            </a:r>
            <a:br>
              <a:rPr lang="en-US" sz="2000" dirty="0">
                <a:sym typeface="Symbol"/>
              </a:rPr>
            </a:br>
            <a:r>
              <a:rPr lang="en-US" sz="2000" dirty="0">
                <a:sym typeface="Symbol"/>
              </a:rPr>
              <a:t>= </a:t>
            </a:r>
            <a:r>
              <a:rPr lang="en-US" sz="2000" dirty="0">
                <a:solidFill>
                  <a:srgbClr val="00B0F0"/>
                </a:solidFill>
                <a:sym typeface="Symbol"/>
              </a:rPr>
              <a:t>{ trivial }                            </a:t>
            </a:r>
            <a:r>
              <a:rPr lang="en-US" sz="2000" dirty="0">
                <a:sym typeface="Symbol"/>
              </a:rPr>
              <a:t>false</a:t>
            </a:r>
          </a:p>
          <a:p>
            <a:pPr marL="0" indent="0">
              <a:buNone/>
            </a:pPr>
            <a:r>
              <a:rPr lang="en-US" sz="2000" dirty="0">
                <a:sym typeface="Symbol"/>
              </a:rPr>
              <a:t>=</a:t>
            </a:r>
            <a:r>
              <a:rPr lang="en-US" sz="2000" dirty="0">
                <a:solidFill>
                  <a:srgbClr val="00B0F0"/>
                </a:solidFill>
                <a:sym typeface="Symbol"/>
              </a:rPr>
              <a:t> { A1 implies r=false }        </a:t>
            </a:r>
            <a:r>
              <a:rPr lang="en-US" sz="2000" dirty="0">
                <a:sym typeface="Symbol"/>
              </a:rPr>
              <a:t>r</a:t>
            </a:r>
          </a:p>
          <a:p>
            <a:pPr marL="0" indent="0">
              <a:buNone/>
            </a:pP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END</a:t>
            </a: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again this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0</a:t>
            </a:r>
            <a:r>
              <a:rPr lang="en-US" dirty="0">
                <a:sym typeface="Symbol" pitchFamily="16" charset="2"/>
              </a:rPr>
              <a:t>n. This program checks if </a:t>
            </a:r>
            <a:r>
              <a:rPr lang="en-US" i="1" dirty="0">
                <a:sym typeface="Symbol" pitchFamily="16" charset="2"/>
              </a:rPr>
              <a:t>all</a:t>
            </a:r>
            <a:r>
              <a:rPr lang="en-US" dirty="0">
                <a:sym typeface="Symbol" pitchFamily="16" charset="2"/>
              </a:rPr>
              <a:t> elements of the segment a[0..n) are zero.</a:t>
            </a:r>
            <a:endParaRPr lang="en-US" dirty="0"/>
          </a:p>
          <a:p>
            <a:endParaRPr lang="en-US" dirty="0"/>
          </a:p>
          <a:p>
            <a:r>
              <a:rPr lang="en-US" dirty="0"/>
              <a:t>{* 0</a:t>
            </a:r>
            <a:r>
              <a:rPr lang="en-US" dirty="0">
                <a:sym typeface="Symbol" pitchFamily="16" charset="2"/>
              </a:rPr>
              <a:t>n</a:t>
            </a:r>
            <a:r>
              <a:rPr lang="en-US" dirty="0"/>
              <a:t> *}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</a:t>
            </a:r>
            <a:r>
              <a:rPr lang="en-US" dirty="0" err="1"/>
              <a:t>i</a:t>
            </a:r>
            <a:r>
              <a:rPr lang="en-US" dirty="0"/>
              <a:t> := 0 ; r := </a:t>
            </a:r>
            <a:r>
              <a:rPr lang="en-US" b="1" dirty="0"/>
              <a:t>true</a:t>
            </a:r>
            <a:r>
              <a:rPr lang="en-US" dirty="0"/>
              <a:t> ;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while</a:t>
            </a:r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&lt;n  </a:t>
            </a:r>
            <a:r>
              <a:rPr lang="en-US" b="1" dirty="0"/>
              <a:t>do</a:t>
            </a:r>
            <a:r>
              <a:rPr lang="en-US" dirty="0"/>
              <a:t>  {  r := r /\ (a[</a:t>
            </a:r>
            <a:r>
              <a:rPr lang="en-US" dirty="0" err="1"/>
              <a:t>i</a:t>
            </a:r>
            <a:r>
              <a:rPr lang="en-US" dirty="0"/>
              <a:t>]=0)  ;  </a:t>
            </a:r>
            <a:r>
              <a:rPr lang="en-US" dirty="0" err="1"/>
              <a:t>i</a:t>
            </a:r>
            <a:r>
              <a:rPr lang="en-US" dirty="0"/>
              <a:t>++ 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{*  ??  </a:t>
            </a:r>
            <a:r>
              <a:rPr lang="en-US" dirty="0">
                <a:sym typeface="Symbol" pitchFamily="16" charset="2"/>
              </a:rPr>
              <a:t>*}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Proof  rule for loop (total correctness)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br>
              <a:rPr lang="en-US" dirty="0">
                <a:solidFill>
                  <a:schemeClr val="bg1">
                    <a:lumMod val="65000"/>
                  </a:schemeClr>
                </a:solidFill>
                <a:sym typeface="Symbol"/>
              </a:rPr>
            </a:br>
            <a:r>
              <a:rPr lang="en-US" dirty="0">
                <a:sym typeface="Symbol"/>
              </a:rPr>
              <a:t>	{* g  /\  I *}    S    {*  I  *}			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// invariance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I  /\ g    Q 				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// exit </a:t>
            </a:r>
            <a:r>
              <a:rPr lang="en-US" sz="1800" dirty="0" err="1">
                <a:solidFill>
                  <a:schemeClr val="bg1">
                    <a:lumMod val="65000"/>
                  </a:schemeClr>
                </a:solidFill>
                <a:sym typeface="Symbol"/>
              </a:rPr>
              <a:t>cond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  <a:sym typeface="Symbol"/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  <a:sym typeface="Symbol"/>
              </a:rPr>
              <a:t>	</a:t>
            </a:r>
            <a:r>
              <a:rPr lang="en-US" dirty="0">
                <a:sym typeface="Symbol"/>
              </a:rPr>
              <a:t> {* I /\ g *}    C:=m; S   {* m&lt;C *} 		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// m decreasing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sym typeface="Symbol"/>
              </a:rPr>
              <a:t>	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  <a:sym typeface="Symbol"/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  <a:sym typeface="Symbol"/>
              </a:rPr>
              <a:t>	</a:t>
            </a:r>
            <a:r>
              <a:rPr lang="en-US" dirty="0">
                <a:sym typeface="Symbol"/>
              </a:rPr>
              <a:t>I /\ g   </a:t>
            </a:r>
            <a:r>
              <a:rPr lang="en-US" dirty="0"/>
              <a:t>m </a:t>
            </a:r>
            <a:r>
              <a:rPr lang="en-US" dirty="0">
                <a:sym typeface="Symbol"/>
              </a:rPr>
              <a:t>&gt; 0  				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//  m bounded below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----------------------------------------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{* I *}   </a:t>
            </a:r>
            <a:r>
              <a:rPr lang="en-US" u="sng" dirty="0">
                <a:sym typeface="Symbol"/>
              </a:rPr>
              <a:t>while</a:t>
            </a:r>
            <a:r>
              <a:rPr lang="en-US" dirty="0">
                <a:sym typeface="Symbol"/>
              </a:rPr>
              <a:t>  g  </a:t>
            </a:r>
            <a:r>
              <a:rPr lang="en-US" u="sng" dirty="0">
                <a:sym typeface="Symbol"/>
              </a:rPr>
              <a:t>do</a:t>
            </a:r>
            <a:r>
              <a:rPr lang="en-US" dirty="0">
                <a:sym typeface="Symbol"/>
              </a:rPr>
              <a:t>   S    {* Q *}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5A4E6F-3F42-4A97-9EFD-00E16A077F0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638800" y="4700945"/>
            <a:ext cx="9906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4700945"/>
            <a:ext cx="36576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spec, inv, and term.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{* 0</a:t>
            </a:r>
            <a:r>
              <a:rPr lang="en-US" dirty="0">
                <a:sym typeface="Symbol" pitchFamily="16" charset="2"/>
              </a:rPr>
              <a:t>n</a:t>
            </a:r>
            <a:r>
              <a:rPr lang="en-US" dirty="0"/>
              <a:t> *}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</a:t>
            </a:r>
            <a:r>
              <a:rPr lang="en-US" dirty="0" err="1"/>
              <a:t>i</a:t>
            </a:r>
            <a:r>
              <a:rPr lang="en-US" dirty="0"/>
              <a:t> := 0 ; r := </a:t>
            </a:r>
            <a:r>
              <a:rPr lang="en-US" b="1" dirty="0"/>
              <a:t>true</a:t>
            </a:r>
            <a:r>
              <a:rPr lang="en-US" dirty="0"/>
              <a:t> ;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while</a:t>
            </a:r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&lt;n  </a:t>
            </a:r>
            <a:r>
              <a:rPr lang="en-US" b="1" dirty="0"/>
              <a:t>do</a:t>
            </a:r>
            <a:r>
              <a:rPr lang="en-US" dirty="0"/>
              <a:t>  {  r := r /\ (a[</a:t>
            </a:r>
            <a:r>
              <a:rPr lang="en-US" dirty="0" err="1"/>
              <a:t>i</a:t>
            </a:r>
            <a:r>
              <a:rPr lang="en-US" dirty="0"/>
              <a:t>]=0)  ;  </a:t>
            </a:r>
            <a:r>
              <a:rPr lang="en-US" dirty="0" err="1"/>
              <a:t>i</a:t>
            </a:r>
            <a:r>
              <a:rPr lang="en-US" dirty="0"/>
              <a:t>++ 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{*  r  = (</a:t>
            </a:r>
            <a:r>
              <a:rPr lang="en-US" dirty="0">
                <a:sym typeface="Symbol"/>
              </a:rPr>
              <a:t>k : 0k&lt;n : a[k]=0) </a:t>
            </a:r>
            <a:r>
              <a:rPr lang="en-US" dirty="0">
                <a:sym typeface="Symbol" pitchFamily="16" charset="2"/>
              </a:rPr>
              <a:t>*}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Chosen invariant  &amp; termination metric: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I   :  (r  = (</a:t>
            </a:r>
            <a:r>
              <a:rPr lang="en-US" dirty="0">
                <a:sym typeface="Symbol"/>
              </a:rPr>
              <a:t>k : 0k&lt;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: a[k]=0))   /\   0in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m :  n - </a:t>
            </a:r>
            <a:r>
              <a:rPr lang="en-US" dirty="0" err="1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pPr>
              <a:buNone/>
            </a:pPr>
            <a:r>
              <a:rPr lang="en-US" dirty="0">
                <a:sym typeface="Symbol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876800" y="5081945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800" y="5081945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comes down to proving these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(Exit Condition) </a:t>
            </a:r>
            <a:r>
              <a:rPr lang="en-US" dirty="0"/>
              <a:t> I /\ </a:t>
            </a:r>
            <a:r>
              <a:rPr lang="en-US" dirty="0">
                <a:sym typeface="Symbol"/>
              </a:rPr>
              <a:t>g  Q</a:t>
            </a:r>
          </a:p>
          <a:p>
            <a:r>
              <a:rPr lang="en-US" dirty="0">
                <a:solidFill>
                  <a:srgbClr val="00B050"/>
                </a:solidFill>
                <a:sym typeface="Symbol"/>
              </a:rPr>
              <a:t>(Initialization Condition)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{* given-pre-</a:t>
            </a:r>
            <a:r>
              <a:rPr lang="en-US" dirty="0" err="1">
                <a:sym typeface="Symbol"/>
              </a:rPr>
              <a:t>cond</a:t>
            </a:r>
            <a:r>
              <a:rPr lang="en-US" dirty="0">
                <a:sym typeface="Symbol"/>
              </a:rPr>
              <a:t> *}  </a:t>
            </a:r>
            <a:r>
              <a:rPr lang="en-US" dirty="0" err="1"/>
              <a:t>i</a:t>
            </a:r>
            <a:r>
              <a:rPr lang="en-US" dirty="0"/>
              <a:t> := 0 ; r := </a:t>
            </a:r>
            <a:r>
              <a:rPr lang="en-US" b="1" dirty="0"/>
              <a:t>true</a:t>
            </a:r>
            <a:r>
              <a:rPr lang="en-US" dirty="0"/>
              <a:t>   {* I  *},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Equivalently :   given-pre-</a:t>
            </a:r>
            <a:r>
              <a:rPr lang="en-US" dirty="0" err="1"/>
              <a:t>cond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 </a:t>
            </a:r>
            <a:r>
              <a:rPr lang="en-US" b="1" dirty="0" err="1"/>
              <a:t>wp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:= 0 ; r := </a:t>
            </a:r>
            <a:r>
              <a:rPr lang="en-US" b="1" dirty="0"/>
              <a:t>true</a:t>
            </a:r>
            <a:r>
              <a:rPr lang="en-US" dirty="0"/>
              <a:t>) I</a:t>
            </a:r>
          </a:p>
          <a:p>
            <a:r>
              <a:rPr lang="en-US" dirty="0">
                <a:solidFill>
                  <a:srgbClr val="00B050"/>
                </a:solidFill>
              </a:rPr>
              <a:t>(Invariance)  </a:t>
            </a:r>
            <a:r>
              <a:rPr lang="en-US" dirty="0"/>
              <a:t>I /\ </a:t>
            </a:r>
            <a:r>
              <a:rPr lang="en-US" dirty="0">
                <a:sym typeface="Symbol"/>
              </a:rPr>
              <a:t>g   </a:t>
            </a:r>
            <a:r>
              <a:rPr lang="en-US" b="1" dirty="0" err="1">
                <a:sym typeface="Symbol"/>
              </a:rPr>
              <a:t>wp</a:t>
            </a:r>
            <a:r>
              <a:rPr lang="en-US" dirty="0">
                <a:sym typeface="Symbol"/>
              </a:rPr>
              <a:t> body I</a:t>
            </a:r>
          </a:p>
          <a:p>
            <a:r>
              <a:rPr lang="en-US" dirty="0">
                <a:solidFill>
                  <a:srgbClr val="00B050"/>
                </a:solidFill>
                <a:sym typeface="Symbol"/>
              </a:rPr>
              <a:t>(Termination Condition)</a:t>
            </a:r>
            <a:r>
              <a:rPr lang="en-US" dirty="0">
                <a:sym typeface="Symbol"/>
              </a:rPr>
              <a:t>  I /\ g  </a:t>
            </a:r>
            <a:r>
              <a:rPr lang="en-US" b="1" dirty="0" err="1">
                <a:sym typeface="Symbol"/>
              </a:rPr>
              <a:t>wp</a:t>
            </a:r>
            <a:r>
              <a:rPr lang="en-US" dirty="0">
                <a:sym typeface="Symbol"/>
              </a:rPr>
              <a:t> (C:=m ; body)  (m&lt;C)</a:t>
            </a:r>
          </a:p>
          <a:p>
            <a:r>
              <a:rPr lang="en-US" dirty="0">
                <a:solidFill>
                  <a:srgbClr val="00B050"/>
                </a:solidFill>
                <a:sym typeface="Symbol"/>
              </a:rPr>
              <a:t>(Termination Condition)   </a:t>
            </a:r>
            <a:r>
              <a:rPr lang="en-US" dirty="0">
                <a:sym typeface="Symbol"/>
              </a:rPr>
              <a:t>I /\ g   m&gt;0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the exit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PROOF PEC</a:t>
            </a:r>
            <a:br>
              <a:rPr lang="en-US" dirty="0"/>
            </a:br>
            <a:r>
              <a:rPr lang="en-US" dirty="0"/>
              <a:t>[A1]  r  = (</a:t>
            </a:r>
            <a:r>
              <a:rPr lang="en-US" dirty="0">
                <a:sym typeface="Symbol"/>
              </a:rPr>
              <a:t>k : 0k&lt;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: a[k]=0)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I1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[A2]  0in                  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I2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[A3]  </a:t>
            </a:r>
            <a:r>
              <a:rPr lang="en-US" dirty="0" err="1">
                <a:sym typeface="Symbol"/>
              </a:rPr>
              <a:t>in</a:t>
            </a:r>
            <a:r>
              <a:rPr lang="en-US" dirty="0">
                <a:sym typeface="Symbol"/>
              </a:rPr>
              <a:t>                      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g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[G]    </a:t>
            </a:r>
            <a:r>
              <a:rPr lang="en-US" dirty="0"/>
              <a:t>r  = (</a:t>
            </a:r>
            <a:r>
              <a:rPr lang="en-US" dirty="0">
                <a:sym typeface="Symbol"/>
              </a:rPr>
              <a:t>k : 0k&lt;n : a[k]=0)</a:t>
            </a:r>
          </a:p>
          <a:p>
            <a:endParaRPr lang="en-US" dirty="0"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  A2 and A3 }   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= n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sym typeface="Symbol"/>
              </a:rPr>
              <a:t>{ rewrite A1 with 1 }   </a:t>
            </a:r>
            <a:r>
              <a:rPr lang="en-US" dirty="0"/>
              <a:t>r  = (</a:t>
            </a:r>
            <a:r>
              <a:rPr lang="en-US" dirty="0">
                <a:sym typeface="Symbol"/>
              </a:rPr>
              <a:t>k : 0k&lt;n : a[k]=0) 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END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the initialization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ym typeface="Symbol"/>
              </a:rPr>
              <a:t>Calculate the </a:t>
            </a:r>
            <a:r>
              <a:rPr lang="en-US" sz="1800" b="1" dirty="0" err="1">
                <a:sym typeface="Symbol"/>
              </a:rPr>
              <a:t>wp</a:t>
            </a:r>
            <a:r>
              <a:rPr lang="en-US" sz="1800" dirty="0">
                <a:sym typeface="Symbol"/>
              </a:rPr>
              <a:t> first :</a:t>
            </a:r>
            <a:br>
              <a:rPr lang="en-US" sz="1800" dirty="0">
                <a:sym typeface="Symbol"/>
              </a:rPr>
            </a:br>
            <a:br>
              <a:rPr lang="en-US" sz="1800" dirty="0">
                <a:sym typeface="Symbol"/>
              </a:rPr>
            </a:br>
            <a:r>
              <a:rPr lang="en-US" sz="1800" dirty="0">
                <a:sym typeface="Symbol"/>
              </a:rPr>
              <a:t>    </a:t>
            </a:r>
            <a:r>
              <a:rPr lang="en-US" sz="1800" b="1" dirty="0" err="1">
                <a:sym typeface="Symbol"/>
              </a:rPr>
              <a:t>wp</a:t>
            </a:r>
            <a:r>
              <a:rPr lang="en-US" sz="1800" dirty="0">
                <a:sym typeface="Symbol"/>
              </a:rPr>
              <a:t>  (</a:t>
            </a:r>
            <a:r>
              <a:rPr lang="en-US" sz="1800" dirty="0" err="1"/>
              <a:t>i</a:t>
            </a:r>
            <a:r>
              <a:rPr lang="en-US" sz="1800" dirty="0"/>
              <a:t> := 0 ; r := </a:t>
            </a:r>
            <a:r>
              <a:rPr lang="en-US" sz="1800" b="1" dirty="0"/>
              <a:t>true</a:t>
            </a:r>
            <a:r>
              <a:rPr lang="en-US" sz="1800" dirty="0"/>
              <a:t> )  I   =    .....</a:t>
            </a:r>
            <a:endParaRPr lang="en-US" sz="1800" dirty="0">
              <a:sym typeface="Symbol"/>
            </a:endParaRPr>
          </a:p>
          <a:p>
            <a:endParaRPr lang="en-US" sz="1800" dirty="0">
              <a:sym typeface="Symbol"/>
            </a:endParaRPr>
          </a:p>
          <a:p>
            <a:r>
              <a:rPr lang="en-US" sz="1800" dirty="0">
                <a:sym typeface="Symbol"/>
              </a:rPr>
              <a:t>PROOF Init</a:t>
            </a:r>
            <a:br>
              <a:rPr lang="en-US" sz="1800" dirty="0">
                <a:sym typeface="Symbol"/>
              </a:rPr>
            </a:br>
            <a:r>
              <a:rPr lang="en-US" sz="1800" dirty="0">
                <a:sym typeface="Symbol"/>
              </a:rPr>
              <a:t>[A1]   </a:t>
            </a:r>
            <a:r>
              <a:rPr lang="en-US" sz="1800" dirty="0"/>
              <a:t>0</a:t>
            </a:r>
            <a:r>
              <a:rPr lang="en-US" sz="1800" dirty="0">
                <a:sym typeface="Symbol" pitchFamily="16" charset="2"/>
              </a:rPr>
              <a:t>n </a:t>
            </a:r>
            <a:br>
              <a:rPr lang="en-US" sz="1800" dirty="0">
                <a:sym typeface="Symbol" pitchFamily="16" charset="2"/>
              </a:rPr>
            </a:br>
            <a:r>
              <a:rPr lang="en-US" sz="1800" dirty="0">
                <a:sym typeface="Symbol" pitchFamily="16" charset="2"/>
              </a:rPr>
              <a:t>[ G ]  (true = </a:t>
            </a:r>
            <a:r>
              <a:rPr lang="en-US" sz="1800" dirty="0"/>
              <a:t>(</a:t>
            </a:r>
            <a:r>
              <a:rPr lang="en-US" sz="1800" dirty="0">
                <a:sym typeface="Symbol"/>
              </a:rPr>
              <a:t>k : 0k&lt;0 : a[k]=0))   /\    00n   </a:t>
            </a:r>
            <a:r>
              <a:rPr lang="en-US" sz="1800" dirty="0">
                <a:solidFill>
                  <a:srgbClr val="00B0F0"/>
                </a:solidFill>
                <a:sym typeface="Symbol"/>
              </a:rPr>
              <a:t>// calculated </a:t>
            </a:r>
            <a:r>
              <a:rPr lang="en-US" sz="1800" dirty="0" err="1">
                <a:solidFill>
                  <a:srgbClr val="00B0F0"/>
                </a:solidFill>
                <a:sym typeface="Symbol"/>
              </a:rPr>
              <a:t>wp</a:t>
            </a:r>
            <a:endParaRPr lang="en-US" sz="1800" dirty="0">
              <a:solidFill>
                <a:srgbClr val="00B0F0"/>
              </a:solidFill>
              <a:sym typeface="Symbol"/>
            </a:endParaRPr>
          </a:p>
          <a:p>
            <a:pPr>
              <a:buFont typeface="+mj-lt"/>
              <a:buAutoNum type="arabicPeriod"/>
            </a:pPr>
            <a:r>
              <a:rPr lang="en-US" sz="1800" dirty="0">
                <a:solidFill>
                  <a:srgbClr val="00B0F0"/>
                </a:solidFill>
                <a:sym typeface="Symbol"/>
              </a:rPr>
              <a:t>{ 00 , conjunction with A1 }       </a:t>
            </a:r>
            <a:r>
              <a:rPr lang="en-US" sz="1800" dirty="0">
                <a:sym typeface="Symbol"/>
              </a:rPr>
              <a:t>00n</a:t>
            </a:r>
            <a:endParaRPr lang="en-US" sz="1800" dirty="0">
              <a:solidFill>
                <a:srgbClr val="FFC000"/>
              </a:solidFill>
              <a:sym typeface="Symbol"/>
            </a:endParaRPr>
          </a:p>
          <a:p>
            <a:pPr>
              <a:buFont typeface="+mj-lt"/>
              <a:buAutoNum type="arabicPeriod"/>
            </a:pPr>
            <a:r>
              <a:rPr lang="en-US" sz="1800" dirty="0">
                <a:solidFill>
                  <a:srgbClr val="00B0F0"/>
                </a:solidFill>
                <a:sym typeface="Symbol"/>
              </a:rPr>
              <a:t>{ see the eq. sub proof below }   </a:t>
            </a:r>
            <a:r>
              <a:rPr lang="en-US" sz="1800" dirty="0">
                <a:sym typeface="Symbol" pitchFamily="16" charset="2"/>
              </a:rPr>
              <a:t>true = </a:t>
            </a:r>
            <a:r>
              <a:rPr lang="en-US" sz="1800" dirty="0"/>
              <a:t>(</a:t>
            </a:r>
            <a:r>
              <a:rPr lang="en-US" sz="1800" dirty="0">
                <a:sym typeface="Symbol"/>
              </a:rPr>
              <a:t>k : 0k&lt;0 : a[k]=0)</a:t>
            </a:r>
            <a:br>
              <a:rPr lang="en-US" sz="1800" dirty="0">
                <a:sym typeface="Symbol"/>
              </a:rPr>
            </a:br>
            <a:r>
              <a:rPr lang="en-US" sz="1800" dirty="0">
                <a:sym typeface="Symbol"/>
              </a:rPr>
              <a:t>    EQUATIONAL PROOF</a:t>
            </a:r>
            <a:br>
              <a:rPr lang="en-US" sz="1800" dirty="0">
                <a:sym typeface="Symbol"/>
              </a:rPr>
            </a:br>
            <a:r>
              <a:rPr lang="en-US" sz="1800" dirty="0">
                <a:sym typeface="Symbol"/>
              </a:rPr>
              <a:t>         </a:t>
            </a:r>
            <a:r>
              <a:rPr lang="en-US" sz="1800" dirty="0"/>
              <a:t>(</a:t>
            </a:r>
            <a:r>
              <a:rPr lang="en-US" sz="1800" dirty="0">
                <a:sym typeface="Symbol"/>
              </a:rPr>
              <a:t>k : 0k&lt;0 : a[k]=0)</a:t>
            </a:r>
            <a:br>
              <a:rPr lang="en-US" sz="1800" dirty="0">
                <a:sym typeface="Symbol"/>
              </a:rPr>
            </a:br>
            <a:r>
              <a:rPr lang="en-US" sz="1800" dirty="0">
                <a:sym typeface="Symbol"/>
              </a:rPr>
              <a:t>   =   </a:t>
            </a:r>
            <a:r>
              <a:rPr lang="en-US" sz="1800" dirty="0">
                <a:solidFill>
                  <a:srgbClr val="00B0F0"/>
                </a:solidFill>
                <a:sym typeface="Symbol"/>
              </a:rPr>
              <a:t>{ the domain is empty } </a:t>
            </a:r>
            <a:br>
              <a:rPr lang="en-US" sz="1800" dirty="0">
                <a:solidFill>
                  <a:srgbClr val="FFC000"/>
                </a:solidFill>
                <a:sym typeface="Symbol"/>
              </a:rPr>
            </a:br>
            <a:r>
              <a:rPr lang="en-US" sz="1800" dirty="0">
                <a:solidFill>
                  <a:srgbClr val="FFC000"/>
                </a:solidFill>
                <a:sym typeface="Symbol"/>
              </a:rPr>
              <a:t>       </a:t>
            </a:r>
            <a:r>
              <a:rPr lang="en-US" sz="1800" dirty="0">
                <a:sym typeface="Symbol"/>
              </a:rPr>
              <a:t> </a:t>
            </a:r>
            <a:r>
              <a:rPr lang="en-US" sz="1800" dirty="0"/>
              <a:t>(</a:t>
            </a:r>
            <a:r>
              <a:rPr lang="en-US" sz="1800" dirty="0">
                <a:sym typeface="Symbol"/>
              </a:rPr>
              <a:t>k : false : a[k]=0)</a:t>
            </a:r>
            <a:br>
              <a:rPr lang="en-US" sz="1800" dirty="0">
                <a:sym typeface="Symbol"/>
              </a:rPr>
            </a:br>
            <a:r>
              <a:rPr lang="en-US" sz="1800" dirty="0">
                <a:sym typeface="Symbol"/>
              </a:rPr>
              <a:t>    =  </a:t>
            </a:r>
            <a:r>
              <a:rPr lang="en-US" sz="1800" dirty="0">
                <a:solidFill>
                  <a:srgbClr val="00B0F0"/>
                </a:solidFill>
                <a:sym typeface="Symbol"/>
              </a:rPr>
              <a:t>{ over empty domain }</a:t>
            </a:r>
            <a:br>
              <a:rPr lang="en-US" sz="1800" dirty="0">
                <a:sym typeface="Symbol"/>
              </a:rPr>
            </a:br>
            <a:r>
              <a:rPr lang="en-US" sz="1800" dirty="0">
                <a:sym typeface="Symbol"/>
              </a:rPr>
              <a:t>         true</a:t>
            </a:r>
            <a:br>
              <a:rPr lang="en-US" sz="1800" dirty="0">
                <a:sym typeface="Symbol"/>
              </a:rPr>
            </a:br>
            <a:r>
              <a:rPr lang="en-US" sz="1800" dirty="0">
                <a:sym typeface="Symbol"/>
              </a:rPr>
              <a:t>     END</a:t>
            </a:r>
          </a:p>
          <a:p>
            <a:pPr>
              <a:buFont typeface="+mj-lt"/>
              <a:buAutoNum type="arabicPeriod"/>
            </a:pPr>
            <a:r>
              <a:rPr lang="en-US" sz="1800" dirty="0">
                <a:solidFill>
                  <a:srgbClr val="00B0F0"/>
                </a:solidFill>
                <a:sym typeface="Symbol"/>
              </a:rPr>
              <a:t>  { conjunction of 1 and 2 }   </a:t>
            </a:r>
            <a:r>
              <a:rPr lang="en-US" sz="1800" dirty="0">
                <a:sym typeface="Symbol"/>
              </a:rPr>
              <a:t>G</a:t>
            </a:r>
            <a:br>
              <a:rPr lang="en-US" sz="1800" dirty="0">
                <a:sym typeface="Symbol"/>
              </a:rPr>
            </a:b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the invariance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We have to prove: </a:t>
            </a:r>
            <a:r>
              <a:rPr lang="en-US" dirty="0"/>
              <a:t>I /\ </a:t>
            </a:r>
            <a:r>
              <a:rPr lang="en-US" dirty="0">
                <a:sym typeface="Symbol"/>
              </a:rPr>
              <a:t>g   </a:t>
            </a:r>
            <a:r>
              <a:rPr lang="en-US" b="1" dirty="0" err="1">
                <a:sym typeface="Symbol"/>
              </a:rPr>
              <a:t>wp</a:t>
            </a:r>
            <a:r>
              <a:rPr lang="en-US" dirty="0">
                <a:sym typeface="Symbol"/>
              </a:rPr>
              <a:t> body I </a:t>
            </a:r>
          </a:p>
          <a:p>
            <a:r>
              <a:rPr lang="en-US" dirty="0">
                <a:sym typeface="Symbol"/>
              </a:rPr>
              <a:t>Calculate the </a:t>
            </a:r>
            <a:r>
              <a:rPr lang="en-US" dirty="0" err="1">
                <a:sym typeface="Symbol"/>
              </a:rPr>
              <a:t>wp</a:t>
            </a:r>
            <a:r>
              <a:rPr lang="en-US" dirty="0">
                <a:sym typeface="Symbol"/>
              </a:rPr>
              <a:t> first: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r>
              <a:rPr lang="en-US" b="1" dirty="0" err="1">
                <a:sym typeface="Symbol"/>
              </a:rPr>
              <a:t>wp</a:t>
            </a:r>
            <a:r>
              <a:rPr lang="en-US" dirty="0">
                <a:sym typeface="Symbol"/>
              </a:rPr>
              <a:t>  (</a:t>
            </a:r>
            <a:r>
              <a:rPr lang="en-US" dirty="0"/>
              <a:t>r := r /\ (a[</a:t>
            </a:r>
            <a:r>
              <a:rPr lang="en-US" dirty="0" err="1"/>
              <a:t>i</a:t>
            </a:r>
            <a:r>
              <a:rPr lang="en-US" dirty="0"/>
              <a:t>]=0)  ;  </a:t>
            </a:r>
            <a:r>
              <a:rPr lang="en-US" dirty="0" err="1"/>
              <a:t>i</a:t>
            </a:r>
            <a:r>
              <a:rPr lang="en-US" dirty="0"/>
              <a:t>++ )   I  =  ....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Proof structure: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r>
              <a:rPr lang="en-US" dirty="0"/>
              <a:t>PROOF PIC</a:t>
            </a:r>
            <a:br>
              <a:rPr lang="en-US" dirty="0"/>
            </a:br>
            <a:r>
              <a:rPr lang="en-US" dirty="0"/>
              <a:t>[A1]  r  = (</a:t>
            </a:r>
            <a:r>
              <a:rPr lang="en-US" dirty="0">
                <a:sym typeface="Symbol"/>
              </a:rPr>
              <a:t>k : 0k&lt;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: a[k]=0)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I1</a:t>
            </a:r>
            <a:br>
              <a:rPr lang="en-US" dirty="0">
                <a:solidFill>
                  <a:srgbClr val="00B0F0"/>
                </a:solidFill>
                <a:sym typeface="Symbol"/>
              </a:rPr>
            </a:br>
            <a:r>
              <a:rPr lang="en-US" dirty="0">
                <a:sym typeface="Symbol"/>
              </a:rPr>
              <a:t>[A2]  0in                 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I2</a:t>
            </a:r>
            <a:br>
              <a:rPr lang="en-US" dirty="0">
                <a:solidFill>
                  <a:srgbClr val="00B0F0"/>
                </a:solidFill>
                <a:sym typeface="Symbol"/>
              </a:rPr>
            </a:br>
            <a:r>
              <a:rPr lang="en-US" dirty="0">
                <a:sym typeface="Symbol"/>
              </a:rPr>
              <a:t>[A3]  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&lt;n                                                    </a:t>
            </a:r>
            <a:r>
              <a:rPr lang="en-US" dirty="0">
                <a:solidFill>
                  <a:srgbClr val="00B0F0"/>
                </a:solidFill>
                <a:sym typeface="Symbol"/>
              </a:rPr>
              <a:t>// g</a:t>
            </a:r>
            <a:br>
              <a:rPr lang="en-US" dirty="0">
                <a:solidFill>
                  <a:srgbClr val="00B0F0"/>
                </a:solidFill>
                <a:sym typeface="Symbol"/>
              </a:rPr>
            </a:br>
            <a:r>
              <a:rPr lang="en-US" dirty="0">
                <a:sym typeface="Symbol"/>
              </a:rPr>
              <a:t>[G]    .... here the </a:t>
            </a:r>
            <a:r>
              <a:rPr lang="en-US" dirty="0" err="1">
                <a:sym typeface="Symbol"/>
              </a:rPr>
              <a:t>wp</a:t>
            </a:r>
            <a:r>
              <a:rPr lang="en-US" dirty="0">
                <a:sym typeface="Symbol"/>
              </a:rPr>
              <a:t> you calculated above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the invariance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93697"/>
            <a:ext cx="8686800" cy="5638800"/>
          </a:xfrm>
        </p:spPr>
        <p:txBody>
          <a:bodyPr/>
          <a:lstStyle/>
          <a:p>
            <a:r>
              <a:rPr lang="en-US" sz="1600" dirty="0"/>
              <a:t>PROOF PIC</a:t>
            </a:r>
            <a:br>
              <a:rPr lang="en-US" sz="1600" dirty="0"/>
            </a:br>
            <a:r>
              <a:rPr lang="en-US" sz="1600" dirty="0"/>
              <a:t>[A1]  r  = (</a:t>
            </a:r>
            <a:r>
              <a:rPr lang="en-US" sz="1600" dirty="0">
                <a:sym typeface="Symbol"/>
              </a:rPr>
              <a:t>k : 0k&lt;</a:t>
            </a:r>
            <a:r>
              <a:rPr lang="en-US" sz="1600" dirty="0" err="1">
                <a:sym typeface="Symbol"/>
              </a:rPr>
              <a:t>i</a:t>
            </a:r>
            <a:r>
              <a:rPr lang="en-US" sz="1600" dirty="0">
                <a:sym typeface="Symbol"/>
              </a:rPr>
              <a:t> : a[k]=0)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[A2]  0in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[A3]  </a:t>
            </a:r>
            <a:r>
              <a:rPr lang="en-US" sz="1600" dirty="0" err="1">
                <a:sym typeface="Symbol"/>
              </a:rPr>
              <a:t>i</a:t>
            </a:r>
            <a:r>
              <a:rPr lang="en-US" sz="1600" dirty="0">
                <a:sym typeface="Symbol"/>
              </a:rPr>
              <a:t>&lt;n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[G1]  </a:t>
            </a:r>
            <a:r>
              <a:rPr lang="en-US" sz="1600" dirty="0"/>
              <a:t>r/\(a[</a:t>
            </a:r>
            <a:r>
              <a:rPr lang="en-US" sz="1600" dirty="0" err="1"/>
              <a:t>i</a:t>
            </a:r>
            <a:r>
              <a:rPr lang="en-US" sz="1600" dirty="0"/>
              <a:t>]=0)  = (</a:t>
            </a:r>
            <a:r>
              <a:rPr lang="en-US" sz="1600" dirty="0">
                <a:sym typeface="Symbol"/>
              </a:rPr>
              <a:t>k : 0k&lt;i+1 : a[k]=0)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[G2]  0i+1n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rgbClr val="00B0F0"/>
                </a:solidFill>
                <a:sym typeface="Symbol"/>
              </a:rPr>
              <a:t>{ follows from 0  </a:t>
            </a:r>
            <a:r>
              <a:rPr lang="en-US" sz="1600" dirty="0" err="1">
                <a:solidFill>
                  <a:srgbClr val="00B0F0"/>
                </a:solidFill>
                <a:sym typeface="Symbol"/>
              </a:rPr>
              <a:t>i</a:t>
            </a:r>
            <a:r>
              <a:rPr lang="en-US" sz="1600" dirty="0">
                <a:solidFill>
                  <a:srgbClr val="00B0F0"/>
                </a:solidFill>
                <a:sym typeface="Symbol"/>
              </a:rPr>
              <a:t> in A2 </a:t>
            </a:r>
            <a:r>
              <a:rPr lang="en-US" sz="1600" dirty="0">
                <a:sym typeface="Symbol"/>
              </a:rPr>
              <a:t>} 0i+1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rgbClr val="00B0F0"/>
                </a:solidFill>
                <a:sym typeface="Symbol"/>
              </a:rPr>
              <a:t>{ follows from A3 }</a:t>
            </a:r>
            <a:r>
              <a:rPr lang="en-US" sz="1600" dirty="0">
                <a:sym typeface="Symbol"/>
              </a:rPr>
              <a:t>            i+1n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ym typeface="Symbol"/>
              </a:rPr>
              <a:t> </a:t>
            </a:r>
            <a:r>
              <a:rPr lang="en-US" sz="1600" dirty="0">
                <a:solidFill>
                  <a:srgbClr val="0070C0"/>
                </a:solidFill>
                <a:sym typeface="Symbol"/>
              </a:rPr>
              <a:t>{ see eq. </a:t>
            </a:r>
            <a:r>
              <a:rPr lang="en-US" sz="1600" dirty="0" err="1">
                <a:solidFill>
                  <a:srgbClr val="0070C0"/>
                </a:solidFill>
                <a:sym typeface="Symbol"/>
              </a:rPr>
              <a:t>subproof</a:t>
            </a:r>
            <a:r>
              <a:rPr lang="en-US" sz="1600" dirty="0">
                <a:solidFill>
                  <a:srgbClr val="0070C0"/>
                </a:solidFill>
                <a:sym typeface="Symbol"/>
              </a:rPr>
              <a:t> below }  </a:t>
            </a:r>
            <a:r>
              <a:rPr lang="en-US" sz="1600" dirty="0">
                <a:sym typeface="Symbol"/>
              </a:rPr>
              <a:t>G1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             EQUATIONAL PROOF  ----------------------------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                 </a:t>
            </a:r>
            <a:r>
              <a:rPr lang="en-US" sz="1600" dirty="0"/>
              <a:t>(</a:t>
            </a:r>
            <a:r>
              <a:rPr lang="en-US" sz="1600" dirty="0">
                <a:sym typeface="Symbol"/>
              </a:rPr>
              <a:t>k : 0k&lt;i+1 : a[k]=0) 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              =  </a:t>
            </a:r>
            <a:r>
              <a:rPr lang="en-US" sz="1600" dirty="0">
                <a:solidFill>
                  <a:srgbClr val="0070C0"/>
                </a:solidFill>
                <a:sym typeface="Symbol"/>
              </a:rPr>
              <a:t>{  dom. merge , PIC.A2 }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                  </a:t>
            </a:r>
            <a:r>
              <a:rPr lang="en-US" sz="1600" dirty="0"/>
              <a:t>(</a:t>
            </a:r>
            <a:r>
              <a:rPr lang="en-US" sz="1600" dirty="0">
                <a:sym typeface="Symbol"/>
              </a:rPr>
              <a:t>k : 0k&lt;</a:t>
            </a:r>
            <a:r>
              <a:rPr lang="en-US" sz="1600" dirty="0" err="1">
                <a:sym typeface="Symbol"/>
              </a:rPr>
              <a:t>i</a:t>
            </a:r>
            <a:r>
              <a:rPr lang="en-US" sz="1600" dirty="0">
                <a:sym typeface="Symbol"/>
              </a:rPr>
              <a:t> \/ k=</a:t>
            </a:r>
            <a:r>
              <a:rPr lang="en-US" sz="1600" dirty="0" err="1">
                <a:sym typeface="Symbol"/>
              </a:rPr>
              <a:t>i</a:t>
            </a:r>
            <a:r>
              <a:rPr lang="en-US" sz="1600" dirty="0">
                <a:sym typeface="Symbol"/>
              </a:rPr>
              <a:t> : a[k]=0)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              =  </a:t>
            </a:r>
            <a:r>
              <a:rPr lang="en-US" sz="1600" dirty="0">
                <a:solidFill>
                  <a:srgbClr val="0070C0"/>
                </a:solidFill>
                <a:sym typeface="Symbol"/>
              </a:rPr>
              <a:t>{  domain-split }  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                  </a:t>
            </a:r>
            <a:r>
              <a:rPr lang="en-US" sz="1600" dirty="0"/>
              <a:t>(</a:t>
            </a:r>
            <a:r>
              <a:rPr lang="en-US" sz="1600" dirty="0">
                <a:sym typeface="Symbol"/>
              </a:rPr>
              <a:t>k : 0k&lt;</a:t>
            </a:r>
            <a:r>
              <a:rPr lang="en-US" sz="1600" dirty="0" err="1">
                <a:sym typeface="Symbol"/>
              </a:rPr>
              <a:t>i</a:t>
            </a:r>
            <a:r>
              <a:rPr lang="en-US" sz="1600" dirty="0">
                <a:sym typeface="Symbol"/>
              </a:rPr>
              <a:t>: a[k]=0)  /\ </a:t>
            </a:r>
            <a:r>
              <a:rPr lang="en-US" sz="1600" dirty="0"/>
              <a:t>(</a:t>
            </a:r>
            <a:r>
              <a:rPr lang="en-US" sz="1600" dirty="0">
                <a:sym typeface="Symbol"/>
              </a:rPr>
              <a:t>k : k=</a:t>
            </a:r>
            <a:r>
              <a:rPr lang="en-US" sz="1600" dirty="0" err="1">
                <a:sym typeface="Symbol"/>
              </a:rPr>
              <a:t>i</a:t>
            </a:r>
            <a:r>
              <a:rPr lang="en-US" sz="1600" dirty="0">
                <a:sym typeface="Symbol"/>
              </a:rPr>
              <a:t> : a[k]=0) 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              =  </a:t>
            </a:r>
            <a:r>
              <a:rPr lang="en-US" sz="1600" dirty="0">
                <a:solidFill>
                  <a:srgbClr val="0070C0"/>
                </a:solidFill>
                <a:sym typeface="Symbol"/>
              </a:rPr>
              <a:t>{  PIC.A1 }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                    r /\ </a:t>
            </a:r>
            <a:r>
              <a:rPr lang="en-US" sz="1600" dirty="0"/>
              <a:t>(</a:t>
            </a:r>
            <a:r>
              <a:rPr lang="en-US" sz="1600" dirty="0">
                <a:sym typeface="Symbol"/>
              </a:rPr>
              <a:t>k : k=</a:t>
            </a:r>
            <a:r>
              <a:rPr lang="en-US" sz="1600" dirty="0" err="1">
                <a:sym typeface="Symbol"/>
              </a:rPr>
              <a:t>i</a:t>
            </a:r>
            <a:r>
              <a:rPr lang="en-US" sz="1600" dirty="0">
                <a:sym typeface="Symbol"/>
              </a:rPr>
              <a:t> : a[k]=0) 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              =  </a:t>
            </a:r>
            <a:r>
              <a:rPr lang="en-US" sz="1600" dirty="0">
                <a:solidFill>
                  <a:srgbClr val="0070C0"/>
                </a:solidFill>
                <a:sym typeface="Symbol"/>
              </a:rPr>
              <a:t>{ quant. over singleton }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                   r /\ </a:t>
            </a:r>
            <a:r>
              <a:rPr lang="en-US" sz="1600" dirty="0"/>
              <a:t>(a[</a:t>
            </a:r>
            <a:r>
              <a:rPr lang="en-US" sz="1600" dirty="0" err="1"/>
              <a:t>i</a:t>
            </a:r>
            <a:r>
              <a:rPr lang="en-US" sz="1600" dirty="0"/>
              <a:t>]=0)</a:t>
            </a:r>
            <a:br>
              <a:rPr lang="en-US" sz="1600" dirty="0"/>
            </a:br>
            <a:r>
              <a:rPr lang="en-US" sz="1600" dirty="0"/>
              <a:t>              END  </a:t>
            </a:r>
            <a:endParaRPr lang="en-US" sz="1600" dirty="0">
              <a:sym typeface="Symbol"/>
            </a:endParaRP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rgbClr val="00B0F0"/>
                </a:solidFill>
                <a:sym typeface="Symbol"/>
              </a:rPr>
              <a:t>{ conjunction of 1,2,3}   </a:t>
            </a:r>
            <a:r>
              <a:rPr lang="en-US" sz="1600" dirty="0">
                <a:sym typeface="Symbol"/>
              </a:rPr>
              <a:t>G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END</a:t>
            </a:r>
            <a:br>
              <a:rPr lang="en-US" sz="1600" dirty="0">
                <a:sym typeface="Symbol"/>
              </a:rPr>
            </a:b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174CF1-175A-4C02-9570-0FB5231111A8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3977</TotalTime>
  <Words>2050</Words>
  <Application>Microsoft Macintosh PowerPoint</Application>
  <PresentationFormat>On-screen Show (4:3)</PresentationFormat>
  <Paragraphs>119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Garamond</vt:lpstr>
      <vt:lpstr>Wingdings</vt:lpstr>
      <vt:lpstr>Edge</vt:lpstr>
      <vt:lpstr>Example of a Worked-out Proof</vt:lpstr>
      <vt:lpstr>Consider again this program</vt:lpstr>
      <vt:lpstr>Proof  rule for loop (total correctness)</vt:lpstr>
      <vt:lpstr>Formal spec, inv, and term. metric</vt:lpstr>
      <vt:lpstr>It comes down to proving these</vt:lpstr>
      <vt:lpstr>Proof of the exit condition</vt:lpstr>
      <vt:lpstr>Proof of the initialization condition</vt:lpstr>
      <vt:lpstr>Proof of the invariance condition</vt:lpstr>
      <vt:lpstr>Proof of the invariance condition</vt:lpstr>
      <vt:lpstr>Proof that m decreases</vt:lpstr>
      <vt:lpstr>Proof that m has a lower bound</vt:lpstr>
      <vt:lpstr>Let’s take a look at the version with a break</vt:lpstr>
      <vt:lpstr>Ok.. so what do we have to prove ?</vt:lpstr>
      <vt:lpstr>Patched proof of the exit condition</vt:lpstr>
      <vt:lpstr>The Subproofs of PEC</vt:lpstr>
      <vt:lpstr>We can also prove sub2’s goal with an equational proof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underdark</dc:creator>
  <cp:lastModifiedBy>Prasetya, S.W.B. (Wishnu)</cp:lastModifiedBy>
  <cp:revision>282</cp:revision>
  <cp:lastPrinted>1601-01-01T00:00:00Z</cp:lastPrinted>
  <dcterms:created xsi:type="dcterms:W3CDTF">1601-01-01T00:00:00Z</dcterms:created>
  <dcterms:modified xsi:type="dcterms:W3CDTF">2020-06-12T16:26:08Z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