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6"/>
  </p:notesMasterIdLst>
  <p:sldIdLst>
    <p:sldId id="256" r:id="rId2"/>
    <p:sldId id="337" r:id="rId3"/>
    <p:sldId id="333" r:id="rId4"/>
    <p:sldId id="321" r:id="rId5"/>
    <p:sldId id="322" r:id="rId6"/>
    <p:sldId id="323" r:id="rId7"/>
    <p:sldId id="324" r:id="rId8"/>
    <p:sldId id="264" r:id="rId9"/>
    <p:sldId id="265" r:id="rId10"/>
    <p:sldId id="326" r:id="rId11"/>
    <p:sldId id="295" r:id="rId12"/>
    <p:sldId id="266" r:id="rId13"/>
    <p:sldId id="273" r:id="rId14"/>
    <p:sldId id="339" r:id="rId15"/>
    <p:sldId id="338" r:id="rId16"/>
    <p:sldId id="267" r:id="rId17"/>
    <p:sldId id="268" r:id="rId18"/>
    <p:sldId id="297" r:id="rId19"/>
    <p:sldId id="269" r:id="rId20"/>
    <p:sldId id="342" r:id="rId21"/>
    <p:sldId id="341" r:id="rId22"/>
    <p:sldId id="343" r:id="rId23"/>
    <p:sldId id="349" r:id="rId24"/>
    <p:sldId id="344" r:id="rId25"/>
    <p:sldId id="345" r:id="rId26"/>
    <p:sldId id="346" r:id="rId27"/>
    <p:sldId id="347" r:id="rId28"/>
    <p:sldId id="270" r:id="rId29"/>
    <p:sldId id="336" r:id="rId30"/>
    <p:sldId id="271" r:id="rId31"/>
    <p:sldId id="348" r:id="rId32"/>
    <p:sldId id="278" r:id="rId33"/>
    <p:sldId id="279" r:id="rId34"/>
    <p:sldId id="280" r:id="rId35"/>
    <p:sldId id="274" r:id="rId36"/>
    <p:sldId id="272" r:id="rId37"/>
    <p:sldId id="277" r:id="rId38"/>
    <p:sldId id="276" r:id="rId39"/>
    <p:sldId id="288" r:id="rId40"/>
    <p:sldId id="289" r:id="rId41"/>
    <p:sldId id="290" r:id="rId42"/>
    <p:sldId id="292" r:id="rId43"/>
    <p:sldId id="327" r:id="rId44"/>
    <p:sldId id="334" r:id="rId4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derdark" initials="u" lastIdx="5" clrIdx="0"/>
  <p:cmAuthor id="1" name="Wish" initials="WP" lastIdx="2" clrIdx="1">
    <p:extLst>
      <p:ext uri="{19B8F6BF-5375-455C-9EA6-DF929625EA0E}">
        <p15:presenceInfo xmlns:p15="http://schemas.microsoft.com/office/powerpoint/2012/main" userId="Wis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3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60"/>
    <p:restoredTop sz="90868" autoAdjust="0"/>
  </p:normalViewPr>
  <p:slideViewPr>
    <p:cSldViewPr>
      <p:cViewPr varScale="1">
        <p:scale>
          <a:sx n="105" d="100"/>
          <a:sy n="105" d="100"/>
        </p:scale>
        <p:origin x="1336" y="17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3-27T20:58:40.028" idx="2">
    <p:pos x="2059" y="2507"/>
    <p:text>To cover the cases where we have initial states with no out-going arrows (so they are also immediately final states). Without the "at most" part, we can't include them in the CR.</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789C031D-3948-432A-96F7-F6A85ABBC246}" type="datetimeFigureOut">
              <a:rPr lang="nl-NL"/>
              <a:pPr>
                <a:defRPr/>
              </a:pPr>
              <a:t>28-04-2025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5B90836E-2851-478D-B8E0-4CBCFBE2CBFD}" type="slidenum">
              <a:rPr lang="en-US"/>
              <a:pPr>
                <a:defRPr/>
              </a:pPr>
              <a:t>‹#›</a:t>
            </a:fld>
            <a:endParaRPr lang="en-US"/>
          </a:p>
        </p:txBody>
      </p:sp>
    </p:spTree>
    <p:extLst>
      <p:ext uri="{BB962C8B-B14F-4D97-AF65-F5344CB8AC3E}">
        <p14:creationId xmlns:p14="http://schemas.microsoft.com/office/powerpoint/2010/main" val="293995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a:t>
            </a:fld>
            <a:endParaRPr lang="en-US"/>
          </a:p>
        </p:txBody>
      </p:sp>
    </p:spTree>
    <p:extLst>
      <p:ext uri="{BB962C8B-B14F-4D97-AF65-F5344CB8AC3E}">
        <p14:creationId xmlns:p14="http://schemas.microsoft.com/office/powerpoint/2010/main" val="3864268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5B90836E-2851-478D-B8E0-4CBCFBE2CBFD}" type="slidenum">
              <a:rPr lang="en-US" smtClean="0"/>
              <a:pPr>
                <a:defRPr/>
              </a:pPr>
              <a:t>20</a:t>
            </a:fld>
            <a:endParaRPr lang="en-US"/>
          </a:p>
        </p:txBody>
      </p:sp>
    </p:spTree>
    <p:extLst>
      <p:ext uri="{BB962C8B-B14F-4D97-AF65-F5344CB8AC3E}">
        <p14:creationId xmlns:p14="http://schemas.microsoft.com/office/powerpoint/2010/main" val="1376233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5B90836E-2851-478D-B8E0-4CBCFBE2CBFD}" type="slidenum">
              <a:rPr lang="en-US" smtClean="0"/>
              <a:pPr>
                <a:defRPr/>
              </a:pPr>
              <a:t>21</a:t>
            </a:fld>
            <a:endParaRPr lang="en-US"/>
          </a:p>
        </p:txBody>
      </p:sp>
    </p:spTree>
    <p:extLst>
      <p:ext uri="{BB962C8B-B14F-4D97-AF65-F5344CB8AC3E}">
        <p14:creationId xmlns:p14="http://schemas.microsoft.com/office/powerpoint/2010/main" val="4052333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L" dirty="0"/>
              <a:t>Note that circuit is not exactly the same as circular simple path.</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22</a:t>
            </a:fld>
            <a:endParaRPr lang="en-US"/>
          </a:p>
        </p:txBody>
      </p:sp>
    </p:spTree>
    <p:extLst>
      <p:ext uri="{BB962C8B-B14F-4D97-AF65-F5344CB8AC3E}">
        <p14:creationId xmlns:p14="http://schemas.microsoft.com/office/powerpoint/2010/main" val="2112172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L" dirty="0"/>
              <a:t>Note that circuit is not exactly the same as circular simple path.</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23</a:t>
            </a:fld>
            <a:endParaRPr lang="en-US"/>
          </a:p>
        </p:txBody>
      </p:sp>
    </p:spTree>
    <p:extLst>
      <p:ext uri="{BB962C8B-B14F-4D97-AF65-F5344CB8AC3E}">
        <p14:creationId xmlns:p14="http://schemas.microsoft.com/office/powerpoint/2010/main" val="1711930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24</a:t>
            </a:fld>
            <a:endParaRPr lang="en-US"/>
          </a:p>
        </p:txBody>
      </p:sp>
    </p:spTree>
    <p:extLst>
      <p:ext uri="{BB962C8B-B14F-4D97-AF65-F5344CB8AC3E}">
        <p14:creationId xmlns:p14="http://schemas.microsoft.com/office/powerpoint/2010/main" val="4057068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25</a:t>
            </a:fld>
            <a:endParaRPr lang="en-US"/>
          </a:p>
        </p:txBody>
      </p:sp>
    </p:spTree>
    <p:extLst>
      <p:ext uri="{BB962C8B-B14F-4D97-AF65-F5344CB8AC3E}">
        <p14:creationId xmlns:p14="http://schemas.microsoft.com/office/powerpoint/2010/main" val="3943465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26</a:t>
            </a:fld>
            <a:endParaRPr lang="en-US"/>
          </a:p>
        </p:txBody>
      </p:sp>
    </p:spTree>
    <p:extLst>
      <p:ext uri="{BB962C8B-B14F-4D97-AF65-F5344CB8AC3E}">
        <p14:creationId xmlns:p14="http://schemas.microsoft.com/office/powerpoint/2010/main" val="118667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27</a:t>
            </a:fld>
            <a:endParaRPr lang="en-US"/>
          </a:p>
        </p:txBody>
      </p:sp>
    </p:spTree>
    <p:extLst>
      <p:ext uri="{BB962C8B-B14F-4D97-AF65-F5344CB8AC3E}">
        <p14:creationId xmlns:p14="http://schemas.microsoft.com/office/powerpoint/2010/main" val="4188118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Prime</a:t>
            </a:r>
            <a:r>
              <a:rPr lang="en-US" baseline="0" dirty="0"/>
              <a:t> paths:</a:t>
            </a:r>
            <a:br>
              <a:rPr lang="en-US" baseline="0" dirty="0"/>
            </a:br>
            <a:endParaRPr lang="en-US" baseline="0" dirty="0"/>
          </a:p>
          <a:p>
            <a:r>
              <a:rPr lang="en-US" baseline="0" dirty="0"/>
              <a:t>Starting from:</a:t>
            </a:r>
          </a:p>
          <a:p>
            <a:r>
              <a:rPr lang="en-US" baseline="0" dirty="0"/>
              <a:t>0:  [01,0]  [0,1,2]   </a:t>
            </a:r>
          </a:p>
          <a:p>
            <a:r>
              <a:rPr lang="en-US" baseline="0" dirty="0"/>
              <a:t>1:  [1,0,1]    .... This may seem to be overkill; but the rationale is as follows: assignment in 1 may affect subsequent iteration, therefore we insist on testing 101.</a:t>
            </a:r>
          </a:p>
          <a:p>
            <a:r>
              <a:rPr lang="en-US" baseline="0" dirty="0"/>
              <a:t>2: none</a:t>
            </a:r>
          </a:p>
        </p:txBody>
      </p:sp>
      <p:sp>
        <p:nvSpPr>
          <p:cNvPr id="4" name="Slide Number Placeholder 3"/>
          <p:cNvSpPr>
            <a:spLocks noGrp="1"/>
          </p:cNvSpPr>
          <p:nvPr>
            <p:ph type="sldNum" sz="quarter" idx="10"/>
          </p:nvPr>
        </p:nvSpPr>
        <p:spPr/>
        <p:txBody>
          <a:bodyPr/>
          <a:lstStyle/>
          <a:p>
            <a:pPr>
              <a:defRPr/>
            </a:pPr>
            <a:fld id="{5B90836E-2851-478D-B8E0-4CBCFBE2CBFD}" type="slidenum">
              <a:rPr lang="en-US" smtClean="0"/>
              <a:pPr>
                <a:defRPr/>
              </a:pPr>
              <a:t>28</a:t>
            </a:fld>
            <a:endParaRPr lang="en-US"/>
          </a:p>
        </p:txBody>
      </p:sp>
    </p:spTree>
    <p:extLst>
      <p:ext uri="{BB962C8B-B14F-4D97-AF65-F5344CB8AC3E}">
        <p14:creationId xmlns:p14="http://schemas.microsoft.com/office/powerpoint/2010/main" val="764958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Prime</a:t>
            </a:r>
            <a:r>
              <a:rPr lang="en-US" baseline="0" dirty="0"/>
              <a:t> paths:</a:t>
            </a:r>
            <a:br>
              <a:rPr lang="en-US" baseline="0" dirty="0"/>
            </a:br>
            <a:endParaRPr lang="en-US" baseline="0" dirty="0"/>
          </a:p>
          <a:p>
            <a:r>
              <a:rPr lang="en-US" baseline="0" dirty="0"/>
              <a:t>Starting from:</a:t>
            </a:r>
          </a:p>
          <a:p>
            <a:r>
              <a:rPr lang="en-US" baseline="0" dirty="0"/>
              <a:t>0:  [0,,1,0]  [0,1,3]</a:t>
            </a:r>
          </a:p>
          <a:p>
            <a:r>
              <a:rPr lang="en-US" baseline="0" dirty="0"/>
              <a:t>1:  [1,0,1]  [1,0,2,3]</a:t>
            </a:r>
          </a:p>
          <a:p>
            <a:r>
              <a:rPr lang="en-US" baseline="0" dirty="0"/>
              <a:t>2: none</a:t>
            </a:r>
          </a:p>
          <a:p>
            <a:r>
              <a:rPr lang="en-US" baseline="0" dirty="0"/>
              <a:t>3:  none</a:t>
            </a:r>
          </a:p>
        </p:txBody>
      </p:sp>
      <p:sp>
        <p:nvSpPr>
          <p:cNvPr id="4" name="Slide Number Placeholder 3"/>
          <p:cNvSpPr>
            <a:spLocks noGrp="1"/>
          </p:cNvSpPr>
          <p:nvPr>
            <p:ph type="sldNum" sz="quarter" idx="10"/>
          </p:nvPr>
        </p:nvSpPr>
        <p:spPr/>
        <p:txBody>
          <a:bodyPr/>
          <a:lstStyle/>
          <a:p>
            <a:pPr>
              <a:defRPr/>
            </a:pPr>
            <a:fld id="{5B90836E-2851-478D-B8E0-4CBCFBE2CBFD}" type="slidenum">
              <a:rPr lang="en-US" smtClean="0"/>
              <a:pPr>
                <a:defRPr/>
              </a:pPr>
              <a:t>29</a:t>
            </a:fld>
            <a:endParaRPr lang="en-US"/>
          </a:p>
        </p:txBody>
      </p:sp>
    </p:spTree>
    <p:extLst>
      <p:ext uri="{BB962C8B-B14F-4D97-AF65-F5344CB8AC3E}">
        <p14:creationId xmlns:p14="http://schemas.microsoft.com/office/powerpoint/2010/main" val="1132626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N0 and NF must be NON empty!</a:t>
            </a:r>
          </a:p>
          <a:p>
            <a:endParaRPr lang="en-US" dirty="0"/>
          </a:p>
          <a:p>
            <a:r>
              <a:rPr lang="en-US" dirty="0"/>
              <a:t>In graph theory the above def of Path is also called a Walk.</a:t>
            </a:r>
          </a:p>
          <a:p>
            <a:endParaRPr lang="en-US" dirty="0"/>
          </a:p>
          <a:p>
            <a:r>
              <a:rPr lang="en-US" dirty="0"/>
              <a:t>Test-path:  Each test-case, when executed, </a:t>
            </a:r>
            <a:r>
              <a:rPr lang="en-US" dirty="0" err="1"/>
              <a:t>wiil</a:t>
            </a:r>
            <a:r>
              <a:rPr lang="en-US" dirty="0"/>
              <a:t> cause a program to trace a path through its control flow graph. OA calls this path test-path.</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2A1EB-CB78-4413-AC35-27076EECD45F}" type="slidenum">
              <a:rPr lang="en-US" smtClean="0">
                <a:latin typeface="Arial" charset="0"/>
                <a:cs typeface="Arial" charset="0"/>
              </a:rPr>
              <a:pPr/>
              <a:t>9</a:t>
            </a:fld>
            <a:endParaRPr lang="en-US">
              <a:latin typeface="Arial" charset="0"/>
              <a:cs typeface="Arial" charset="0"/>
            </a:endParaRPr>
          </a:p>
        </p:txBody>
      </p:sp>
    </p:spTree>
    <p:extLst>
      <p:ext uri="{BB962C8B-B14F-4D97-AF65-F5344CB8AC3E}">
        <p14:creationId xmlns:p14="http://schemas.microsoft.com/office/powerpoint/2010/main" val="14218338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Perhaps a bit surprisingly, a single test can tour the above TR, namely  01012.</a:t>
            </a:r>
          </a:p>
          <a:p>
            <a:endParaRPr lang="en-US" dirty="0"/>
          </a:p>
          <a:p>
            <a:r>
              <a:rPr lang="en-US" dirty="0"/>
              <a:t>Note that PPC is not the same as, nor implies that you must cover each loop  by doing no iteration and at least one iteration, as shown by the above single test-case.</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B461F1-450E-495C-9012-1239B066433C}" type="slidenum">
              <a:rPr lang="en-US" smtClean="0">
                <a:latin typeface="Arial" charset="0"/>
                <a:cs typeface="Arial" charset="0"/>
              </a:rPr>
              <a:pPr/>
              <a:t>30</a:t>
            </a:fld>
            <a:endParaRPr lang="en-US">
              <a:latin typeface="Arial" charset="0"/>
              <a:cs typeface="Arial" charset="0"/>
            </a:endParaRPr>
          </a:p>
        </p:txBody>
      </p:sp>
    </p:spTree>
    <p:extLst>
      <p:ext uri="{BB962C8B-B14F-4D97-AF65-F5344CB8AC3E}">
        <p14:creationId xmlns:p14="http://schemas.microsoft.com/office/powerpoint/2010/main" val="18665589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dirty="0"/>
              <a:t>A simple path s cannot be extended at the end-side to s++[v]  if one of these happen:</a:t>
            </a:r>
          </a:p>
          <a:p>
            <a:pPr marL="228600" indent="-228600">
              <a:buFontTx/>
              <a:buAutoNum type="arabicParenBoth"/>
              <a:defRPr/>
            </a:pPr>
            <a:r>
              <a:rPr lang="en-US" dirty="0"/>
              <a:t>the last node of s is already a terminal node</a:t>
            </a:r>
          </a:p>
          <a:p>
            <a:pPr marL="228600" indent="-228600">
              <a:buFontTx/>
              <a:buAutoNum type="arabicParenBoth"/>
              <a:defRPr/>
            </a:pPr>
            <a:r>
              <a:rPr lang="en-US" dirty="0"/>
              <a:t>s++[v] is not a simple path because it cycles into the middle of s</a:t>
            </a:r>
          </a:p>
          <a:p>
            <a:pPr marL="228600" indent="-228600">
              <a:buFontTx/>
              <a:buAutoNum type="arabicParenBoth"/>
              <a:defRPr/>
            </a:pPr>
            <a:r>
              <a:rPr lang="en-US" dirty="0"/>
              <a:t>s is already a cycle</a:t>
            </a: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A92A6E-13EA-4910-BE0D-B15803590F62}" type="slidenum">
              <a:rPr lang="en-US" smtClean="0">
                <a:latin typeface="Arial" charset="0"/>
                <a:cs typeface="Arial" charset="0"/>
              </a:rPr>
              <a:pPr/>
              <a:t>31</a:t>
            </a:fld>
            <a:endParaRPr lang="en-US">
              <a:latin typeface="Arial" charset="0"/>
              <a:cs typeface="Arial" charset="0"/>
            </a:endParaRPr>
          </a:p>
        </p:txBody>
      </p:sp>
    </p:spTree>
    <p:extLst>
      <p:ext uri="{BB962C8B-B14F-4D97-AF65-F5344CB8AC3E}">
        <p14:creationId xmlns:p14="http://schemas.microsoft.com/office/powerpoint/2010/main" val="2138567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 length of any simple path is bounded by N, where N is the number of nodes in G. </a:t>
            </a:r>
            <a:r>
              <a:rPr lang="en-US" dirty="0"/>
              <a:t>Since a prime path is also a simple </a:t>
            </a:r>
            <a:r>
              <a:rPr lang="en-US" dirty="0" err="1"/>
              <a:t>parth</a:t>
            </a:r>
            <a:r>
              <a:rPr lang="en-US" dirty="0"/>
              <a:t>, it follows that the number of prime paths is finite, so they can be systematically computed.</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0ACAE5-8472-42D2-ABC4-ED6745FF8213}" type="slidenum">
              <a:rPr lang="en-US" smtClean="0">
                <a:latin typeface="Arial" charset="0"/>
                <a:cs typeface="Arial" charset="0"/>
              </a:rPr>
              <a:pPr/>
              <a:t>32</a:t>
            </a:fld>
            <a:endParaRPr lang="en-US">
              <a:latin typeface="Arial" charset="0"/>
              <a:cs typeface="Arial" charset="0"/>
            </a:endParaRPr>
          </a:p>
        </p:txBody>
      </p:sp>
    </p:spTree>
    <p:extLst>
      <p:ext uri="{BB962C8B-B14F-4D97-AF65-F5344CB8AC3E}">
        <p14:creationId xmlns:p14="http://schemas.microsoft.com/office/powerpoint/2010/main" val="8153085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dirty="0"/>
              <a:t>A simple path s cannot be extended at the end-side to s++[v]  if one of these happen:</a:t>
            </a:r>
          </a:p>
          <a:p>
            <a:pPr marL="228600" indent="-228600">
              <a:buFontTx/>
              <a:buAutoNum type="arabicParenBoth"/>
              <a:defRPr/>
            </a:pPr>
            <a:r>
              <a:rPr lang="en-US" dirty="0"/>
              <a:t>the last node of s is already a terminal node</a:t>
            </a:r>
          </a:p>
          <a:p>
            <a:pPr marL="228600" indent="-228600">
              <a:buFontTx/>
              <a:buAutoNum type="arabicParenBoth"/>
              <a:defRPr/>
            </a:pPr>
            <a:r>
              <a:rPr lang="en-US" dirty="0"/>
              <a:t>s++[v] is not a simple path because it cycles into the middle of s</a:t>
            </a:r>
          </a:p>
          <a:p>
            <a:pPr marL="228600" indent="-228600">
              <a:buFontTx/>
              <a:buAutoNum type="arabicParenBoth"/>
              <a:defRPr/>
            </a:pPr>
            <a:r>
              <a:rPr lang="en-US" dirty="0"/>
              <a:t>s is already a cycle</a:t>
            </a: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A92A6E-13EA-4910-BE0D-B15803590F62}" type="slidenum">
              <a:rPr lang="en-US" smtClean="0">
                <a:latin typeface="Arial" charset="0"/>
                <a:cs typeface="Arial" charset="0"/>
              </a:rPr>
              <a:pPr/>
              <a:t>33</a:t>
            </a:fld>
            <a:endParaRPr lang="en-US">
              <a:latin typeface="Arial" charset="0"/>
              <a:cs typeface="Arial" charset="0"/>
            </a:endParaRPr>
          </a:p>
        </p:txBody>
      </p:sp>
    </p:spTree>
    <p:extLst>
      <p:ext uri="{BB962C8B-B14F-4D97-AF65-F5344CB8AC3E}">
        <p14:creationId xmlns:p14="http://schemas.microsoft.com/office/powerpoint/2010/main" val="19449134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34</a:t>
            </a:fld>
            <a:endParaRPr lang="en-US"/>
          </a:p>
        </p:txBody>
      </p:sp>
    </p:spTree>
    <p:extLst>
      <p:ext uri="{BB962C8B-B14F-4D97-AF65-F5344CB8AC3E}">
        <p14:creationId xmlns:p14="http://schemas.microsoft.com/office/powerpoint/2010/main" val="128857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First line may throw file-not-exists exception</a:t>
            </a:r>
          </a:p>
          <a:p>
            <a:r>
              <a:rPr lang="en-US"/>
              <a:t>2</a:t>
            </a:r>
            <a:r>
              <a:rPr lang="en-US" baseline="30000"/>
              <a:t>nd</a:t>
            </a:r>
            <a:r>
              <a:rPr lang="en-US"/>
              <a:t> line may throw an exception if the file does not contain an int</a:t>
            </a:r>
          </a:p>
          <a:p>
            <a:r>
              <a:rPr lang="en-US"/>
              <a:t>3</a:t>
            </a:r>
            <a:r>
              <a:rPr lang="en-US" baseline="30000"/>
              <a:t>rd</a:t>
            </a:r>
            <a:r>
              <a:rPr lang="en-US"/>
              <a:t> line throws an exception if x is 0</a:t>
            </a: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865316-948F-4C3D-B72C-098DB267E9E4}" type="slidenum">
              <a:rPr lang="en-US" smtClean="0">
                <a:latin typeface="Arial" charset="0"/>
                <a:cs typeface="Arial" charset="0"/>
              </a:rPr>
              <a:pPr/>
              <a:t>41</a:t>
            </a:fld>
            <a:endParaRPr lang="en-US">
              <a:latin typeface="Arial" charset="0"/>
              <a:cs typeface="Arial" charset="0"/>
            </a:endParaRPr>
          </a:p>
        </p:txBody>
      </p:sp>
    </p:spTree>
    <p:extLst>
      <p:ext uri="{BB962C8B-B14F-4D97-AF65-F5344CB8AC3E}">
        <p14:creationId xmlns:p14="http://schemas.microsoft.com/office/powerpoint/2010/main" val="13125867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B90836E-2851-478D-B8E0-4CBCFBE2CBFD}" type="slidenum">
              <a:rPr lang="en-US" smtClean="0"/>
              <a:pPr>
                <a:defRPr/>
              </a:pPr>
              <a:t>42</a:t>
            </a:fld>
            <a:endParaRPr lang="en-US"/>
          </a:p>
        </p:txBody>
      </p:sp>
    </p:spTree>
    <p:extLst>
      <p:ext uri="{BB962C8B-B14F-4D97-AF65-F5344CB8AC3E}">
        <p14:creationId xmlns:p14="http://schemas.microsoft.com/office/powerpoint/2010/main" val="20294394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getting complicated. You need a stack to keep track where to return.</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44</a:t>
            </a:fld>
            <a:endParaRPr lang="en-US"/>
          </a:p>
        </p:txBody>
      </p:sp>
    </p:spTree>
    <p:extLst>
      <p:ext uri="{BB962C8B-B14F-4D97-AF65-F5344CB8AC3E}">
        <p14:creationId xmlns:p14="http://schemas.microsoft.com/office/powerpoint/2010/main" val="2299900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10</a:t>
            </a:fld>
            <a:endParaRPr lang="en-US"/>
          </a:p>
        </p:txBody>
      </p:sp>
    </p:spTree>
    <p:extLst>
      <p:ext uri="{BB962C8B-B14F-4D97-AF65-F5344CB8AC3E}">
        <p14:creationId xmlns:p14="http://schemas.microsoft.com/office/powerpoint/2010/main" val="105408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Of</a:t>
            </a:r>
            <a:r>
              <a:rPr lang="en-US" baseline="0" dirty="0"/>
              <a:t> course you should understand that 100% does not imply absence of bugs. However, low coverage does imply that you have not been thorough in your testing.</a:t>
            </a:r>
            <a:endParaRPr lang="en-US" dirty="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A13A6D-6E0D-4CE8-854A-0ECA05607E75}" type="slidenum">
              <a:rPr lang="en-US" smtClean="0">
                <a:latin typeface="Arial" charset="0"/>
                <a:cs typeface="Arial" charset="0"/>
              </a:rPr>
              <a:pPr/>
              <a:t>11</a:t>
            </a:fld>
            <a:endParaRPr lang="en-US">
              <a:latin typeface="Arial" charset="0"/>
              <a:cs typeface="Arial" charset="0"/>
            </a:endParaRPr>
          </a:p>
        </p:txBody>
      </p:sp>
    </p:spTree>
    <p:extLst>
      <p:ext uri="{BB962C8B-B14F-4D97-AF65-F5344CB8AC3E}">
        <p14:creationId xmlns:p14="http://schemas.microsoft.com/office/powerpoint/2010/main" val="77096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you may represent a program like </a:t>
            </a:r>
            <a:r>
              <a:rPr lang="en-US" dirty="0" err="1"/>
              <a:t>getX</a:t>
            </a:r>
            <a:r>
              <a:rPr lang="en-US" dirty="0"/>
              <a:t>() { return x ; } as a single-node CFG. The only path on this CFG is of course the path with length 0.</a:t>
            </a:r>
          </a:p>
          <a:p>
            <a:r>
              <a:rPr lang="en-US" dirty="0"/>
              <a:t>If C2.2 does not include paths of length 0, its TR would be empty, implying that you </a:t>
            </a:r>
            <a:r>
              <a:rPr lang="en-US" dirty="0" err="1"/>
              <a:t>dont</a:t>
            </a:r>
            <a:r>
              <a:rPr lang="en-US" dirty="0"/>
              <a:t> need any test at all, which is of course not </a:t>
            </a:r>
            <a:r>
              <a:rPr lang="en-US" dirty="0" err="1"/>
              <a:t>reasoanble</a:t>
            </a:r>
            <a:r>
              <a:rPr lang="en-US" dirty="0"/>
              <a:t>.</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14</a:t>
            </a:fld>
            <a:endParaRPr lang="en-US"/>
          </a:p>
        </p:txBody>
      </p:sp>
    </p:spTree>
    <p:extLst>
      <p:ext uri="{BB962C8B-B14F-4D97-AF65-F5344CB8AC3E}">
        <p14:creationId xmlns:p14="http://schemas.microsoft.com/office/powerpoint/2010/main" val="3782736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CFG on the left: covering all nodes implies that all edges are also covered.</a:t>
            </a:r>
          </a:p>
          <a:p>
            <a:r>
              <a:rPr lang="en-US" dirty="0"/>
              <a:t>However for the CFG on the right, this is not the case.</a:t>
            </a:r>
          </a:p>
          <a:p>
            <a:endParaRPr lang="en-US" dirty="0"/>
          </a:p>
          <a:p>
            <a:r>
              <a:rPr lang="en-US" dirty="0"/>
              <a:t>CFG on the left: full edge coverage cannot enforce that the path 1-&gt;3-&gt;5 is tested.</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15</a:t>
            </a:fld>
            <a:endParaRPr lang="en-US"/>
          </a:p>
        </p:txBody>
      </p:sp>
    </p:spTree>
    <p:extLst>
      <p:ext uri="{BB962C8B-B14F-4D97-AF65-F5344CB8AC3E}">
        <p14:creationId xmlns:p14="http://schemas.microsoft.com/office/powerpoint/2010/main" val="1502672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you may represent a program like </a:t>
            </a:r>
            <a:r>
              <a:rPr lang="en-US" dirty="0" err="1"/>
              <a:t>getX</a:t>
            </a:r>
            <a:r>
              <a:rPr lang="en-US" dirty="0"/>
              <a:t>() { return x ; } as a single-node CFG. The only path on this CFG is of course the path with length 0.</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16</a:t>
            </a:fld>
            <a:endParaRPr lang="en-US"/>
          </a:p>
        </p:txBody>
      </p:sp>
    </p:spTree>
    <p:extLst>
      <p:ext uri="{BB962C8B-B14F-4D97-AF65-F5344CB8AC3E}">
        <p14:creationId xmlns:p14="http://schemas.microsoft.com/office/powerpoint/2010/main" val="3382394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CFG on the left: covering all nodes implies that all edges are also covered.</a:t>
            </a:r>
          </a:p>
          <a:p>
            <a:r>
              <a:rPr lang="en-US" dirty="0"/>
              <a:t>However for the CFG on the right, this is not the case.</a:t>
            </a:r>
          </a:p>
          <a:p>
            <a:endParaRPr lang="en-US" dirty="0"/>
          </a:p>
          <a:p>
            <a:r>
              <a:rPr lang="en-US" dirty="0"/>
              <a:t>CFG on the left: full edge coverage cannot enforce that the path 1-&gt;3-&gt;5 is tested.</a:t>
            </a:r>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17</a:t>
            </a:fld>
            <a:endParaRPr lang="en-US"/>
          </a:p>
        </p:txBody>
      </p:sp>
    </p:spTree>
    <p:extLst>
      <p:ext uri="{BB962C8B-B14F-4D97-AF65-F5344CB8AC3E}">
        <p14:creationId xmlns:p14="http://schemas.microsoft.com/office/powerpoint/2010/main" val="2272297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B90836E-2851-478D-B8E0-4CBCFBE2CBFD}" type="slidenum">
              <a:rPr lang="en-US" smtClean="0"/>
              <a:pPr>
                <a:defRPr/>
              </a:pPr>
              <a:t>18</a:t>
            </a:fld>
            <a:endParaRPr lang="en-US"/>
          </a:p>
        </p:txBody>
      </p:sp>
    </p:spTree>
    <p:extLst>
      <p:ext uri="{BB962C8B-B14F-4D97-AF65-F5344CB8AC3E}">
        <p14:creationId xmlns:p14="http://schemas.microsoft.com/office/powerpoint/2010/main" val="258015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0174"/>
            <a:ext cx="7772400" cy="2357454"/>
          </a:xfrm>
          <a:noFill/>
          <a:ln w="12700">
            <a:solidFill>
              <a:schemeClr val="accent1"/>
            </a:solidFill>
          </a:ln>
        </p:spPr>
        <p:txBody>
          <a:bodyPr/>
          <a:lstStyle/>
          <a:p>
            <a:r>
              <a:rPr lang="en-US"/>
              <a:t>Click to edit Master title style</a:t>
            </a:r>
          </a:p>
        </p:txBody>
      </p:sp>
      <p:sp>
        <p:nvSpPr>
          <p:cNvPr id="3" name="Subtitle 2"/>
          <p:cNvSpPr>
            <a:spLocks noGrp="1"/>
          </p:cNvSpPr>
          <p:nvPr>
            <p:ph type="subTitle" idx="1"/>
          </p:nvPr>
        </p:nvSpPr>
        <p:spPr>
          <a:xfrm>
            <a:off x="1371600" y="4071942"/>
            <a:ext cx="6400800" cy="1785950"/>
          </a:xfrm>
        </p:spPr>
        <p:txBody>
          <a:bodyPr/>
          <a:lstStyle>
            <a:lvl1pPr marL="0" indent="0" algn="ctr">
              <a:buNone/>
              <a:defRPr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5D33409A-25FE-4109-8E78-37625A8B6F97}"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D9F5D8-462E-4ACF-B8EB-087CC4D7850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900629-17C6-4A24-9917-85EECFDC1E55}"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B6E323-6A73-4F5B-91EA-AADD51F226F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302EBD-28A6-4156-946F-A7634DB80FE8}"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3DE84A-FED6-4735-8998-E3A91CA3ED5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12700">
            <a:solidFill>
              <a:schemeClr val="accent1"/>
            </a:solidFill>
          </a:ln>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AE0E1F4-3980-4683-BFC7-C041DF09CEDB}"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C0A3F7-46F3-44CF-95B7-0304031AA6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061425D-7C7B-4678-AF56-2E612DB3BDB7}" type="datetime1">
              <a:rPr lang="nl-NL"/>
              <a:pPr>
                <a:defRPr/>
              </a:pPr>
              <a:t>28-04-2025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878159-0280-4A82-BF76-E063A94B63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68A6B46-E442-455A-BB0E-C3932D34353A}"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20AC3BE-9096-4F65-8B7F-D5AB7EFAB9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C876388-635E-4BAD-A423-C019543B48E4}" type="datetime1">
              <a:rPr lang="nl-NL"/>
              <a:pPr>
                <a:defRPr/>
              </a:pPr>
              <a:t>28-04-2025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34C4AC8-A0C1-48A8-B522-E77B8AE4A4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08895EE-1BC2-4353-BF56-8453CC72238F}" type="datetime1">
              <a:rPr lang="nl-NL"/>
              <a:pPr>
                <a:defRPr/>
              </a:pPr>
              <a:t>28-04-2025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B228F9F-9008-47A2-915A-C3E5237B402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51E057-9197-4B40-87F0-9647760E572E}" type="datetime1">
              <a:rPr lang="nl-NL"/>
              <a:pPr>
                <a:defRPr/>
              </a:pPr>
              <a:t>28-04-2025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B4B2B1F-F488-4076-AE43-3CB0EFD809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C6AB82B-3BF3-4F3A-840A-E2257465C6A9}"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F7C8FC-FCD8-4B77-BC95-C609B7424A9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C372CCF-1A5F-4EF1-9708-79F5B124FD0B}" type="datetime1">
              <a:rPr lang="nl-NL"/>
              <a:pPr>
                <a:defRPr/>
              </a:pPr>
              <a:t>28-04-2025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4E71BB-D4C3-4E1A-8B62-09A36B1FDB4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3B06ED1-6B67-4AAE-9BB5-E261F8C43FE8}" type="datetime1">
              <a:rPr lang="nl-NL"/>
              <a:pPr>
                <a:defRPr/>
              </a:pPr>
              <a:t>28-04-2025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65EDA32-AE03-4693-A202-E3615CB275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500188"/>
            <a:ext cx="7772400" cy="2357437"/>
          </a:xfrm>
        </p:spPr>
        <p:txBody>
          <a:bodyPr/>
          <a:lstStyle/>
          <a:p>
            <a:pPr eaLnBrk="1" hangingPunct="1"/>
            <a:r>
              <a:rPr lang="en-US" dirty="0"/>
              <a:t>Graph-based Test Coverage</a:t>
            </a:r>
            <a:br>
              <a:rPr lang="en-US" dirty="0"/>
            </a:br>
            <a:r>
              <a:rPr lang="en-US" dirty="0"/>
              <a:t>(A&amp;O Ch. 1, 2.1 – 2.3)</a:t>
            </a:r>
            <a:br>
              <a:rPr lang="en-US" dirty="0"/>
            </a:br>
            <a:r>
              <a:rPr lang="en-US" sz="2400" dirty="0"/>
              <a:t>(2</a:t>
            </a:r>
            <a:r>
              <a:rPr lang="en-US" sz="2400" baseline="30000" dirty="0"/>
              <a:t>nd</a:t>
            </a:r>
            <a:r>
              <a:rPr lang="en-US" sz="2400" dirty="0"/>
              <a:t> Ed: 2,3,5,7.1 – 7.3)</a:t>
            </a:r>
            <a:endParaRPr lang="en-US" dirty="0"/>
          </a:p>
        </p:txBody>
      </p:sp>
      <p:sp>
        <p:nvSpPr>
          <p:cNvPr id="3" name="Subtitle 2"/>
          <p:cNvSpPr>
            <a:spLocks noGrp="1"/>
          </p:cNvSpPr>
          <p:nvPr>
            <p:ph type="subTitle" idx="1"/>
          </p:nvPr>
        </p:nvSpPr>
        <p:spPr>
          <a:xfrm>
            <a:off x="1371600" y="4071938"/>
            <a:ext cx="6400800" cy="1785937"/>
          </a:xfrm>
        </p:spPr>
        <p:txBody>
          <a:bodyPr rtlCol="0">
            <a:normAutofit fontScale="92500"/>
          </a:bodyPr>
          <a:lstStyle/>
          <a:p>
            <a:pPr eaLnBrk="1" fontAlgn="auto" hangingPunct="1">
              <a:spcAft>
                <a:spcPts val="0"/>
              </a:spcAft>
              <a:buFont typeface="Arial" pitchFamily="34" charset="0"/>
              <a:buNone/>
              <a:defRPr/>
            </a:pPr>
            <a:r>
              <a:rPr lang="en-US" dirty="0"/>
              <a:t>Course Software Testing &amp; Verification</a:t>
            </a:r>
          </a:p>
          <a:p>
            <a:pPr eaLnBrk="1" fontAlgn="auto" hangingPunct="1">
              <a:spcAft>
                <a:spcPts val="0"/>
              </a:spcAft>
              <a:buFont typeface="Arial" pitchFamily="34" charset="0"/>
              <a:buNone/>
              <a:defRPr/>
            </a:pPr>
            <a:r>
              <a:rPr lang="en-US" dirty="0"/>
              <a:t>2024/25</a:t>
            </a:r>
          </a:p>
          <a:p>
            <a:pPr eaLnBrk="1" fontAlgn="auto" hangingPunct="1">
              <a:spcAft>
                <a:spcPts val="0"/>
              </a:spcAft>
              <a:buFont typeface="Arial" pitchFamily="34" charset="0"/>
              <a:buNone/>
              <a:defRPr/>
            </a:pPr>
            <a:r>
              <a:rPr lang="en-US" dirty="0" err="1"/>
              <a:t>Wishnu</a:t>
            </a:r>
            <a:r>
              <a:rPr lang="en-US" dirty="0"/>
              <a:t> </a:t>
            </a:r>
            <a:r>
              <a:rPr lang="en-US" dirty="0" err="1"/>
              <a:t>Prasetya</a:t>
            </a:r>
            <a:r>
              <a:rPr lang="en-US" dirty="0"/>
              <a:t> &amp; Gabriele Keller</a:t>
            </a:r>
          </a:p>
          <a:p>
            <a:pPr eaLnBrk="1" fontAlgn="auto" hangingPunct="1">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a:extLst>
              <a:ext uri="{FF2B5EF4-FFF2-40B4-BE49-F238E27FC236}">
                <a16:creationId xmlns:a16="http://schemas.microsoft.com/office/drawing/2014/main" id="{775F7117-98E6-5A40-8E0D-457D30DCA732}"/>
              </a:ext>
            </a:extLst>
          </p:cNvPr>
          <p:cNvSpPr/>
          <p:nvPr/>
        </p:nvSpPr>
        <p:spPr>
          <a:xfrm>
            <a:off x="611560" y="4341733"/>
            <a:ext cx="8280920" cy="1360133"/>
          </a:xfrm>
          <a:prstGeom prst="roundRect">
            <a:avLst>
              <a:gd name="adj" fmla="val 24602"/>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a:extLst>
              <a:ext uri="{FF2B5EF4-FFF2-40B4-BE49-F238E27FC236}">
                <a16:creationId xmlns:a16="http://schemas.microsoft.com/office/drawing/2014/main" id="{C2FD2EF1-3406-9046-8F23-7325773B6C97}"/>
              </a:ext>
            </a:extLst>
          </p:cNvPr>
          <p:cNvSpPr/>
          <p:nvPr/>
        </p:nvSpPr>
        <p:spPr>
          <a:xfrm>
            <a:off x="3211752" y="2466406"/>
            <a:ext cx="2584384" cy="1146251"/>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B6CBDE21-6CA6-B447-A32A-7FFAA4C84A06}"/>
              </a:ext>
            </a:extLst>
          </p:cNvPr>
          <p:cNvSpPr/>
          <p:nvPr/>
        </p:nvSpPr>
        <p:spPr>
          <a:xfrm>
            <a:off x="4752421" y="1268760"/>
            <a:ext cx="618755"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7A4101E7-483E-2846-8099-30527BC63A3F}"/>
              </a:ext>
            </a:extLst>
          </p:cNvPr>
          <p:cNvSpPr/>
          <p:nvPr/>
        </p:nvSpPr>
        <p:spPr>
          <a:xfrm>
            <a:off x="5451154" y="1268760"/>
            <a:ext cx="1102046"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a:extLst>
              <a:ext uri="{FF2B5EF4-FFF2-40B4-BE49-F238E27FC236}">
                <a16:creationId xmlns:a16="http://schemas.microsoft.com/office/drawing/2014/main" id="{DF29D603-DE82-9147-B6E6-08E698D9124C}"/>
              </a:ext>
            </a:extLst>
          </p:cNvPr>
          <p:cNvSpPr/>
          <p:nvPr/>
        </p:nvSpPr>
        <p:spPr>
          <a:xfrm>
            <a:off x="7203518" y="1268760"/>
            <a:ext cx="1112898"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97FB8ABF-8177-3640-80D7-35B8D354CF26}"/>
              </a:ext>
            </a:extLst>
          </p:cNvPr>
          <p:cNvSpPr/>
          <p:nvPr/>
        </p:nvSpPr>
        <p:spPr>
          <a:xfrm>
            <a:off x="3432669" y="1318823"/>
            <a:ext cx="923307"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DB9BC11A-BF56-1346-A615-3C84B18D6233}"/>
              </a:ext>
            </a:extLst>
          </p:cNvPr>
          <p:cNvSpPr/>
          <p:nvPr/>
        </p:nvSpPr>
        <p:spPr>
          <a:xfrm>
            <a:off x="2699793" y="1304545"/>
            <a:ext cx="648072"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Title 1"/>
          <p:cNvSpPr>
            <a:spLocks noGrp="1"/>
          </p:cNvSpPr>
          <p:nvPr>
            <p:ph type="title"/>
          </p:nvPr>
        </p:nvSpPr>
        <p:spPr>
          <a:xfrm>
            <a:off x="457200" y="274638"/>
            <a:ext cx="8229600" cy="834537"/>
          </a:xfrm>
        </p:spPr>
        <p:txBody>
          <a:bodyPr/>
          <a:lstStyle/>
          <a:p>
            <a:pPr eaLnBrk="1" hangingPunct="1"/>
            <a:r>
              <a:rPr lang="en-US" dirty="0"/>
              <a:t>CFG and Test Path</a:t>
            </a:r>
          </a:p>
        </p:txBody>
      </p:sp>
      <p:sp>
        <p:nvSpPr>
          <p:cNvPr id="10243" name="Content Placeholder 2"/>
          <p:cNvSpPr>
            <a:spLocks noGrp="1"/>
          </p:cNvSpPr>
          <p:nvPr>
            <p:ph idx="1"/>
          </p:nvPr>
        </p:nvSpPr>
        <p:spPr>
          <a:xfrm>
            <a:off x="323528" y="3651952"/>
            <a:ext cx="8568952" cy="2474211"/>
          </a:xfrm>
        </p:spPr>
        <p:txBody>
          <a:bodyPr/>
          <a:lstStyle/>
          <a:p>
            <a:r>
              <a:rPr lang="en-US" sz="2000" dirty="0"/>
              <a:t>Control Flow Graph (CFG) is a graph representing a program in terms of how it transitions from one statement to another. We furthermore assume:</a:t>
            </a:r>
          </a:p>
          <a:p>
            <a:pPr lvl="1"/>
            <a:r>
              <a:rPr lang="en-US" sz="2000" dirty="0"/>
              <a:t>There is only one initial node.</a:t>
            </a:r>
          </a:p>
          <a:p>
            <a:pPr lvl="1"/>
            <a:r>
              <a:rPr lang="en-US" sz="2000" dirty="0"/>
              <a:t>Any execution ends in a terminal node (this implies that if a program can terminates by throwing an exception, a terminal node should be added to model this).</a:t>
            </a:r>
          </a:p>
          <a:p>
            <a:r>
              <a:rPr lang="en-US" sz="2000" dirty="0"/>
              <a:t>A </a:t>
            </a:r>
            <a:r>
              <a:rPr lang="en-US" sz="2000" i="1" u="sng" dirty="0"/>
              <a:t>test-path </a:t>
            </a:r>
            <a:r>
              <a:rPr lang="en-US" sz="2000" dirty="0"/>
              <a:t>(Def. 2.31) is a path in the CFG representing the execution of a test case. It should therefore starts at the CFG’s initial node, and ends in a terminal node of the CFG.</a:t>
            </a:r>
          </a:p>
        </p:txBody>
      </p:sp>
      <p:sp>
        <p:nvSpPr>
          <p:cNvPr id="4" name="Slide Number Placeholder 3"/>
          <p:cNvSpPr>
            <a:spLocks noGrp="1"/>
          </p:cNvSpPr>
          <p:nvPr>
            <p:ph type="sldNum" sz="quarter" idx="12"/>
          </p:nvPr>
        </p:nvSpPr>
        <p:spPr/>
        <p:txBody>
          <a:bodyPr/>
          <a:lstStyle/>
          <a:p>
            <a:pPr>
              <a:defRPr/>
            </a:pPr>
            <a:fld id="{C823D116-DC13-45EB-BEF8-0D99A7E2DF5B}" type="slidenum">
              <a:rPr lang="en-US" smtClean="0"/>
              <a:pPr>
                <a:defRPr/>
              </a:pPr>
              <a:t>10</a:t>
            </a:fld>
            <a:endParaRPr lang="en-US"/>
          </a:p>
        </p:txBody>
      </p:sp>
      <p:sp>
        <p:nvSpPr>
          <p:cNvPr id="6" name="Oval 5"/>
          <p:cNvSpPr/>
          <p:nvPr/>
        </p:nvSpPr>
        <p:spPr>
          <a:xfrm flipH="1">
            <a:off x="3861604" y="2793725"/>
            <a:ext cx="349548" cy="27826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t>0</a:t>
            </a:r>
          </a:p>
        </p:txBody>
      </p:sp>
      <p:sp>
        <p:nvSpPr>
          <p:cNvPr id="8" name="Oval 7"/>
          <p:cNvSpPr/>
          <p:nvPr/>
        </p:nvSpPr>
        <p:spPr>
          <a:xfrm flipH="1">
            <a:off x="4591612" y="2797918"/>
            <a:ext cx="321618" cy="26987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2</a:t>
            </a:r>
          </a:p>
        </p:txBody>
      </p:sp>
      <p:sp>
        <p:nvSpPr>
          <p:cNvPr id="9" name="Oval 8"/>
          <p:cNvSpPr/>
          <p:nvPr/>
        </p:nvSpPr>
        <p:spPr>
          <a:xfrm flipH="1">
            <a:off x="5117010" y="3125612"/>
            <a:ext cx="316359" cy="228599"/>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4</a:t>
            </a:r>
          </a:p>
        </p:txBody>
      </p:sp>
      <p:sp>
        <p:nvSpPr>
          <p:cNvPr id="10" name="Oval 9"/>
          <p:cNvSpPr/>
          <p:nvPr/>
        </p:nvSpPr>
        <p:spPr>
          <a:xfrm flipH="1">
            <a:off x="5148595" y="2592298"/>
            <a:ext cx="314201" cy="269874"/>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3</a:t>
            </a:r>
          </a:p>
        </p:txBody>
      </p:sp>
      <p:cxnSp>
        <p:nvCxnSpPr>
          <p:cNvPr id="12" name="Shape 11"/>
          <p:cNvCxnSpPr>
            <a:stCxn id="16" idx="6"/>
            <a:endCxn id="6" idx="6"/>
          </p:cNvCxnSpPr>
          <p:nvPr/>
        </p:nvCxnSpPr>
        <p:spPr>
          <a:xfrm rot="10800000">
            <a:off x="3861604" y="2932855"/>
            <a:ext cx="12700" cy="483296"/>
          </a:xfrm>
          <a:prstGeom prst="curvedConnector3">
            <a:avLst>
              <a:gd name="adj1" fmla="val 1800000"/>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6" idx="2"/>
            <a:endCxn id="8" idx="6"/>
          </p:cNvCxnSpPr>
          <p:nvPr/>
        </p:nvCxnSpPr>
        <p:spPr>
          <a:xfrm>
            <a:off x="4211152" y="2932855"/>
            <a:ext cx="3804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8" idx="3"/>
            <a:endCxn id="9" idx="7"/>
          </p:cNvCxnSpPr>
          <p:nvPr/>
        </p:nvCxnSpPr>
        <p:spPr>
          <a:xfrm>
            <a:off x="4866130" y="3028270"/>
            <a:ext cx="297210" cy="1308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8" idx="1"/>
            <a:endCxn id="10" idx="6"/>
          </p:cNvCxnSpPr>
          <p:nvPr/>
        </p:nvCxnSpPr>
        <p:spPr>
          <a:xfrm flipV="1">
            <a:off x="4866130" y="2727235"/>
            <a:ext cx="282465" cy="1102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cxnSpLocks/>
          </p:cNvCxnSpPr>
          <p:nvPr/>
        </p:nvCxnSpPr>
        <p:spPr>
          <a:xfrm>
            <a:off x="3524289" y="2638308"/>
            <a:ext cx="273714" cy="19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flipH="1">
            <a:off x="3861604" y="3309565"/>
            <a:ext cx="360040" cy="21317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1</a:t>
            </a:r>
          </a:p>
        </p:txBody>
      </p:sp>
      <p:cxnSp>
        <p:nvCxnSpPr>
          <p:cNvPr id="18" name="Straight Arrow Connector 17"/>
          <p:cNvCxnSpPr>
            <a:stCxn id="6" idx="4"/>
            <a:endCxn id="16" idx="0"/>
          </p:cNvCxnSpPr>
          <p:nvPr/>
        </p:nvCxnSpPr>
        <p:spPr>
          <a:xfrm>
            <a:off x="4036378" y="3071985"/>
            <a:ext cx="5246" cy="237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34B33BD6-D2F6-9C46-A629-EA47C3DAE687}"/>
              </a:ext>
            </a:extLst>
          </p:cNvPr>
          <p:cNvSpPr txBox="1"/>
          <p:nvPr/>
        </p:nvSpPr>
        <p:spPr>
          <a:xfrm>
            <a:off x="762000" y="1480868"/>
            <a:ext cx="7732053" cy="461665"/>
          </a:xfrm>
          <a:prstGeom prst="rect">
            <a:avLst/>
          </a:prstGeom>
          <a:noFill/>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chemeClr val="accent1">
                    <a:lumMod val="50000"/>
                  </a:schemeClr>
                </a:solidFill>
              </a:rPr>
              <a:t>foo</a:t>
            </a:r>
            <a:r>
              <a:rPr lang="en-US" sz="2400" dirty="0"/>
              <a:t>(</a:t>
            </a:r>
            <a:r>
              <a:rPr lang="en-US" sz="2400" dirty="0" err="1"/>
              <a:t>x,y</a:t>
            </a:r>
            <a:r>
              <a:rPr lang="en-US" sz="2400" dirty="0"/>
              <a:t>) { </a:t>
            </a:r>
            <a:r>
              <a:rPr lang="en-US" sz="2400" b="1" dirty="0"/>
              <a:t>while</a:t>
            </a:r>
            <a:r>
              <a:rPr lang="en-US" sz="2400" dirty="0"/>
              <a:t> (x&gt;y)   x=x-y ;</a:t>
            </a:r>
            <a:r>
              <a:rPr lang="en-US" sz="2400" b="1" dirty="0"/>
              <a:t>  if </a:t>
            </a:r>
            <a:r>
              <a:rPr lang="en-US" sz="2400" dirty="0"/>
              <a:t>(x&lt;y) return -1 </a:t>
            </a:r>
            <a:r>
              <a:rPr lang="en-US" sz="2400" b="1" dirty="0"/>
              <a:t>else</a:t>
            </a:r>
            <a:r>
              <a:rPr lang="en-US" sz="2400" dirty="0"/>
              <a:t> return x } </a:t>
            </a:r>
          </a:p>
        </p:txBody>
      </p:sp>
      <p:sp>
        <p:nvSpPr>
          <p:cNvPr id="7" name="TextBox 6">
            <a:extLst>
              <a:ext uri="{FF2B5EF4-FFF2-40B4-BE49-F238E27FC236}">
                <a16:creationId xmlns:a16="http://schemas.microsoft.com/office/drawing/2014/main" id="{4F867C95-E11F-3A48-8504-B65E889B1EF3}"/>
              </a:ext>
            </a:extLst>
          </p:cNvPr>
          <p:cNvSpPr txBox="1"/>
          <p:nvPr/>
        </p:nvSpPr>
        <p:spPr>
          <a:xfrm>
            <a:off x="2942126" y="2122661"/>
            <a:ext cx="269626" cy="276999"/>
          </a:xfrm>
          <a:prstGeom prst="rect">
            <a:avLst/>
          </a:prstGeom>
          <a:noFill/>
        </p:spPr>
        <p:txBody>
          <a:bodyPr wrap="none" rtlCol="0">
            <a:spAutoFit/>
          </a:bodyPr>
          <a:lstStyle/>
          <a:p>
            <a:r>
              <a:rPr lang="en-US" sz="1200" b="1" dirty="0"/>
              <a:t>0</a:t>
            </a:r>
          </a:p>
        </p:txBody>
      </p:sp>
      <p:sp>
        <p:nvSpPr>
          <p:cNvPr id="25" name="TextBox 24">
            <a:extLst>
              <a:ext uri="{FF2B5EF4-FFF2-40B4-BE49-F238E27FC236}">
                <a16:creationId xmlns:a16="http://schemas.microsoft.com/office/drawing/2014/main" id="{44AB492B-C8AD-B440-B640-B4A7FE0EB8B8}"/>
              </a:ext>
            </a:extLst>
          </p:cNvPr>
          <p:cNvSpPr txBox="1"/>
          <p:nvPr/>
        </p:nvSpPr>
        <p:spPr>
          <a:xfrm>
            <a:off x="3767629" y="2136231"/>
            <a:ext cx="269626" cy="276999"/>
          </a:xfrm>
          <a:prstGeom prst="rect">
            <a:avLst/>
          </a:prstGeom>
          <a:noFill/>
        </p:spPr>
        <p:txBody>
          <a:bodyPr wrap="none" rtlCol="0">
            <a:spAutoFit/>
          </a:bodyPr>
          <a:lstStyle/>
          <a:p>
            <a:r>
              <a:rPr lang="en-US" sz="1200" b="1" dirty="0"/>
              <a:t>1</a:t>
            </a:r>
          </a:p>
        </p:txBody>
      </p:sp>
      <p:sp>
        <p:nvSpPr>
          <p:cNvPr id="26" name="TextBox 25">
            <a:extLst>
              <a:ext uri="{FF2B5EF4-FFF2-40B4-BE49-F238E27FC236}">
                <a16:creationId xmlns:a16="http://schemas.microsoft.com/office/drawing/2014/main" id="{1BE8D4EA-4A3F-9642-B6FA-497CC1E620AC}"/>
              </a:ext>
            </a:extLst>
          </p:cNvPr>
          <p:cNvSpPr txBox="1"/>
          <p:nvPr/>
        </p:nvSpPr>
        <p:spPr>
          <a:xfrm>
            <a:off x="4911853" y="2136073"/>
            <a:ext cx="269626" cy="276999"/>
          </a:xfrm>
          <a:prstGeom prst="rect">
            <a:avLst/>
          </a:prstGeom>
          <a:noFill/>
        </p:spPr>
        <p:txBody>
          <a:bodyPr wrap="none" rtlCol="0">
            <a:spAutoFit/>
          </a:bodyPr>
          <a:lstStyle/>
          <a:p>
            <a:r>
              <a:rPr lang="en-US" sz="1200" b="1" dirty="0"/>
              <a:t>2</a:t>
            </a:r>
          </a:p>
        </p:txBody>
      </p:sp>
      <p:sp>
        <p:nvSpPr>
          <p:cNvPr id="27" name="TextBox 26">
            <a:extLst>
              <a:ext uri="{FF2B5EF4-FFF2-40B4-BE49-F238E27FC236}">
                <a16:creationId xmlns:a16="http://schemas.microsoft.com/office/drawing/2014/main" id="{19053DF5-5ACC-3E4C-BFAB-C5016735E2F2}"/>
              </a:ext>
            </a:extLst>
          </p:cNvPr>
          <p:cNvSpPr txBox="1"/>
          <p:nvPr/>
        </p:nvSpPr>
        <p:spPr>
          <a:xfrm>
            <a:off x="5921264" y="2136072"/>
            <a:ext cx="269626" cy="276999"/>
          </a:xfrm>
          <a:prstGeom prst="rect">
            <a:avLst/>
          </a:prstGeom>
          <a:noFill/>
        </p:spPr>
        <p:txBody>
          <a:bodyPr wrap="none" rtlCol="0">
            <a:spAutoFit/>
          </a:bodyPr>
          <a:lstStyle/>
          <a:p>
            <a:r>
              <a:rPr lang="en-US" sz="1200" b="1" dirty="0"/>
              <a:t>3</a:t>
            </a:r>
          </a:p>
        </p:txBody>
      </p:sp>
      <p:sp>
        <p:nvSpPr>
          <p:cNvPr id="28" name="TextBox 27">
            <a:extLst>
              <a:ext uri="{FF2B5EF4-FFF2-40B4-BE49-F238E27FC236}">
                <a16:creationId xmlns:a16="http://schemas.microsoft.com/office/drawing/2014/main" id="{8DC21C22-DC4B-2C4B-8E05-E8FB1CD8F2C3}"/>
              </a:ext>
            </a:extLst>
          </p:cNvPr>
          <p:cNvSpPr txBox="1"/>
          <p:nvPr/>
        </p:nvSpPr>
        <p:spPr>
          <a:xfrm>
            <a:off x="7621365" y="2161956"/>
            <a:ext cx="269626" cy="276999"/>
          </a:xfrm>
          <a:prstGeom prst="rect">
            <a:avLst/>
          </a:prstGeom>
          <a:noFill/>
        </p:spPr>
        <p:txBody>
          <a:bodyPr wrap="none" rtlCol="0">
            <a:spAutoFit/>
          </a:bodyPr>
          <a:lstStyle/>
          <a:p>
            <a:r>
              <a:rPr lang="en-US" sz="1200" b="1" dirty="0"/>
              <a:t>4</a:t>
            </a:r>
          </a:p>
        </p:txBody>
      </p:sp>
      <p:sp>
        <p:nvSpPr>
          <p:cNvPr id="2" name="TextBox 1">
            <a:extLst>
              <a:ext uri="{FF2B5EF4-FFF2-40B4-BE49-F238E27FC236}">
                <a16:creationId xmlns:a16="http://schemas.microsoft.com/office/drawing/2014/main" id="{DD7A56F6-99B7-9249-B96C-8810E3D1EC32}"/>
              </a:ext>
            </a:extLst>
          </p:cNvPr>
          <p:cNvSpPr txBox="1"/>
          <p:nvPr/>
        </p:nvSpPr>
        <p:spPr>
          <a:xfrm>
            <a:off x="1654714" y="2686711"/>
            <a:ext cx="1377300" cy="369332"/>
          </a:xfrm>
          <a:prstGeom prst="rect">
            <a:avLst/>
          </a:prstGeom>
          <a:noFill/>
        </p:spPr>
        <p:txBody>
          <a:bodyPr wrap="none" rtlCol="0">
            <a:spAutoFit/>
          </a:bodyPr>
          <a:lstStyle/>
          <a:p>
            <a:r>
              <a:rPr lang="en-US" dirty="0"/>
              <a:t>CFG of foo:</a:t>
            </a:r>
          </a:p>
        </p:txBody>
      </p:sp>
    </p:spTree>
    <p:extLst>
      <p:ext uri="{BB962C8B-B14F-4D97-AF65-F5344CB8AC3E}">
        <p14:creationId xmlns:p14="http://schemas.microsoft.com/office/powerpoint/2010/main" val="119010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4000" dirty="0"/>
              <a:t>More terminology</a:t>
            </a:r>
          </a:p>
        </p:txBody>
      </p:sp>
      <p:sp>
        <p:nvSpPr>
          <p:cNvPr id="9219" name="Content Placeholder 2"/>
          <p:cNvSpPr>
            <a:spLocks noGrp="1"/>
          </p:cNvSpPr>
          <p:nvPr>
            <p:ph idx="1"/>
          </p:nvPr>
        </p:nvSpPr>
        <p:spPr/>
        <p:txBody>
          <a:bodyPr/>
          <a:lstStyle/>
          <a:p>
            <a:pPr eaLnBrk="1" hangingPunct="1"/>
            <a:r>
              <a:rPr lang="en-US" sz="2800" dirty="0"/>
              <a:t>O&amp;A usually define “coverage” with respect to a “</a:t>
            </a:r>
            <a:r>
              <a:rPr lang="en-US" sz="2800" b="1" dirty="0"/>
              <a:t>TR</a:t>
            </a:r>
            <a:r>
              <a:rPr lang="en-US" sz="2800" dirty="0"/>
              <a:t>” = a </a:t>
            </a:r>
            <a:r>
              <a:rPr lang="en-US" sz="2800" b="1" dirty="0">
                <a:solidFill>
                  <a:srgbClr val="FF0000"/>
                </a:solidFill>
              </a:rPr>
              <a:t>set</a:t>
            </a:r>
            <a:r>
              <a:rPr lang="en-US" sz="2800" dirty="0"/>
              <a:t> of </a:t>
            </a:r>
            <a:r>
              <a:rPr lang="en-US" sz="2800" i="1" dirty="0"/>
              <a:t>test requirements.</a:t>
            </a:r>
          </a:p>
          <a:p>
            <a:pPr eaLnBrk="1" hangingPunct="1"/>
            <a:r>
              <a:rPr lang="en-US" sz="2800" dirty="0"/>
              <a:t>For example:</a:t>
            </a:r>
            <a:br>
              <a:rPr lang="en-US" sz="2800" dirty="0"/>
            </a:br>
            <a:br>
              <a:rPr lang="en-US" sz="2800" dirty="0"/>
            </a:br>
            <a:r>
              <a:rPr lang="en-US" sz="2800" dirty="0"/>
              <a:t>TR = { “cover line k”  | k is a line in P’s source }</a:t>
            </a:r>
            <a:br>
              <a:rPr lang="en-US" sz="2800" dirty="0"/>
            </a:br>
            <a:br>
              <a:rPr lang="en-US" sz="2800" dirty="0"/>
            </a:br>
            <a:r>
              <a:rPr lang="en-US" sz="2800" dirty="0"/>
              <a:t>Or simply: TR = { k  | k is a line in P’s source }, and implicitly we mean to “cover” every k.</a:t>
            </a:r>
          </a:p>
          <a:p>
            <a:pPr marL="0" indent="0" eaLnBrk="1" hangingPunct="1">
              <a:buNone/>
            </a:pPr>
            <a:endParaRPr lang="en-US" sz="2800" dirty="0"/>
          </a:p>
          <a:p>
            <a:pPr eaLnBrk="1" hangingPunct="1"/>
            <a:r>
              <a:rPr lang="en-US" sz="2800" dirty="0"/>
              <a:t>Def. 1.21/2</a:t>
            </a:r>
            <a:r>
              <a:rPr lang="en-US" sz="2800" baseline="30000" dirty="0"/>
              <a:t>nd</a:t>
            </a:r>
            <a:r>
              <a:rPr lang="en-US" sz="2800" dirty="0"/>
              <a:t> Ed 5.24. </a:t>
            </a:r>
            <a:r>
              <a:rPr lang="en-US" sz="2800" i="1" dirty="0"/>
              <a:t>A coverage criterion = a TR to fulfill/cover.</a:t>
            </a:r>
            <a:endParaRPr lang="en-US" sz="2800" dirty="0"/>
          </a:p>
          <a:p>
            <a:pPr marL="0" indent="0" eaLnBrk="1" hangingPunct="1">
              <a:buNone/>
            </a:pPr>
            <a:br>
              <a:rPr lang="en-US" sz="2800" dirty="0"/>
            </a:br>
            <a:br>
              <a:rPr lang="en-US" sz="2800" dirty="0"/>
            </a:br>
            <a:endParaRPr lang="en-US" sz="2800" dirty="0"/>
          </a:p>
        </p:txBody>
      </p:sp>
      <p:sp>
        <p:nvSpPr>
          <p:cNvPr id="4" name="Slide Number Placeholder 3"/>
          <p:cNvSpPr>
            <a:spLocks noGrp="1"/>
          </p:cNvSpPr>
          <p:nvPr>
            <p:ph type="sldNum" sz="quarter" idx="12"/>
          </p:nvPr>
        </p:nvSpPr>
        <p:spPr/>
        <p:txBody>
          <a:bodyPr/>
          <a:lstStyle/>
          <a:p>
            <a:pPr>
              <a:defRPr/>
            </a:pPr>
            <a:fld id="{E2DFFE89-F663-496F-97F5-753CC3392DAE}" type="slidenum">
              <a:rPr lang="en-US"/>
              <a:pPr>
                <a:defRPr/>
              </a:pPr>
              <a:t>11</a:t>
            </a:fld>
            <a:endParaRPr lang="en-US"/>
          </a:p>
        </p:txBody>
      </p:sp>
    </p:spTree>
    <p:extLst>
      <p:ext uri="{BB962C8B-B14F-4D97-AF65-F5344CB8AC3E}">
        <p14:creationId xmlns:p14="http://schemas.microsoft.com/office/powerpoint/2010/main" val="533713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a:extLst>
              <a:ext uri="{FF2B5EF4-FFF2-40B4-BE49-F238E27FC236}">
                <a16:creationId xmlns:a16="http://schemas.microsoft.com/office/drawing/2014/main" id="{51841CB4-86A3-B348-A489-863A2F68D446}"/>
              </a:ext>
            </a:extLst>
          </p:cNvPr>
          <p:cNvSpPr/>
          <p:nvPr/>
        </p:nvSpPr>
        <p:spPr>
          <a:xfrm>
            <a:off x="3203848" y="1663973"/>
            <a:ext cx="2584384" cy="1312689"/>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p:txBody>
          <a:bodyPr/>
          <a:lstStyle/>
          <a:p>
            <a:pPr eaLnBrk="1" hangingPunct="1"/>
            <a:r>
              <a:rPr lang="en-US" dirty="0"/>
              <a:t>CFG-based TR</a:t>
            </a:r>
          </a:p>
        </p:txBody>
      </p:sp>
      <p:sp>
        <p:nvSpPr>
          <p:cNvPr id="13315" name="Content Placeholder 2"/>
          <p:cNvSpPr>
            <a:spLocks noGrp="1"/>
          </p:cNvSpPr>
          <p:nvPr>
            <p:ph idx="1"/>
          </p:nvPr>
        </p:nvSpPr>
        <p:spPr>
          <a:xfrm>
            <a:off x="827583" y="3351535"/>
            <a:ext cx="7902079" cy="2817490"/>
          </a:xfrm>
        </p:spPr>
        <p:txBody>
          <a:bodyPr/>
          <a:lstStyle/>
          <a:p>
            <a:pPr eaLnBrk="1" hangingPunct="1"/>
            <a:r>
              <a:rPr lang="en-US" sz="2400" dirty="0"/>
              <a:t>A path can be used to express a test-requirement. For example we can specify as our TR:</a:t>
            </a:r>
            <a:br>
              <a:rPr lang="en-US" sz="2400" dirty="0"/>
            </a:br>
            <a:br>
              <a:rPr lang="en-US" sz="2400" dirty="0"/>
            </a:br>
            <a:r>
              <a:rPr lang="en-US" sz="2400" dirty="0"/>
              <a:t>		</a:t>
            </a:r>
            <a:r>
              <a:rPr lang="en-US" sz="2400" i="1" dirty="0"/>
              <a:t>TR</a:t>
            </a:r>
            <a:r>
              <a:rPr lang="en-US" sz="2400" dirty="0"/>
              <a:t> = { [0,2], [1,2], [3] , [4] }</a:t>
            </a:r>
          </a:p>
          <a:p>
            <a:pPr eaLnBrk="1" hangingPunct="1"/>
            <a:endParaRPr lang="en-US" sz="2400" dirty="0"/>
          </a:p>
          <a:p>
            <a:pPr eaLnBrk="1" hangingPunct="1"/>
            <a:r>
              <a:rPr lang="en-US" sz="2400" dirty="0"/>
              <a:t>But what does “covering” a path e.g. [0,2] mean? (there are several plausible definitions btw)</a:t>
            </a:r>
            <a:br>
              <a:rPr lang="en-US" sz="2400" dirty="0"/>
            </a:br>
            <a:endParaRPr lang="en-US" sz="2400" dirty="0"/>
          </a:p>
        </p:txBody>
      </p:sp>
      <p:sp>
        <p:nvSpPr>
          <p:cNvPr id="4" name="Slide Number Placeholder 3"/>
          <p:cNvSpPr>
            <a:spLocks noGrp="1"/>
          </p:cNvSpPr>
          <p:nvPr>
            <p:ph type="sldNum" sz="quarter" idx="12"/>
          </p:nvPr>
        </p:nvSpPr>
        <p:spPr/>
        <p:txBody>
          <a:bodyPr/>
          <a:lstStyle/>
          <a:p>
            <a:pPr>
              <a:defRPr/>
            </a:pPr>
            <a:fld id="{6A6D5325-38D0-444F-8B83-6821B3BD4277}" type="slidenum">
              <a:rPr lang="en-US" smtClean="0"/>
              <a:pPr>
                <a:defRPr/>
              </a:pPr>
              <a:t>12</a:t>
            </a:fld>
            <a:endParaRPr lang="en-US"/>
          </a:p>
        </p:txBody>
      </p:sp>
      <p:sp>
        <p:nvSpPr>
          <p:cNvPr id="21" name="Oval 20">
            <a:extLst>
              <a:ext uri="{FF2B5EF4-FFF2-40B4-BE49-F238E27FC236}">
                <a16:creationId xmlns:a16="http://schemas.microsoft.com/office/drawing/2014/main" id="{04EBD99C-B6D2-3C41-AC06-A3D9FA09C06F}"/>
              </a:ext>
            </a:extLst>
          </p:cNvPr>
          <p:cNvSpPr/>
          <p:nvPr/>
        </p:nvSpPr>
        <p:spPr>
          <a:xfrm flipH="1">
            <a:off x="3906912" y="2046251"/>
            <a:ext cx="349548" cy="27826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t>0</a:t>
            </a:r>
          </a:p>
        </p:txBody>
      </p:sp>
      <p:sp>
        <p:nvSpPr>
          <p:cNvPr id="22" name="Oval 21">
            <a:extLst>
              <a:ext uri="{FF2B5EF4-FFF2-40B4-BE49-F238E27FC236}">
                <a16:creationId xmlns:a16="http://schemas.microsoft.com/office/drawing/2014/main" id="{F7A89645-4C41-AB47-AE3E-517170035D0E}"/>
              </a:ext>
            </a:extLst>
          </p:cNvPr>
          <p:cNvSpPr/>
          <p:nvPr/>
        </p:nvSpPr>
        <p:spPr>
          <a:xfrm flipH="1">
            <a:off x="4636920" y="2050444"/>
            <a:ext cx="321618" cy="26987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2</a:t>
            </a:r>
          </a:p>
        </p:txBody>
      </p:sp>
      <p:sp>
        <p:nvSpPr>
          <p:cNvPr id="23" name="Oval 22">
            <a:extLst>
              <a:ext uri="{FF2B5EF4-FFF2-40B4-BE49-F238E27FC236}">
                <a16:creationId xmlns:a16="http://schemas.microsoft.com/office/drawing/2014/main" id="{05344BEE-B64E-4B40-B7B6-96D95A070D2A}"/>
              </a:ext>
            </a:extLst>
          </p:cNvPr>
          <p:cNvSpPr/>
          <p:nvPr/>
        </p:nvSpPr>
        <p:spPr>
          <a:xfrm flipH="1">
            <a:off x="5162318" y="2378138"/>
            <a:ext cx="316359" cy="228599"/>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4</a:t>
            </a:r>
          </a:p>
        </p:txBody>
      </p:sp>
      <p:sp>
        <p:nvSpPr>
          <p:cNvPr id="24" name="Oval 23">
            <a:extLst>
              <a:ext uri="{FF2B5EF4-FFF2-40B4-BE49-F238E27FC236}">
                <a16:creationId xmlns:a16="http://schemas.microsoft.com/office/drawing/2014/main" id="{B5D727BE-0ED4-1D4C-BC38-7613618E0050}"/>
              </a:ext>
            </a:extLst>
          </p:cNvPr>
          <p:cNvSpPr/>
          <p:nvPr/>
        </p:nvSpPr>
        <p:spPr>
          <a:xfrm flipH="1">
            <a:off x="5193903" y="1844824"/>
            <a:ext cx="314201" cy="269874"/>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3</a:t>
            </a:r>
          </a:p>
        </p:txBody>
      </p:sp>
      <p:cxnSp>
        <p:nvCxnSpPr>
          <p:cNvPr id="25" name="Shape 11">
            <a:extLst>
              <a:ext uri="{FF2B5EF4-FFF2-40B4-BE49-F238E27FC236}">
                <a16:creationId xmlns:a16="http://schemas.microsoft.com/office/drawing/2014/main" id="{A6B588AE-C04D-724D-9BF4-B1B555BFDC1C}"/>
              </a:ext>
            </a:extLst>
          </p:cNvPr>
          <p:cNvCxnSpPr>
            <a:stCxn id="30" idx="6"/>
            <a:endCxn id="21" idx="6"/>
          </p:cNvCxnSpPr>
          <p:nvPr/>
        </p:nvCxnSpPr>
        <p:spPr>
          <a:xfrm rot="10800000">
            <a:off x="3906912" y="2185381"/>
            <a:ext cx="12700" cy="483296"/>
          </a:xfrm>
          <a:prstGeom prst="curvedConnector3">
            <a:avLst>
              <a:gd name="adj1" fmla="val 1800000"/>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B34CD5CF-6D99-CE4B-8A87-A76909FF753E}"/>
              </a:ext>
            </a:extLst>
          </p:cNvPr>
          <p:cNvCxnSpPr>
            <a:stCxn id="21" idx="2"/>
            <a:endCxn id="22" idx="6"/>
          </p:cNvCxnSpPr>
          <p:nvPr/>
        </p:nvCxnSpPr>
        <p:spPr>
          <a:xfrm>
            <a:off x="4256460" y="2185381"/>
            <a:ext cx="3804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5392C2BE-219A-5E42-870B-C6F84DEF4BD6}"/>
              </a:ext>
            </a:extLst>
          </p:cNvPr>
          <p:cNvCxnSpPr>
            <a:stCxn id="22" idx="3"/>
            <a:endCxn id="23" idx="7"/>
          </p:cNvCxnSpPr>
          <p:nvPr/>
        </p:nvCxnSpPr>
        <p:spPr>
          <a:xfrm>
            <a:off x="4911438" y="2280796"/>
            <a:ext cx="297210" cy="1308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AB586681-26E0-9D4B-888E-D4AE85E87685}"/>
              </a:ext>
            </a:extLst>
          </p:cNvPr>
          <p:cNvCxnSpPr>
            <a:stCxn id="22" idx="1"/>
            <a:endCxn id="24" idx="6"/>
          </p:cNvCxnSpPr>
          <p:nvPr/>
        </p:nvCxnSpPr>
        <p:spPr>
          <a:xfrm flipV="1">
            <a:off x="4911438" y="1979761"/>
            <a:ext cx="282465" cy="1102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8AE44FF6-30FC-154C-A5D4-B27CA65D5F8E}"/>
              </a:ext>
            </a:extLst>
          </p:cNvPr>
          <p:cNvCxnSpPr>
            <a:cxnSpLocks/>
          </p:cNvCxnSpPr>
          <p:nvPr/>
        </p:nvCxnSpPr>
        <p:spPr>
          <a:xfrm>
            <a:off x="3569597" y="1890834"/>
            <a:ext cx="273714" cy="19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423D11D4-B0DD-CE40-821C-7730F42C78AA}"/>
              </a:ext>
            </a:extLst>
          </p:cNvPr>
          <p:cNvSpPr/>
          <p:nvPr/>
        </p:nvSpPr>
        <p:spPr>
          <a:xfrm flipH="1">
            <a:off x="3906912" y="2562091"/>
            <a:ext cx="360040" cy="21317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1</a:t>
            </a:r>
          </a:p>
        </p:txBody>
      </p:sp>
      <p:cxnSp>
        <p:nvCxnSpPr>
          <p:cNvPr id="31" name="Straight Arrow Connector 30">
            <a:extLst>
              <a:ext uri="{FF2B5EF4-FFF2-40B4-BE49-F238E27FC236}">
                <a16:creationId xmlns:a16="http://schemas.microsoft.com/office/drawing/2014/main" id="{096C41FB-E89B-ED42-9B3C-7455D92FAC31}"/>
              </a:ext>
            </a:extLst>
          </p:cNvPr>
          <p:cNvCxnSpPr>
            <a:stCxn id="21" idx="4"/>
            <a:endCxn id="30" idx="0"/>
          </p:cNvCxnSpPr>
          <p:nvPr/>
        </p:nvCxnSpPr>
        <p:spPr>
          <a:xfrm>
            <a:off x="4081686" y="2324511"/>
            <a:ext cx="5246" cy="237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0D7FD493-CB69-DB43-BC23-DA485C351261}"/>
              </a:ext>
            </a:extLst>
          </p:cNvPr>
          <p:cNvCxnSpPr>
            <a:cxnSpLocks/>
            <a:stCxn id="30" idx="2"/>
            <a:endCxn id="22" idx="5"/>
          </p:cNvCxnSpPr>
          <p:nvPr/>
        </p:nvCxnSpPr>
        <p:spPr>
          <a:xfrm flipV="1">
            <a:off x="4266952" y="2280796"/>
            <a:ext cx="417068" cy="38788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912813"/>
          </a:xfrm>
        </p:spPr>
        <p:txBody>
          <a:bodyPr/>
          <a:lstStyle/>
          <a:p>
            <a:r>
              <a:rPr lang="en-US" dirty="0"/>
              <a:t>Paths as test requirements</a:t>
            </a:r>
          </a:p>
        </p:txBody>
      </p:sp>
      <p:sp>
        <p:nvSpPr>
          <p:cNvPr id="12291" name="Content Placeholder 2"/>
          <p:cNvSpPr>
            <a:spLocks noGrp="1"/>
          </p:cNvSpPr>
          <p:nvPr>
            <p:ph idx="1"/>
          </p:nvPr>
        </p:nvSpPr>
        <p:spPr>
          <a:xfrm>
            <a:off x="457200" y="1417638"/>
            <a:ext cx="8363272" cy="4708525"/>
          </a:xfrm>
        </p:spPr>
        <p:txBody>
          <a:bodyPr/>
          <a:lstStyle/>
          <a:p>
            <a:r>
              <a:rPr lang="en-US" sz="2400" dirty="0"/>
              <a:t>Some plausible definitions of “</a:t>
            </a:r>
            <a:r>
              <a:rPr lang="en-US" sz="2400" dirty="0">
                <a:solidFill>
                  <a:schemeClr val="accent6">
                    <a:lumMod val="60000"/>
                    <a:lumOff val="40000"/>
                  </a:schemeClr>
                </a:solidFill>
              </a:rPr>
              <a:t>test path </a:t>
            </a:r>
            <a:r>
              <a:rPr lang="en-US" sz="2400" i="1" dirty="0">
                <a:solidFill>
                  <a:schemeClr val="accent6">
                    <a:lumMod val="60000"/>
                    <a:lumOff val="40000"/>
                  </a:schemeClr>
                </a:solidFill>
              </a:rPr>
              <a:t>p</a:t>
            </a:r>
            <a:r>
              <a:rPr lang="en-US" sz="2400" dirty="0">
                <a:solidFill>
                  <a:schemeClr val="accent6">
                    <a:lumMod val="60000"/>
                    <a:lumOff val="40000"/>
                  </a:schemeClr>
                </a:solidFill>
              </a:rPr>
              <a:t> covers a required path </a:t>
            </a:r>
            <a:r>
              <a:rPr lang="en-US" sz="2400" i="1" dirty="0">
                <a:solidFill>
                  <a:schemeClr val="accent6">
                    <a:lumMod val="60000"/>
                    <a:lumOff val="40000"/>
                  </a:schemeClr>
                </a:solidFill>
              </a:rPr>
              <a:t>q</a:t>
            </a:r>
            <a:r>
              <a:rPr lang="en-US" sz="2400" i="1" dirty="0"/>
              <a:t>” :</a:t>
            </a:r>
            <a:endParaRPr lang="en-US" sz="2400" dirty="0"/>
          </a:p>
          <a:p>
            <a:pPr marL="914400" lvl="1" indent="-457200">
              <a:buFont typeface="+mj-lt"/>
              <a:buAutoNum type="arabicPeriod"/>
            </a:pPr>
            <a:r>
              <a:rPr lang="en-US" sz="2400" dirty="0"/>
              <a:t>all nodes in </a:t>
            </a:r>
            <a:r>
              <a:rPr lang="en-US" sz="2400" i="1" dirty="0"/>
              <a:t>q</a:t>
            </a:r>
            <a:r>
              <a:rPr lang="en-US" sz="2400" dirty="0"/>
              <a:t> appear in </a:t>
            </a:r>
            <a:r>
              <a:rPr lang="en-US" sz="2400" i="1" dirty="0"/>
              <a:t>p.</a:t>
            </a:r>
          </a:p>
          <a:p>
            <a:pPr marL="914400" lvl="1" indent="-457200">
              <a:buFont typeface="+mj-lt"/>
              <a:buAutoNum type="arabicPeriod"/>
            </a:pPr>
            <a:r>
              <a:rPr lang="en-US" sz="2400" i="1" dirty="0"/>
              <a:t>q</a:t>
            </a:r>
            <a:r>
              <a:rPr lang="en-US" sz="2400" dirty="0"/>
              <a:t> is a </a:t>
            </a:r>
            <a:r>
              <a:rPr lang="en-US" sz="2400" b="1" dirty="0" err="1">
                <a:solidFill>
                  <a:schemeClr val="accent1">
                    <a:lumMod val="50000"/>
                  </a:schemeClr>
                </a:solidFill>
              </a:rPr>
              <a:t>subpath</a:t>
            </a:r>
            <a:r>
              <a:rPr lang="en-US" sz="2400" dirty="0"/>
              <a:t> of p (</a:t>
            </a:r>
            <a:r>
              <a:rPr lang="en-US" sz="2400" i="1" dirty="0"/>
              <a:t>p</a:t>
            </a:r>
            <a:r>
              <a:rPr lang="en-US" sz="2400" dirty="0"/>
              <a:t> can be written as </a:t>
            </a:r>
            <a:r>
              <a:rPr lang="en-US" sz="2400" i="1" dirty="0"/>
              <a:t>prefix</a:t>
            </a:r>
            <a:r>
              <a:rPr lang="en-US" sz="2400" dirty="0"/>
              <a:t> ++ </a:t>
            </a:r>
            <a:r>
              <a:rPr lang="en-US" sz="2400" i="1" dirty="0"/>
              <a:t>q ++ suffix</a:t>
            </a:r>
            <a:r>
              <a:rPr lang="en-US" sz="2400" dirty="0"/>
              <a:t>, for some </a:t>
            </a:r>
            <a:r>
              <a:rPr lang="en-US" sz="2400" i="1" dirty="0"/>
              <a:t>prefix </a:t>
            </a:r>
            <a:r>
              <a:rPr lang="en-US" sz="2400" dirty="0"/>
              <a:t>and</a:t>
            </a:r>
            <a:r>
              <a:rPr lang="en-US" sz="2400" i="1" dirty="0"/>
              <a:t> suffix.</a:t>
            </a:r>
            <a:r>
              <a:rPr lang="en-US" sz="2400" dirty="0"/>
              <a:t> </a:t>
            </a:r>
          </a:p>
          <a:p>
            <a:pPr marL="914400" lvl="1" indent="-457200">
              <a:buFont typeface="+mj-lt"/>
              <a:buAutoNum type="arabicPeriod"/>
            </a:pPr>
            <a:r>
              <a:rPr lang="en-US" sz="2400" i="1" dirty="0"/>
              <a:t>q</a:t>
            </a:r>
            <a:r>
              <a:rPr lang="en-US" sz="2400" dirty="0"/>
              <a:t> is a </a:t>
            </a:r>
            <a:r>
              <a:rPr lang="en-US" sz="2400" b="1" dirty="0">
                <a:solidFill>
                  <a:schemeClr val="accent1">
                    <a:lumMod val="50000"/>
                  </a:schemeClr>
                </a:solidFill>
              </a:rPr>
              <a:t>subsequence</a:t>
            </a:r>
            <a:r>
              <a:rPr lang="en-US" sz="2400" dirty="0"/>
              <a:t> of </a:t>
            </a:r>
            <a:r>
              <a:rPr lang="en-US" sz="2400" i="1" dirty="0"/>
              <a:t>p</a:t>
            </a:r>
            <a:r>
              <a:rPr lang="en-US" sz="2400" dirty="0"/>
              <a:t> (there is a way to delete some elements from </a:t>
            </a:r>
            <a:r>
              <a:rPr lang="en-US" sz="2400" i="1" dirty="0"/>
              <a:t>p</a:t>
            </a:r>
            <a:r>
              <a:rPr lang="en-US" sz="2400" dirty="0"/>
              <a:t> to obtain </a:t>
            </a:r>
            <a:r>
              <a:rPr lang="en-US" sz="2400" i="1" dirty="0"/>
              <a:t>q)</a:t>
            </a:r>
            <a:r>
              <a:rPr lang="en-US" sz="2400" dirty="0"/>
              <a:t>.</a:t>
            </a:r>
          </a:p>
          <a:p>
            <a:r>
              <a:rPr lang="en-US" sz="2400" dirty="0"/>
              <a:t>Example:</a:t>
            </a:r>
          </a:p>
          <a:p>
            <a:pPr lvl="1"/>
            <a:r>
              <a:rPr lang="en-US" sz="2000" dirty="0"/>
              <a:t>[1,2]  is a </a:t>
            </a:r>
            <a:r>
              <a:rPr lang="en-US" sz="2000" dirty="0" err="1"/>
              <a:t>subpath</a:t>
            </a:r>
            <a:r>
              <a:rPr lang="en-US" sz="2000" dirty="0"/>
              <a:t> of [0,1,2,3]</a:t>
            </a:r>
          </a:p>
          <a:p>
            <a:pPr lvl="1"/>
            <a:r>
              <a:rPr lang="en-US" sz="2000" dirty="0"/>
              <a:t>[2,4] and [1,3] are </a:t>
            </a:r>
            <a:r>
              <a:rPr lang="en-US" sz="2000" u="sng" dirty="0"/>
              <a:t>not</a:t>
            </a:r>
            <a:r>
              <a:rPr lang="en-US" sz="2000" i="1" dirty="0"/>
              <a:t> </a:t>
            </a:r>
            <a:r>
              <a:rPr lang="en-US" sz="2000" dirty="0"/>
              <a:t>a </a:t>
            </a:r>
            <a:r>
              <a:rPr lang="en-US" sz="2000" dirty="0" err="1"/>
              <a:t>subpath</a:t>
            </a:r>
            <a:r>
              <a:rPr lang="en-US" sz="2000" dirty="0"/>
              <a:t> of [0,1,2,3]</a:t>
            </a:r>
          </a:p>
          <a:p>
            <a:pPr lvl="1"/>
            <a:r>
              <a:rPr lang="en-US" sz="2000" dirty="0"/>
              <a:t>[1,3] is</a:t>
            </a:r>
            <a:r>
              <a:rPr lang="en-US" sz="2000" i="1" dirty="0"/>
              <a:t> </a:t>
            </a:r>
            <a:r>
              <a:rPr lang="en-US" sz="2000" dirty="0"/>
              <a:t>a subsequence of [0,1,2,3]</a:t>
            </a:r>
            <a:endParaRPr lang="en-US" sz="2400" dirty="0"/>
          </a:p>
          <a:p>
            <a:r>
              <a:rPr lang="en-US" sz="2400" dirty="0"/>
              <a:t>OA use the term “</a:t>
            </a:r>
            <a:r>
              <a:rPr lang="en-US" sz="2400" i="1" dirty="0"/>
              <a:t>p</a:t>
            </a:r>
            <a:r>
              <a:rPr lang="en-US" sz="2400" dirty="0"/>
              <a:t> </a:t>
            </a:r>
            <a:r>
              <a:rPr lang="en-US" sz="2400" b="1" i="1" dirty="0">
                <a:solidFill>
                  <a:schemeClr val="accent1">
                    <a:lumMod val="50000"/>
                  </a:schemeClr>
                </a:solidFill>
              </a:rPr>
              <a:t>tours</a:t>
            </a:r>
            <a:r>
              <a:rPr lang="en-US" sz="2400" dirty="0"/>
              <a:t> </a:t>
            </a:r>
            <a:r>
              <a:rPr lang="en-US" sz="2400" i="1" dirty="0"/>
              <a:t>q</a:t>
            </a:r>
            <a:r>
              <a:rPr lang="en-US" sz="2400" dirty="0"/>
              <a:t>”  =  </a:t>
            </a:r>
            <a:r>
              <a:rPr lang="en-US" sz="2400" i="1" dirty="0"/>
              <a:t>q</a:t>
            </a:r>
            <a:r>
              <a:rPr lang="en-US" sz="2400" dirty="0"/>
              <a:t> is a </a:t>
            </a:r>
            <a:r>
              <a:rPr lang="en-US" sz="2400" i="1" dirty="0" err="1"/>
              <a:t>subpath</a:t>
            </a:r>
            <a:r>
              <a:rPr lang="en-US" sz="2400" dirty="0"/>
              <a:t> of </a:t>
            </a:r>
            <a:r>
              <a:rPr lang="en-US" sz="2400" i="1" dirty="0"/>
              <a:t>p = OA’s default definition of “covering q”.</a:t>
            </a:r>
            <a:endParaRPr lang="en-US" sz="2400" dirty="0"/>
          </a:p>
          <a:p>
            <a:pPr lvl="1"/>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pPr>
              <a:defRPr/>
            </a:pPr>
            <a:fld id="{D3867CB6-7F65-4C88-97DE-8ADACC68C689}"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a:t>Some basic graph coverage criteria</a:t>
            </a:r>
          </a:p>
        </p:txBody>
      </p:sp>
      <p:sp>
        <p:nvSpPr>
          <p:cNvPr id="14339" name="Content Placeholder 2"/>
          <p:cNvSpPr>
            <a:spLocks noGrp="1"/>
          </p:cNvSpPr>
          <p:nvPr>
            <p:ph idx="1"/>
          </p:nvPr>
        </p:nvSpPr>
        <p:spPr>
          <a:xfrm>
            <a:off x="457200" y="1700808"/>
            <a:ext cx="8229600" cy="4514255"/>
          </a:xfrm>
        </p:spPr>
        <p:txBody>
          <a:bodyPr/>
          <a:lstStyle/>
          <a:p>
            <a:pPr eaLnBrk="1" hangingPunct="1"/>
            <a:r>
              <a:rPr lang="en-US" sz="2800" dirty="0"/>
              <a:t>(C2.1/2</a:t>
            </a:r>
            <a:r>
              <a:rPr lang="en-US" sz="2800" baseline="30000" dirty="0"/>
              <a:t>nd</a:t>
            </a:r>
            <a:r>
              <a:rPr lang="en-US" sz="2800" dirty="0"/>
              <a:t> Ed. C7.7) </a:t>
            </a:r>
            <a:r>
              <a:rPr lang="en-US" sz="2800" b="1" dirty="0"/>
              <a:t>Node coverage</a:t>
            </a:r>
            <a:r>
              <a:rPr lang="en-US" sz="2800" dirty="0"/>
              <a:t>: the </a:t>
            </a:r>
            <a:r>
              <a:rPr lang="en-US" sz="2800" i="1" dirty="0"/>
              <a:t>TR</a:t>
            </a:r>
            <a:r>
              <a:rPr lang="en-US" sz="2800" dirty="0"/>
              <a:t> is the set of paths of length 0 in G.</a:t>
            </a:r>
          </a:p>
          <a:p>
            <a:pPr marL="0" indent="0" eaLnBrk="1" hangingPunct="1">
              <a:buNone/>
            </a:pPr>
            <a:endParaRPr lang="en-US" sz="2800" dirty="0"/>
          </a:p>
          <a:p>
            <a:pPr eaLnBrk="1" hangingPunct="1"/>
            <a:r>
              <a:rPr lang="en-US" sz="2800" dirty="0"/>
              <a:t>(C2.2/2</a:t>
            </a:r>
            <a:r>
              <a:rPr lang="en-US" sz="2800" baseline="30000" dirty="0"/>
              <a:t>nd</a:t>
            </a:r>
            <a:r>
              <a:rPr lang="en-US" sz="2800" dirty="0"/>
              <a:t> Ed. C7.8) </a:t>
            </a:r>
            <a:r>
              <a:rPr lang="en-US" sz="2800" i="1" dirty="0"/>
              <a:t>TR</a:t>
            </a:r>
            <a:r>
              <a:rPr lang="en-US" sz="2800" dirty="0"/>
              <a:t> is the set of paths of length at most 1 in G.</a:t>
            </a:r>
          </a:p>
          <a:p>
            <a:pPr lvl="1" eaLnBrk="1" hangingPunct="1"/>
            <a:r>
              <a:rPr lang="en-US" dirty="0"/>
              <a:t>So, what does this criterion tell?</a:t>
            </a:r>
          </a:p>
          <a:p>
            <a:pPr lvl="1" eaLnBrk="1" hangingPunct="1"/>
            <a:r>
              <a:rPr lang="en-US" dirty="0"/>
              <a:t>Why “at most” ? </a:t>
            </a:r>
          </a:p>
          <a:p>
            <a:pPr marL="457200" lvl="1" indent="0" eaLnBrk="1" hangingPunct="1">
              <a:buNone/>
            </a:pPr>
            <a:endParaRPr lang="en-US" dirty="0"/>
          </a:p>
          <a:p>
            <a:pPr eaLnBrk="1" hangingPunct="1"/>
            <a:r>
              <a:rPr lang="en-US" sz="2800" dirty="0"/>
              <a:t>(C2.3/2</a:t>
            </a:r>
            <a:r>
              <a:rPr lang="en-US" sz="2800" baseline="30000" dirty="0"/>
              <a:t>nd</a:t>
            </a:r>
            <a:r>
              <a:rPr lang="en-US" sz="2800" dirty="0"/>
              <a:t> Ed. C7.9) </a:t>
            </a:r>
            <a:r>
              <a:rPr lang="en-US" sz="2800" b="1" dirty="0"/>
              <a:t>Edge-pair coverage</a:t>
            </a:r>
            <a:r>
              <a:rPr lang="en-US" sz="2800" dirty="0"/>
              <a:t>: the TR contains all paths of length at most 2.</a:t>
            </a:r>
          </a:p>
        </p:txBody>
      </p:sp>
      <p:sp>
        <p:nvSpPr>
          <p:cNvPr id="4" name="Slide Number Placeholder 3"/>
          <p:cNvSpPr>
            <a:spLocks noGrp="1"/>
          </p:cNvSpPr>
          <p:nvPr>
            <p:ph type="sldNum" sz="quarter" idx="12"/>
          </p:nvPr>
        </p:nvSpPr>
        <p:spPr/>
        <p:txBody>
          <a:bodyPr/>
          <a:lstStyle/>
          <a:p>
            <a:pPr>
              <a:defRPr/>
            </a:pPr>
            <a:fld id="{25A73DE8-99F2-493B-B2CE-21FB255BDB0D}" type="slidenum">
              <a:rPr lang="en-US" smtClean="0"/>
              <a:pPr>
                <a:defRPr/>
              </a:pPr>
              <a:t>14</a:t>
            </a:fld>
            <a:endParaRPr lang="en-US"/>
          </a:p>
        </p:txBody>
      </p:sp>
    </p:spTree>
    <p:extLst>
      <p:ext uri="{BB962C8B-B14F-4D97-AF65-F5344CB8AC3E}">
        <p14:creationId xmlns:p14="http://schemas.microsoft.com/office/powerpoint/2010/main" val="2439958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a:t>Examples</a:t>
            </a:r>
          </a:p>
        </p:txBody>
      </p:sp>
      <p:sp>
        <p:nvSpPr>
          <p:cNvPr id="14339" name="Content Placeholder 2"/>
          <p:cNvSpPr>
            <a:spLocks noGrp="1"/>
          </p:cNvSpPr>
          <p:nvPr>
            <p:ph idx="1"/>
          </p:nvPr>
        </p:nvSpPr>
        <p:spPr>
          <a:xfrm>
            <a:off x="457200" y="1600200"/>
            <a:ext cx="8229600" cy="4900613"/>
          </a:xfrm>
        </p:spPr>
        <p:txBody>
          <a:bodyPr/>
          <a:lstStyle/>
          <a:p>
            <a:pPr eaLnBrk="1" hangingPunct="1"/>
            <a:r>
              <a:rPr lang="en-US" sz="2800" dirty="0"/>
              <a:t>Consider these examples:</a:t>
            </a:r>
            <a:br>
              <a:rPr lang="en-US" sz="2800" dirty="0"/>
            </a:br>
            <a:endParaRPr lang="en-US" sz="2800" dirty="0"/>
          </a:p>
          <a:p>
            <a:pPr eaLnBrk="1" hangingPunct="1"/>
            <a:endParaRPr lang="en-US" sz="2800" dirty="0"/>
          </a:p>
          <a:p>
            <a:pPr eaLnBrk="1" hangingPunct="1"/>
            <a:endParaRPr lang="en-US" sz="2800" dirty="0"/>
          </a:p>
          <a:p>
            <a:pPr eaLnBrk="1" hangingPunct="1"/>
            <a:endParaRPr lang="en-US" sz="2800" dirty="0"/>
          </a:p>
          <a:p>
            <a:pPr eaLnBrk="1" hangingPunct="1"/>
            <a:endParaRPr lang="en-US" sz="2800" dirty="0"/>
          </a:p>
          <a:p>
            <a:pPr eaLnBrk="1" hangingPunct="1"/>
            <a:r>
              <a:rPr lang="en-US" sz="2800" dirty="0"/>
              <a:t>What do we have to cover in C2.1, C2.2, and C2.3?</a:t>
            </a:r>
          </a:p>
          <a:p>
            <a:pPr eaLnBrk="1" hangingPunct="1"/>
            <a:r>
              <a:rPr lang="en-US" sz="2800" dirty="0"/>
              <a:t>What would be the minimal test set for each?</a:t>
            </a:r>
          </a:p>
          <a:p>
            <a:pPr eaLnBrk="1" hangingPunct="1"/>
            <a:endParaRPr lang="en-US" sz="2800" dirty="0"/>
          </a:p>
        </p:txBody>
      </p:sp>
      <p:sp>
        <p:nvSpPr>
          <p:cNvPr id="4" name="Slide Number Placeholder 3"/>
          <p:cNvSpPr>
            <a:spLocks noGrp="1"/>
          </p:cNvSpPr>
          <p:nvPr>
            <p:ph type="sldNum" sz="quarter" idx="12"/>
          </p:nvPr>
        </p:nvSpPr>
        <p:spPr/>
        <p:txBody>
          <a:bodyPr/>
          <a:lstStyle/>
          <a:p>
            <a:pPr>
              <a:defRPr/>
            </a:pPr>
            <a:fld id="{FB6DC0AB-7C64-4E69-ACC0-2484A5416078}" type="slidenum">
              <a:rPr lang="en-US" smtClean="0"/>
              <a:pPr>
                <a:defRPr/>
              </a:pPr>
              <a:t>15</a:t>
            </a:fld>
            <a:endParaRPr lang="en-US"/>
          </a:p>
        </p:txBody>
      </p:sp>
      <p:grpSp>
        <p:nvGrpSpPr>
          <p:cNvPr id="15399" name="Group 11"/>
          <p:cNvGrpSpPr>
            <a:grpSpLocks/>
          </p:cNvGrpSpPr>
          <p:nvPr/>
        </p:nvGrpSpPr>
        <p:grpSpPr bwMode="auto">
          <a:xfrm>
            <a:off x="6239568" y="3190956"/>
            <a:ext cx="555625" cy="469900"/>
            <a:chOff x="4288" y="1746"/>
            <a:chExt cx="350" cy="296"/>
          </a:xfrm>
        </p:grpSpPr>
        <p:sp>
          <p:nvSpPr>
            <p:cNvPr id="15411" name="Oval 12"/>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12" name="Text Box 13"/>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1</a:t>
              </a:r>
            </a:p>
          </p:txBody>
        </p:sp>
      </p:grpSp>
      <p:grpSp>
        <p:nvGrpSpPr>
          <p:cNvPr id="15400" name="Group 14"/>
          <p:cNvGrpSpPr>
            <a:grpSpLocks/>
          </p:cNvGrpSpPr>
          <p:nvPr/>
        </p:nvGrpSpPr>
        <p:grpSpPr bwMode="auto">
          <a:xfrm>
            <a:off x="7073005" y="2703593"/>
            <a:ext cx="603250" cy="1441450"/>
            <a:chOff x="1346" y="2965"/>
            <a:chExt cx="380" cy="908"/>
          </a:xfrm>
        </p:grpSpPr>
        <p:grpSp>
          <p:nvGrpSpPr>
            <p:cNvPr id="15405" name="Group 15"/>
            <p:cNvGrpSpPr>
              <a:grpSpLocks/>
            </p:cNvGrpSpPr>
            <p:nvPr/>
          </p:nvGrpSpPr>
          <p:grpSpPr bwMode="auto">
            <a:xfrm>
              <a:off x="1346" y="3577"/>
              <a:ext cx="350" cy="296"/>
              <a:chOff x="4738" y="2684"/>
              <a:chExt cx="350" cy="296"/>
            </a:xfrm>
          </p:grpSpPr>
          <p:sp>
            <p:nvSpPr>
              <p:cNvPr id="15409" name="Oval 1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10" name="Text Box 1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5406" name="Group 18"/>
            <p:cNvGrpSpPr>
              <a:grpSpLocks/>
            </p:cNvGrpSpPr>
            <p:nvPr/>
          </p:nvGrpSpPr>
          <p:grpSpPr bwMode="auto">
            <a:xfrm>
              <a:off x="1376" y="2965"/>
              <a:ext cx="350" cy="296"/>
              <a:chOff x="3838" y="2684"/>
              <a:chExt cx="350" cy="296"/>
            </a:xfrm>
          </p:grpSpPr>
          <p:sp>
            <p:nvSpPr>
              <p:cNvPr id="15407" name="Oval 1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08" name="Text Box 2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0</a:t>
                </a:r>
              </a:p>
            </p:txBody>
          </p:sp>
        </p:grpSp>
      </p:grpSp>
      <p:sp>
        <p:nvSpPr>
          <p:cNvPr id="15401" name="Line 24"/>
          <p:cNvSpPr>
            <a:spLocks noChangeShapeType="1"/>
          </p:cNvSpPr>
          <p:nvPr/>
        </p:nvSpPr>
        <p:spPr bwMode="auto">
          <a:xfrm flipV="1">
            <a:off x="6787255" y="3063956"/>
            <a:ext cx="396875" cy="265113"/>
          </a:xfrm>
          <a:prstGeom prst="line">
            <a:avLst/>
          </a:prstGeom>
          <a:noFill/>
          <a:ln w="19050">
            <a:solidFill>
              <a:schemeClr val="tx1"/>
            </a:solidFill>
            <a:round/>
            <a:headEnd type="arrow" w="med" len="med"/>
            <a:tailEnd/>
          </a:ln>
        </p:spPr>
        <p:txBody>
          <a:bodyPr/>
          <a:lstStyle/>
          <a:p>
            <a:endParaRPr lang="en-US"/>
          </a:p>
        </p:txBody>
      </p:sp>
      <p:sp>
        <p:nvSpPr>
          <p:cNvPr id="15402" name="Line 39"/>
          <p:cNvSpPr>
            <a:spLocks noChangeShapeType="1"/>
          </p:cNvSpPr>
          <p:nvPr/>
        </p:nvSpPr>
        <p:spPr bwMode="auto">
          <a:xfrm>
            <a:off x="6755505" y="3578306"/>
            <a:ext cx="346075" cy="249238"/>
          </a:xfrm>
          <a:prstGeom prst="line">
            <a:avLst/>
          </a:prstGeom>
          <a:noFill/>
          <a:ln w="19050">
            <a:solidFill>
              <a:schemeClr val="tx1"/>
            </a:solidFill>
            <a:round/>
            <a:headEnd type="none" w="sm" len="sm"/>
            <a:tailEnd type="arrow" w="med" len="med"/>
          </a:ln>
        </p:spPr>
        <p:txBody>
          <a:bodyPr/>
          <a:lstStyle/>
          <a:p>
            <a:endParaRPr lang="en-US"/>
          </a:p>
        </p:txBody>
      </p:sp>
      <p:sp>
        <p:nvSpPr>
          <p:cNvPr id="15403" name="Line 44"/>
          <p:cNvSpPr>
            <a:spLocks noChangeShapeType="1"/>
          </p:cNvSpPr>
          <p:nvPr/>
        </p:nvSpPr>
        <p:spPr bwMode="auto">
          <a:xfrm>
            <a:off x="7374630" y="3176668"/>
            <a:ext cx="0" cy="498475"/>
          </a:xfrm>
          <a:prstGeom prst="line">
            <a:avLst/>
          </a:prstGeom>
          <a:noFill/>
          <a:ln w="19050">
            <a:solidFill>
              <a:schemeClr val="tx1"/>
            </a:solidFill>
            <a:round/>
            <a:headEnd type="none" w="sm" len="sm"/>
            <a:tailEnd type="arrow" w="med" len="med"/>
          </a:ln>
        </p:spPr>
        <p:txBody>
          <a:bodyPr/>
          <a:lstStyle/>
          <a:p>
            <a:endParaRPr lang="en-US"/>
          </a:p>
        </p:txBody>
      </p:sp>
      <p:sp>
        <p:nvSpPr>
          <p:cNvPr id="15404" name="Line 45"/>
          <p:cNvSpPr>
            <a:spLocks noChangeShapeType="1"/>
          </p:cNvSpPr>
          <p:nvPr/>
        </p:nvSpPr>
        <p:spPr bwMode="auto">
          <a:xfrm>
            <a:off x="7374630" y="2395618"/>
            <a:ext cx="0" cy="295275"/>
          </a:xfrm>
          <a:prstGeom prst="line">
            <a:avLst/>
          </a:prstGeom>
          <a:noFill/>
          <a:ln w="19050">
            <a:solidFill>
              <a:schemeClr val="tx1"/>
            </a:solidFill>
            <a:round/>
            <a:headEnd type="none" w="sm" len="sm"/>
            <a:tailEnd type="arrow" w="med" len="med"/>
          </a:ln>
        </p:spPr>
        <p:txBody>
          <a:bodyPr/>
          <a:lstStyle/>
          <a:p>
            <a:endParaRPr lang="en-US"/>
          </a:p>
        </p:txBody>
      </p:sp>
      <p:grpSp>
        <p:nvGrpSpPr>
          <p:cNvPr id="15366" name="Group 41"/>
          <p:cNvGrpSpPr>
            <a:grpSpLocks/>
          </p:cNvGrpSpPr>
          <p:nvPr/>
        </p:nvGrpSpPr>
        <p:grpSpPr bwMode="auto">
          <a:xfrm>
            <a:off x="1232146" y="2740106"/>
            <a:ext cx="4346575" cy="1443037"/>
            <a:chOff x="503" y="2966"/>
            <a:chExt cx="2738" cy="909"/>
          </a:xfrm>
        </p:grpSpPr>
        <p:grpSp>
          <p:nvGrpSpPr>
            <p:cNvPr id="15367" name="Group 18"/>
            <p:cNvGrpSpPr>
              <a:grpSpLocks/>
            </p:cNvGrpSpPr>
            <p:nvPr/>
          </p:nvGrpSpPr>
          <p:grpSpPr bwMode="auto">
            <a:xfrm>
              <a:off x="730" y="3273"/>
              <a:ext cx="350" cy="296"/>
              <a:chOff x="4288" y="1746"/>
              <a:chExt cx="350" cy="296"/>
            </a:xfrm>
          </p:grpSpPr>
          <p:sp>
            <p:nvSpPr>
              <p:cNvPr id="15397" name="Oval 5"/>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8" name="Text Box 6"/>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15368" name="Group 31"/>
            <p:cNvGrpSpPr>
              <a:grpSpLocks/>
            </p:cNvGrpSpPr>
            <p:nvPr/>
          </p:nvGrpSpPr>
          <p:grpSpPr bwMode="auto">
            <a:xfrm>
              <a:off x="1255" y="2966"/>
              <a:ext cx="380" cy="908"/>
              <a:chOff x="1346" y="2965"/>
              <a:chExt cx="380" cy="908"/>
            </a:xfrm>
          </p:grpSpPr>
          <p:grpSp>
            <p:nvGrpSpPr>
              <p:cNvPr id="15391" name="Group 19"/>
              <p:cNvGrpSpPr>
                <a:grpSpLocks/>
              </p:cNvGrpSpPr>
              <p:nvPr/>
            </p:nvGrpSpPr>
            <p:grpSpPr bwMode="auto">
              <a:xfrm>
                <a:off x="1346" y="3577"/>
                <a:ext cx="350" cy="296"/>
                <a:chOff x="4738" y="2684"/>
                <a:chExt cx="350" cy="296"/>
              </a:xfrm>
            </p:grpSpPr>
            <p:sp>
              <p:nvSpPr>
                <p:cNvPr id="15395" name="Oval 7"/>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6" name="Text Box 8"/>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5392" name="Group 20"/>
              <p:cNvGrpSpPr>
                <a:grpSpLocks/>
              </p:cNvGrpSpPr>
              <p:nvPr/>
            </p:nvGrpSpPr>
            <p:grpSpPr bwMode="auto">
              <a:xfrm>
                <a:off x="1376" y="2965"/>
                <a:ext cx="350" cy="296"/>
                <a:chOff x="3838" y="2684"/>
                <a:chExt cx="350" cy="296"/>
              </a:xfrm>
            </p:grpSpPr>
            <p:sp>
              <p:nvSpPr>
                <p:cNvPr id="15393" name="Oval 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4" name="Text Box 1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grpSp>
        <p:grpSp>
          <p:nvGrpSpPr>
            <p:cNvPr id="15369" name="Group 21"/>
            <p:cNvGrpSpPr>
              <a:grpSpLocks/>
            </p:cNvGrpSpPr>
            <p:nvPr/>
          </p:nvGrpSpPr>
          <p:grpSpPr bwMode="auto">
            <a:xfrm>
              <a:off x="2891" y="3273"/>
              <a:ext cx="350" cy="296"/>
              <a:chOff x="4288" y="3622"/>
              <a:chExt cx="350" cy="296"/>
            </a:xfrm>
          </p:grpSpPr>
          <p:sp>
            <p:nvSpPr>
              <p:cNvPr id="15389" name="Oval 11"/>
              <p:cNvSpPr>
                <a:spLocks noChangeArrowheads="1"/>
              </p:cNvSpPr>
              <p:nvPr/>
            </p:nvSpPr>
            <p:spPr bwMode="auto">
              <a:xfrm>
                <a:off x="4288" y="3622"/>
                <a:ext cx="350" cy="296"/>
              </a:xfrm>
              <a:prstGeom prst="ellipse">
                <a:avLst/>
              </a:prstGeom>
              <a:solidFill>
                <a:srgbClr val="0066FF"/>
              </a:solidFill>
              <a:ln w="38100">
                <a:solidFill>
                  <a:schemeClr val="tx1"/>
                </a:solidFill>
                <a:round/>
                <a:headEnd type="none" w="sm" len="sm"/>
                <a:tailEnd type="none" w="sm" len="sm"/>
              </a:ln>
            </p:spPr>
            <p:txBody>
              <a:bodyPr wrap="none" anchor="ctr"/>
              <a:lstStyle/>
              <a:p>
                <a:endParaRPr lang="nl-NL"/>
              </a:p>
            </p:txBody>
          </p:sp>
          <p:sp>
            <p:nvSpPr>
              <p:cNvPr id="15390" name="Text Box 12"/>
              <p:cNvSpPr txBox="1">
                <a:spLocks noChangeArrowheads="1"/>
              </p:cNvSpPr>
              <p:nvPr/>
            </p:nvSpPr>
            <p:spPr bwMode="auto">
              <a:xfrm>
                <a:off x="4365" y="3645"/>
                <a:ext cx="196" cy="250"/>
              </a:xfrm>
              <a:prstGeom prst="rect">
                <a:avLst/>
              </a:prstGeom>
              <a:noFill/>
              <a:ln w="12700">
                <a:noFill/>
                <a:miter lim="800000"/>
                <a:headEnd type="none" w="sm" len="sm"/>
                <a:tailEnd type="none" w="sm" len="sm"/>
              </a:ln>
            </p:spPr>
            <p:txBody>
              <a:bodyPr wrap="none">
                <a:spAutoFit/>
              </a:bodyPr>
              <a:lstStyle/>
              <a:p>
                <a:r>
                  <a:rPr lang="en-US"/>
                  <a:t>6</a:t>
                </a:r>
              </a:p>
            </p:txBody>
          </p:sp>
        </p:grpSp>
        <p:sp>
          <p:nvSpPr>
            <p:cNvPr id="15370" name="Line 13"/>
            <p:cNvSpPr>
              <a:spLocks noChangeShapeType="1"/>
            </p:cNvSpPr>
            <p:nvPr/>
          </p:nvSpPr>
          <p:spPr bwMode="auto">
            <a:xfrm flipV="1">
              <a:off x="1075" y="319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1" name="Line 17"/>
            <p:cNvSpPr>
              <a:spLocks noChangeShapeType="1"/>
            </p:cNvSpPr>
            <p:nvPr/>
          </p:nvSpPr>
          <p:spPr bwMode="auto">
            <a:xfrm>
              <a:off x="503" y="3421"/>
              <a:ext cx="223" cy="0"/>
            </a:xfrm>
            <a:prstGeom prst="line">
              <a:avLst/>
            </a:prstGeom>
            <a:noFill/>
            <a:ln w="19050">
              <a:solidFill>
                <a:schemeClr val="tx1"/>
              </a:solidFill>
              <a:round/>
              <a:headEnd type="none" w="sm" len="sm"/>
              <a:tailEnd type="arrow" w="med" len="med"/>
            </a:ln>
          </p:spPr>
          <p:txBody>
            <a:bodyPr/>
            <a:lstStyle/>
            <a:p>
              <a:endParaRPr lang="en-US"/>
            </a:p>
          </p:txBody>
        </p:sp>
        <p:grpSp>
          <p:nvGrpSpPr>
            <p:cNvPr id="15372" name="Group 22"/>
            <p:cNvGrpSpPr>
              <a:grpSpLocks/>
            </p:cNvGrpSpPr>
            <p:nvPr/>
          </p:nvGrpSpPr>
          <p:grpSpPr bwMode="auto">
            <a:xfrm>
              <a:off x="1810" y="3273"/>
              <a:ext cx="350" cy="296"/>
              <a:chOff x="4288" y="1746"/>
              <a:chExt cx="350" cy="296"/>
            </a:xfrm>
          </p:grpSpPr>
          <p:sp>
            <p:nvSpPr>
              <p:cNvPr id="15387" name="Oval 2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8" name="Text Box 2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15373" name="Group 32"/>
            <p:cNvGrpSpPr>
              <a:grpSpLocks/>
            </p:cNvGrpSpPr>
            <p:nvPr/>
          </p:nvGrpSpPr>
          <p:grpSpPr bwMode="auto">
            <a:xfrm>
              <a:off x="2335" y="2967"/>
              <a:ext cx="380" cy="908"/>
              <a:chOff x="2450" y="2968"/>
              <a:chExt cx="380" cy="908"/>
            </a:xfrm>
          </p:grpSpPr>
          <p:grpSp>
            <p:nvGrpSpPr>
              <p:cNvPr id="15381" name="Group 25"/>
              <p:cNvGrpSpPr>
                <a:grpSpLocks/>
              </p:cNvGrpSpPr>
              <p:nvPr/>
            </p:nvGrpSpPr>
            <p:grpSpPr bwMode="auto">
              <a:xfrm>
                <a:off x="2450" y="3580"/>
                <a:ext cx="350" cy="296"/>
                <a:chOff x="4738" y="2684"/>
                <a:chExt cx="350" cy="296"/>
              </a:xfrm>
            </p:grpSpPr>
            <p:sp>
              <p:nvSpPr>
                <p:cNvPr id="15385" name="Oval 2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6" name="Text Box 2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15382" name="Group 28"/>
              <p:cNvGrpSpPr>
                <a:grpSpLocks/>
              </p:cNvGrpSpPr>
              <p:nvPr/>
            </p:nvGrpSpPr>
            <p:grpSpPr bwMode="auto">
              <a:xfrm>
                <a:off x="2480" y="2968"/>
                <a:ext cx="350" cy="296"/>
                <a:chOff x="3838" y="2684"/>
                <a:chExt cx="350" cy="296"/>
              </a:xfrm>
            </p:grpSpPr>
            <p:sp>
              <p:nvSpPr>
                <p:cNvPr id="15383" name="Oval 2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4" name="Text Box 3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grpSp>
        <p:sp>
          <p:nvSpPr>
            <p:cNvPr id="15374" name="Line 33"/>
            <p:cNvSpPr>
              <a:spLocks noChangeShapeType="1"/>
            </p:cNvSpPr>
            <p:nvPr/>
          </p:nvSpPr>
          <p:spPr bwMode="auto">
            <a:xfrm flipV="1">
              <a:off x="2679" y="351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5" name="Line 34"/>
            <p:cNvSpPr>
              <a:spLocks noChangeShapeType="1"/>
            </p:cNvSpPr>
            <p:nvPr/>
          </p:nvSpPr>
          <p:spPr bwMode="auto">
            <a:xfrm flipV="1">
              <a:off x="1595" y="351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6" name="Line 35"/>
            <p:cNvSpPr>
              <a:spLocks noChangeShapeType="1"/>
            </p:cNvSpPr>
            <p:nvPr/>
          </p:nvSpPr>
          <p:spPr bwMode="auto">
            <a:xfrm flipV="1">
              <a:off x="2147" y="319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7" name="Line 36"/>
            <p:cNvSpPr>
              <a:spLocks noChangeShapeType="1"/>
            </p:cNvSpPr>
            <p:nvPr/>
          </p:nvSpPr>
          <p:spPr bwMode="auto">
            <a:xfrm>
              <a:off x="1055" y="3517"/>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78" name="Line 37"/>
            <p:cNvSpPr>
              <a:spLocks noChangeShapeType="1"/>
            </p:cNvSpPr>
            <p:nvPr/>
          </p:nvSpPr>
          <p:spPr bwMode="auto">
            <a:xfrm>
              <a:off x="1607" y="3198"/>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79" name="Line 38"/>
            <p:cNvSpPr>
              <a:spLocks noChangeShapeType="1"/>
            </p:cNvSpPr>
            <p:nvPr/>
          </p:nvSpPr>
          <p:spPr bwMode="auto">
            <a:xfrm>
              <a:off x="2123" y="3518"/>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80" name="Line 39"/>
            <p:cNvSpPr>
              <a:spLocks noChangeShapeType="1"/>
            </p:cNvSpPr>
            <p:nvPr/>
          </p:nvSpPr>
          <p:spPr bwMode="auto">
            <a:xfrm>
              <a:off x="2707" y="3197"/>
              <a:ext cx="218" cy="157"/>
            </a:xfrm>
            <a:prstGeom prst="line">
              <a:avLst/>
            </a:prstGeom>
            <a:noFill/>
            <a:ln w="19050">
              <a:solidFill>
                <a:schemeClr val="tx1"/>
              </a:solidFill>
              <a:round/>
              <a:headEnd type="none" w="sm" len="sm"/>
              <a:tailEnd type="arrow" w="med" len="med"/>
            </a:ln>
          </p:spPr>
          <p:txBody>
            <a:bodyPr/>
            <a:lstStyle/>
            <a:p>
              <a:endParaRPr lang="en-US"/>
            </a:p>
          </p:txBody>
        </p:sp>
      </p:grpSp>
    </p:spTree>
    <p:extLst>
      <p:ext uri="{BB962C8B-B14F-4D97-AF65-F5344CB8AC3E}">
        <p14:creationId xmlns:p14="http://schemas.microsoft.com/office/powerpoint/2010/main" val="2415382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060CEEB9-9656-A749-9C67-6D111D135156}"/>
              </a:ext>
            </a:extLst>
          </p:cNvPr>
          <p:cNvSpPr/>
          <p:nvPr/>
        </p:nvSpPr>
        <p:spPr>
          <a:xfrm>
            <a:off x="457200" y="2852936"/>
            <a:ext cx="8229600" cy="2016224"/>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Title 1"/>
          <p:cNvSpPr>
            <a:spLocks noGrp="1"/>
          </p:cNvSpPr>
          <p:nvPr>
            <p:ph type="title"/>
          </p:nvPr>
        </p:nvSpPr>
        <p:spPr/>
        <p:txBody>
          <a:bodyPr/>
          <a:lstStyle/>
          <a:p>
            <a:pPr eaLnBrk="1" hangingPunct="1"/>
            <a:r>
              <a:rPr lang="en-US" dirty="0" err="1"/>
              <a:t>Subsumption</a:t>
            </a:r>
            <a:endParaRPr lang="en-US" dirty="0"/>
          </a:p>
        </p:txBody>
      </p:sp>
      <p:sp>
        <p:nvSpPr>
          <p:cNvPr id="14339" name="Content Placeholder 2"/>
          <p:cNvSpPr>
            <a:spLocks noGrp="1"/>
          </p:cNvSpPr>
          <p:nvPr>
            <p:ph idx="1"/>
          </p:nvPr>
        </p:nvSpPr>
        <p:spPr>
          <a:xfrm>
            <a:off x="971600" y="2132856"/>
            <a:ext cx="7272808" cy="4082207"/>
          </a:xfrm>
        </p:spPr>
        <p:txBody>
          <a:bodyPr/>
          <a:lstStyle/>
          <a:p>
            <a:pPr marL="0" indent="0" eaLnBrk="1" hangingPunct="1">
              <a:buNone/>
            </a:pPr>
            <a:r>
              <a:rPr lang="en-US" sz="2800" dirty="0"/>
              <a:t>Def 1.24/2</a:t>
            </a:r>
            <a:r>
              <a:rPr lang="en-US" sz="2800" baseline="30000" dirty="0"/>
              <a:t>nd</a:t>
            </a:r>
            <a:r>
              <a:rPr lang="en-US" sz="2800" dirty="0"/>
              <a:t> Ed. 5.29:</a:t>
            </a:r>
          </a:p>
          <a:p>
            <a:pPr marL="0" indent="0" eaLnBrk="1" hangingPunct="1">
              <a:buNone/>
            </a:pPr>
            <a:endParaRPr lang="en-US" sz="2800" dirty="0"/>
          </a:p>
          <a:p>
            <a:pPr marL="0" indent="0" algn="ctr" eaLnBrk="1" hangingPunct="1">
              <a:buNone/>
            </a:pPr>
            <a:r>
              <a:rPr lang="en-US" sz="2800" dirty="0"/>
              <a:t>A coverage criterion </a:t>
            </a:r>
            <a:r>
              <a:rPr lang="en-US" sz="2800" i="1" dirty="0"/>
              <a:t>C1</a:t>
            </a:r>
            <a:r>
              <a:rPr lang="en-US" sz="2800" dirty="0"/>
              <a:t> </a:t>
            </a:r>
            <a:r>
              <a:rPr lang="en-US" sz="2800" i="1" u="sng" dirty="0"/>
              <a:t>subsumes</a:t>
            </a:r>
            <a:r>
              <a:rPr lang="en-US" sz="2800" dirty="0"/>
              <a:t> (stronger than) </a:t>
            </a:r>
            <a:r>
              <a:rPr lang="en-US" sz="2800" i="1" dirty="0"/>
              <a:t>C2</a:t>
            </a:r>
            <a:r>
              <a:rPr lang="en-US" sz="2800" dirty="0"/>
              <a:t> </a:t>
            </a:r>
            <a:r>
              <a:rPr lang="en-US" sz="2800" dirty="0" err="1"/>
              <a:t>iff</a:t>
            </a:r>
            <a:r>
              <a:rPr lang="en-US" sz="2800" dirty="0"/>
              <a:t> every test-set that satisfies </a:t>
            </a:r>
            <a:r>
              <a:rPr lang="en-US" sz="2800" i="1" dirty="0"/>
              <a:t>C1</a:t>
            </a:r>
            <a:r>
              <a:rPr lang="en-US" sz="2800" dirty="0"/>
              <a:t> also satisfies </a:t>
            </a:r>
            <a:r>
              <a:rPr lang="en-US" sz="2800" i="1" dirty="0"/>
              <a:t>C2</a:t>
            </a:r>
            <a:r>
              <a:rPr lang="en-US" sz="2800" dirty="0"/>
              <a:t>.</a:t>
            </a:r>
            <a:br>
              <a:rPr lang="en-US" sz="2800" dirty="0"/>
            </a:br>
            <a:endParaRPr lang="en-US" sz="2800" dirty="0"/>
          </a:p>
        </p:txBody>
      </p:sp>
      <p:sp>
        <p:nvSpPr>
          <p:cNvPr id="4" name="Slide Number Placeholder 3"/>
          <p:cNvSpPr>
            <a:spLocks noGrp="1"/>
          </p:cNvSpPr>
          <p:nvPr>
            <p:ph type="sldNum" sz="quarter" idx="12"/>
          </p:nvPr>
        </p:nvSpPr>
        <p:spPr/>
        <p:txBody>
          <a:bodyPr/>
          <a:lstStyle/>
          <a:p>
            <a:pPr>
              <a:defRPr/>
            </a:pPr>
            <a:fld id="{25A73DE8-99F2-493B-B2CE-21FB255BDB0D}"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a:t>Examples </a:t>
            </a:r>
            <a:r>
              <a:rPr lang="en-US" dirty="0" err="1"/>
              <a:t>subsumption</a:t>
            </a:r>
            <a:endParaRPr lang="en-US" dirty="0"/>
          </a:p>
        </p:txBody>
      </p:sp>
      <p:sp>
        <p:nvSpPr>
          <p:cNvPr id="14339" name="Content Placeholder 2"/>
          <p:cNvSpPr>
            <a:spLocks noGrp="1"/>
          </p:cNvSpPr>
          <p:nvPr>
            <p:ph idx="1"/>
          </p:nvPr>
        </p:nvSpPr>
        <p:spPr>
          <a:xfrm>
            <a:off x="457200" y="4037310"/>
            <a:ext cx="8229600" cy="2463503"/>
          </a:xfrm>
        </p:spPr>
        <p:txBody>
          <a:bodyPr/>
          <a:lstStyle/>
          <a:p>
            <a:pPr eaLnBrk="1" hangingPunct="1"/>
            <a:r>
              <a:rPr lang="en-US" sz="2800" dirty="0"/>
              <a:t>C2.2 subsumes 2.1 (but not the other way around).</a:t>
            </a:r>
          </a:p>
          <a:p>
            <a:pPr eaLnBrk="1" hangingPunct="1"/>
            <a:r>
              <a:rPr lang="en-US" sz="2800" dirty="0"/>
              <a:t>C2.3 subsumes C2.2 (but not the other way around).</a:t>
            </a:r>
          </a:p>
        </p:txBody>
      </p:sp>
      <p:sp>
        <p:nvSpPr>
          <p:cNvPr id="4" name="Slide Number Placeholder 3"/>
          <p:cNvSpPr>
            <a:spLocks noGrp="1"/>
          </p:cNvSpPr>
          <p:nvPr>
            <p:ph type="sldNum" sz="quarter" idx="12"/>
          </p:nvPr>
        </p:nvSpPr>
        <p:spPr/>
        <p:txBody>
          <a:bodyPr/>
          <a:lstStyle/>
          <a:p>
            <a:pPr>
              <a:defRPr/>
            </a:pPr>
            <a:fld id="{FB6DC0AB-7C64-4E69-ACC0-2484A5416078}" type="slidenum">
              <a:rPr lang="en-US" smtClean="0"/>
              <a:pPr>
                <a:defRPr/>
              </a:pPr>
              <a:t>17</a:t>
            </a:fld>
            <a:endParaRPr lang="en-US"/>
          </a:p>
        </p:txBody>
      </p:sp>
      <p:grpSp>
        <p:nvGrpSpPr>
          <p:cNvPr id="15399" name="Group 11"/>
          <p:cNvGrpSpPr>
            <a:grpSpLocks/>
          </p:cNvGrpSpPr>
          <p:nvPr/>
        </p:nvGrpSpPr>
        <p:grpSpPr bwMode="auto">
          <a:xfrm>
            <a:off x="6239568" y="2640162"/>
            <a:ext cx="555625" cy="469900"/>
            <a:chOff x="4288" y="1746"/>
            <a:chExt cx="350" cy="296"/>
          </a:xfrm>
        </p:grpSpPr>
        <p:sp>
          <p:nvSpPr>
            <p:cNvPr id="15411" name="Oval 12"/>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12" name="Text Box 13"/>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1</a:t>
              </a:r>
            </a:p>
          </p:txBody>
        </p:sp>
      </p:grpSp>
      <p:grpSp>
        <p:nvGrpSpPr>
          <p:cNvPr id="15400" name="Group 14"/>
          <p:cNvGrpSpPr>
            <a:grpSpLocks/>
          </p:cNvGrpSpPr>
          <p:nvPr/>
        </p:nvGrpSpPr>
        <p:grpSpPr bwMode="auto">
          <a:xfrm>
            <a:off x="7073005" y="2152799"/>
            <a:ext cx="603250" cy="1441450"/>
            <a:chOff x="1346" y="2965"/>
            <a:chExt cx="380" cy="908"/>
          </a:xfrm>
        </p:grpSpPr>
        <p:grpSp>
          <p:nvGrpSpPr>
            <p:cNvPr id="15405" name="Group 15"/>
            <p:cNvGrpSpPr>
              <a:grpSpLocks/>
            </p:cNvGrpSpPr>
            <p:nvPr/>
          </p:nvGrpSpPr>
          <p:grpSpPr bwMode="auto">
            <a:xfrm>
              <a:off x="1346" y="3577"/>
              <a:ext cx="350" cy="296"/>
              <a:chOff x="4738" y="2684"/>
              <a:chExt cx="350" cy="296"/>
            </a:xfrm>
          </p:grpSpPr>
          <p:sp>
            <p:nvSpPr>
              <p:cNvPr id="15409" name="Oval 1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10" name="Text Box 1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5406" name="Group 18"/>
            <p:cNvGrpSpPr>
              <a:grpSpLocks/>
            </p:cNvGrpSpPr>
            <p:nvPr/>
          </p:nvGrpSpPr>
          <p:grpSpPr bwMode="auto">
            <a:xfrm>
              <a:off x="1376" y="2965"/>
              <a:ext cx="350" cy="296"/>
              <a:chOff x="3838" y="2684"/>
              <a:chExt cx="350" cy="296"/>
            </a:xfrm>
          </p:grpSpPr>
          <p:sp>
            <p:nvSpPr>
              <p:cNvPr id="15407" name="Oval 1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408" name="Text Box 2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0</a:t>
                </a:r>
              </a:p>
            </p:txBody>
          </p:sp>
        </p:grpSp>
      </p:grpSp>
      <p:sp>
        <p:nvSpPr>
          <p:cNvPr id="15401" name="Line 24"/>
          <p:cNvSpPr>
            <a:spLocks noChangeShapeType="1"/>
          </p:cNvSpPr>
          <p:nvPr/>
        </p:nvSpPr>
        <p:spPr bwMode="auto">
          <a:xfrm flipV="1">
            <a:off x="6787255" y="2513162"/>
            <a:ext cx="396875" cy="265113"/>
          </a:xfrm>
          <a:prstGeom prst="line">
            <a:avLst/>
          </a:prstGeom>
          <a:noFill/>
          <a:ln w="19050">
            <a:solidFill>
              <a:schemeClr val="tx1"/>
            </a:solidFill>
            <a:round/>
            <a:headEnd type="arrow" w="med" len="med"/>
            <a:tailEnd/>
          </a:ln>
        </p:spPr>
        <p:txBody>
          <a:bodyPr/>
          <a:lstStyle/>
          <a:p>
            <a:endParaRPr lang="en-US"/>
          </a:p>
        </p:txBody>
      </p:sp>
      <p:sp>
        <p:nvSpPr>
          <p:cNvPr id="15402" name="Line 39"/>
          <p:cNvSpPr>
            <a:spLocks noChangeShapeType="1"/>
          </p:cNvSpPr>
          <p:nvPr/>
        </p:nvSpPr>
        <p:spPr bwMode="auto">
          <a:xfrm>
            <a:off x="6755505" y="3027512"/>
            <a:ext cx="346075" cy="249238"/>
          </a:xfrm>
          <a:prstGeom prst="line">
            <a:avLst/>
          </a:prstGeom>
          <a:noFill/>
          <a:ln w="19050">
            <a:solidFill>
              <a:schemeClr val="tx1"/>
            </a:solidFill>
            <a:round/>
            <a:headEnd type="none" w="sm" len="sm"/>
            <a:tailEnd type="arrow" w="med" len="med"/>
          </a:ln>
        </p:spPr>
        <p:txBody>
          <a:bodyPr/>
          <a:lstStyle/>
          <a:p>
            <a:endParaRPr lang="en-US"/>
          </a:p>
        </p:txBody>
      </p:sp>
      <p:sp>
        <p:nvSpPr>
          <p:cNvPr id="15403" name="Line 44"/>
          <p:cNvSpPr>
            <a:spLocks noChangeShapeType="1"/>
          </p:cNvSpPr>
          <p:nvPr/>
        </p:nvSpPr>
        <p:spPr bwMode="auto">
          <a:xfrm>
            <a:off x="7374630" y="2625874"/>
            <a:ext cx="0" cy="498475"/>
          </a:xfrm>
          <a:prstGeom prst="line">
            <a:avLst/>
          </a:prstGeom>
          <a:noFill/>
          <a:ln w="19050">
            <a:solidFill>
              <a:schemeClr val="tx1"/>
            </a:solidFill>
            <a:round/>
            <a:headEnd type="none" w="sm" len="sm"/>
            <a:tailEnd type="arrow" w="med" len="med"/>
          </a:ln>
        </p:spPr>
        <p:txBody>
          <a:bodyPr/>
          <a:lstStyle/>
          <a:p>
            <a:endParaRPr lang="en-US"/>
          </a:p>
        </p:txBody>
      </p:sp>
      <p:sp>
        <p:nvSpPr>
          <p:cNvPr id="15404" name="Line 45"/>
          <p:cNvSpPr>
            <a:spLocks noChangeShapeType="1"/>
          </p:cNvSpPr>
          <p:nvPr/>
        </p:nvSpPr>
        <p:spPr bwMode="auto">
          <a:xfrm>
            <a:off x="7374630" y="1844824"/>
            <a:ext cx="0" cy="295275"/>
          </a:xfrm>
          <a:prstGeom prst="line">
            <a:avLst/>
          </a:prstGeom>
          <a:noFill/>
          <a:ln w="19050">
            <a:solidFill>
              <a:schemeClr val="tx1"/>
            </a:solidFill>
            <a:round/>
            <a:headEnd type="none" w="sm" len="sm"/>
            <a:tailEnd type="arrow" w="med" len="med"/>
          </a:ln>
        </p:spPr>
        <p:txBody>
          <a:bodyPr/>
          <a:lstStyle/>
          <a:p>
            <a:endParaRPr lang="en-US"/>
          </a:p>
        </p:txBody>
      </p:sp>
      <p:grpSp>
        <p:nvGrpSpPr>
          <p:cNvPr id="15366" name="Group 41"/>
          <p:cNvGrpSpPr>
            <a:grpSpLocks/>
          </p:cNvGrpSpPr>
          <p:nvPr/>
        </p:nvGrpSpPr>
        <p:grpSpPr bwMode="auto">
          <a:xfrm>
            <a:off x="1232146" y="2189312"/>
            <a:ext cx="4346575" cy="1443037"/>
            <a:chOff x="503" y="2966"/>
            <a:chExt cx="2738" cy="909"/>
          </a:xfrm>
        </p:grpSpPr>
        <p:grpSp>
          <p:nvGrpSpPr>
            <p:cNvPr id="15367" name="Group 18"/>
            <p:cNvGrpSpPr>
              <a:grpSpLocks/>
            </p:cNvGrpSpPr>
            <p:nvPr/>
          </p:nvGrpSpPr>
          <p:grpSpPr bwMode="auto">
            <a:xfrm>
              <a:off x="730" y="3273"/>
              <a:ext cx="350" cy="296"/>
              <a:chOff x="4288" y="1746"/>
              <a:chExt cx="350" cy="296"/>
            </a:xfrm>
          </p:grpSpPr>
          <p:sp>
            <p:nvSpPr>
              <p:cNvPr id="15397" name="Oval 5"/>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8" name="Text Box 6"/>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15368" name="Group 31"/>
            <p:cNvGrpSpPr>
              <a:grpSpLocks/>
            </p:cNvGrpSpPr>
            <p:nvPr/>
          </p:nvGrpSpPr>
          <p:grpSpPr bwMode="auto">
            <a:xfrm>
              <a:off x="1255" y="2966"/>
              <a:ext cx="380" cy="908"/>
              <a:chOff x="1346" y="2965"/>
              <a:chExt cx="380" cy="908"/>
            </a:xfrm>
          </p:grpSpPr>
          <p:grpSp>
            <p:nvGrpSpPr>
              <p:cNvPr id="15391" name="Group 19"/>
              <p:cNvGrpSpPr>
                <a:grpSpLocks/>
              </p:cNvGrpSpPr>
              <p:nvPr/>
            </p:nvGrpSpPr>
            <p:grpSpPr bwMode="auto">
              <a:xfrm>
                <a:off x="1346" y="3577"/>
                <a:ext cx="350" cy="296"/>
                <a:chOff x="4738" y="2684"/>
                <a:chExt cx="350" cy="296"/>
              </a:xfrm>
            </p:grpSpPr>
            <p:sp>
              <p:nvSpPr>
                <p:cNvPr id="15395" name="Oval 7"/>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6" name="Text Box 8"/>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5392" name="Group 20"/>
              <p:cNvGrpSpPr>
                <a:grpSpLocks/>
              </p:cNvGrpSpPr>
              <p:nvPr/>
            </p:nvGrpSpPr>
            <p:grpSpPr bwMode="auto">
              <a:xfrm>
                <a:off x="1376" y="2965"/>
                <a:ext cx="350" cy="296"/>
                <a:chOff x="3838" y="2684"/>
                <a:chExt cx="350" cy="296"/>
              </a:xfrm>
            </p:grpSpPr>
            <p:sp>
              <p:nvSpPr>
                <p:cNvPr id="15393" name="Oval 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94" name="Text Box 1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grpSp>
        <p:grpSp>
          <p:nvGrpSpPr>
            <p:cNvPr id="15369" name="Group 21"/>
            <p:cNvGrpSpPr>
              <a:grpSpLocks/>
            </p:cNvGrpSpPr>
            <p:nvPr/>
          </p:nvGrpSpPr>
          <p:grpSpPr bwMode="auto">
            <a:xfrm>
              <a:off x="2891" y="3273"/>
              <a:ext cx="350" cy="296"/>
              <a:chOff x="4288" y="3622"/>
              <a:chExt cx="350" cy="296"/>
            </a:xfrm>
          </p:grpSpPr>
          <p:sp>
            <p:nvSpPr>
              <p:cNvPr id="15389" name="Oval 11"/>
              <p:cNvSpPr>
                <a:spLocks noChangeArrowheads="1"/>
              </p:cNvSpPr>
              <p:nvPr/>
            </p:nvSpPr>
            <p:spPr bwMode="auto">
              <a:xfrm>
                <a:off x="4288" y="3622"/>
                <a:ext cx="350" cy="296"/>
              </a:xfrm>
              <a:prstGeom prst="ellipse">
                <a:avLst/>
              </a:prstGeom>
              <a:solidFill>
                <a:srgbClr val="0066FF"/>
              </a:solidFill>
              <a:ln w="38100">
                <a:solidFill>
                  <a:schemeClr val="tx1"/>
                </a:solidFill>
                <a:round/>
                <a:headEnd type="none" w="sm" len="sm"/>
                <a:tailEnd type="none" w="sm" len="sm"/>
              </a:ln>
            </p:spPr>
            <p:txBody>
              <a:bodyPr wrap="none" anchor="ctr"/>
              <a:lstStyle/>
              <a:p>
                <a:endParaRPr lang="nl-NL"/>
              </a:p>
            </p:txBody>
          </p:sp>
          <p:sp>
            <p:nvSpPr>
              <p:cNvPr id="15390" name="Text Box 12"/>
              <p:cNvSpPr txBox="1">
                <a:spLocks noChangeArrowheads="1"/>
              </p:cNvSpPr>
              <p:nvPr/>
            </p:nvSpPr>
            <p:spPr bwMode="auto">
              <a:xfrm>
                <a:off x="4365" y="3645"/>
                <a:ext cx="196" cy="250"/>
              </a:xfrm>
              <a:prstGeom prst="rect">
                <a:avLst/>
              </a:prstGeom>
              <a:noFill/>
              <a:ln w="12700">
                <a:noFill/>
                <a:miter lim="800000"/>
                <a:headEnd type="none" w="sm" len="sm"/>
                <a:tailEnd type="none" w="sm" len="sm"/>
              </a:ln>
            </p:spPr>
            <p:txBody>
              <a:bodyPr wrap="none">
                <a:spAutoFit/>
              </a:bodyPr>
              <a:lstStyle/>
              <a:p>
                <a:r>
                  <a:rPr lang="en-US"/>
                  <a:t>6</a:t>
                </a:r>
              </a:p>
            </p:txBody>
          </p:sp>
        </p:grpSp>
        <p:sp>
          <p:nvSpPr>
            <p:cNvPr id="15370" name="Line 13"/>
            <p:cNvSpPr>
              <a:spLocks noChangeShapeType="1"/>
            </p:cNvSpPr>
            <p:nvPr/>
          </p:nvSpPr>
          <p:spPr bwMode="auto">
            <a:xfrm flipV="1">
              <a:off x="1075" y="319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1" name="Line 17"/>
            <p:cNvSpPr>
              <a:spLocks noChangeShapeType="1"/>
            </p:cNvSpPr>
            <p:nvPr/>
          </p:nvSpPr>
          <p:spPr bwMode="auto">
            <a:xfrm>
              <a:off x="503" y="3421"/>
              <a:ext cx="223" cy="0"/>
            </a:xfrm>
            <a:prstGeom prst="line">
              <a:avLst/>
            </a:prstGeom>
            <a:noFill/>
            <a:ln w="19050">
              <a:solidFill>
                <a:schemeClr val="tx1"/>
              </a:solidFill>
              <a:round/>
              <a:headEnd type="none" w="sm" len="sm"/>
              <a:tailEnd type="arrow" w="med" len="med"/>
            </a:ln>
          </p:spPr>
          <p:txBody>
            <a:bodyPr/>
            <a:lstStyle/>
            <a:p>
              <a:endParaRPr lang="en-US"/>
            </a:p>
          </p:txBody>
        </p:sp>
        <p:grpSp>
          <p:nvGrpSpPr>
            <p:cNvPr id="15372" name="Group 22"/>
            <p:cNvGrpSpPr>
              <a:grpSpLocks/>
            </p:cNvGrpSpPr>
            <p:nvPr/>
          </p:nvGrpSpPr>
          <p:grpSpPr bwMode="auto">
            <a:xfrm>
              <a:off x="1810" y="3273"/>
              <a:ext cx="350" cy="296"/>
              <a:chOff x="4288" y="1746"/>
              <a:chExt cx="350" cy="296"/>
            </a:xfrm>
          </p:grpSpPr>
          <p:sp>
            <p:nvSpPr>
              <p:cNvPr id="15387" name="Oval 2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8" name="Text Box 2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15373" name="Group 32"/>
            <p:cNvGrpSpPr>
              <a:grpSpLocks/>
            </p:cNvGrpSpPr>
            <p:nvPr/>
          </p:nvGrpSpPr>
          <p:grpSpPr bwMode="auto">
            <a:xfrm>
              <a:off x="2335" y="2967"/>
              <a:ext cx="380" cy="908"/>
              <a:chOff x="2450" y="2968"/>
              <a:chExt cx="380" cy="908"/>
            </a:xfrm>
          </p:grpSpPr>
          <p:grpSp>
            <p:nvGrpSpPr>
              <p:cNvPr id="15381" name="Group 25"/>
              <p:cNvGrpSpPr>
                <a:grpSpLocks/>
              </p:cNvGrpSpPr>
              <p:nvPr/>
            </p:nvGrpSpPr>
            <p:grpSpPr bwMode="auto">
              <a:xfrm>
                <a:off x="2450" y="3580"/>
                <a:ext cx="350" cy="296"/>
                <a:chOff x="4738" y="2684"/>
                <a:chExt cx="350" cy="296"/>
              </a:xfrm>
            </p:grpSpPr>
            <p:sp>
              <p:nvSpPr>
                <p:cNvPr id="15385" name="Oval 2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6" name="Text Box 2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15382" name="Group 28"/>
              <p:cNvGrpSpPr>
                <a:grpSpLocks/>
              </p:cNvGrpSpPr>
              <p:nvPr/>
            </p:nvGrpSpPr>
            <p:grpSpPr bwMode="auto">
              <a:xfrm>
                <a:off x="2480" y="2968"/>
                <a:ext cx="350" cy="296"/>
                <a:chOff x="3838" y="2684"/>
                <a:chExt cx="350" cy="296"/>
              </a:xfrm>
            </p:grpSpPr>
            <p:sp>
              <p:nvSpPr>
                <p:cNvPr id="15383" name="Oval 2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5384" name="Text Box 3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grpSp>
        <p:sp>
          <p:nvSpPr>
            <p:cNvPr id="15374" name="Line 33"/>
            <p:cNvSpPr>
              <a:spLocks noChangeShapeType="1"/>
            </p:cNvSpPr>
            <p:nvPr/>
          </p:nvSpPr>
          <p:spPr bwMode="auto">
            <a:xfrm flipV="1">
              <a:off x="2679" y="351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5" name="Line 34"/>
            <p:cNvSpPr>
              <a:spLocks noChangeShapeType="1"/>
            </p:cNvSpPr>
            <p:nvPr/>
          </p:nvSpPr>
          <p:spPr bwMode="auto">
            <a:xfrm flipV="1">
              <a:off x="1595" y="351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6" name="Line 35"/>
            <p:cNvSpPr>
              <a:spLocks noChangeShapeType="1"/>
            </p:cNvSpPr>
            <p:nvPr/>
          </p:nvSpPr>
          <p:spPr bwMode="auto">
            <a:xfrm flipV="1">
              <a:off x="2147" y="3193"/>
              <a:ext cx="250" cy="167"/>
            </a:xfrm>
            <a:prstGeom prst="line">
              <a:avLst/>
            </a:prstGeom>
            <a:noFill/>
            <a:ln w="19050">
              <a:solidFill>
                <a:schemeClr val="tx1"/>
              </a:solidFill>
              <a:round/>
              <a:headEnd type="none" w="sm" len="sm"/>
              <a:tailEnd type="arrow" w="med" len="med"/>
            </a:ln>
          </p:spPr>
          <p:txBody>
            <a:bodyPr/>
            <a:lstStyle/>
            <a:p>
              <a:endParaRPr lang="en-US"/>
            </a:p>
          </p:txBody>
        </p:sp>
        <p:sp>
          <p:nvSpPr>
            <p:cNvPr id="15377" name="Line 36"/>
            <p:cNvSpPr>
              <a:spLocks noChangeShapeType="1"/>
            </p:cNvSpPr>
            <p:nvPr/>
          </p:nvSpPr>
          <p:spPr bwMode="auto">
            <a:xfrm>
              <a:off x="1055" y="3517"/>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78" name="Line 37"/>
            <p:cNvSpPr>
              <a:spLocks noChangeShapeType="1"/>
            </p:cNvSpPr>
            <p:nvPr/>
          </p:nvSpPr>
          <p:spPr bwMode="auto">
            <a:xfrm>
              <a:off x="1607" y="3198"/>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79" name="Line 38"/>
            <p:cNvSpPr>
              <a:spLocks noChangeShapeType="1"/>
            </p:cNvSpPr>
            <p:nvPr/>
          </p:nvSpPr>
          <p:spPr bwMode="auto">
            <a:xfrm>
              <a:off x="2123" y="3518"/>
              <a:ext cx="218" cy="157"/>
            </a:xfrm>
            <a:prstGeom prst="line">
              <a:avLst/>
            </a:prstGeom>
            <a:noFill/>
            <a:ln w="19050">
              <a:solidFill>
                <a:schemeClr val="tx1"/>
              </a:solidFill>
              <a:round/>
              <a:headEnd type="none" w="sm" len="sm"/>
              <a:tailEnd type="arrow" w="med" len="med"/>
            </a:ln>
          </p:spPr>
          <p:txBody>
            <a:bodyPr/>
            <a:lstStyle/>
            <a:p>
              <a:endParaRPr lang="en-US"/>
            </a:p>
          </p:txBody>
        </p:sp>
        <p:sp>
          <p:nvSpPr>
            <p:cNvPr id="15380" name="Line 39"/>
            <p:cNvSpPr>
              <a:spLocks noChangeShapeType="1"/>
            </p:cNvSpPr>
            <p:nvPr/>
          </p:nvSpPr>
          <p:spPr bwMode="auto">
            <a:xfrm>
              <a:off x="2707" y="3197"/>
              <a:ext cx="218" cy="157"/>
            </a:xfrm>
            <a:prstGeom prst="line">
              <a:avLst/>
            </a:prstGeom>
            <a:noFill/>
            <a:ln w="19050">
              <a:solidFill>
                <a:schemeClr val="tx1"/>
              </a:solidFill>
              <a:round/>
              <a:headEnd type="none" w="sm" len="sm"/>
              <a:tailEnd type="arrow" w="med" len="med"/>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Few notes on TR and  </a:t>
            </a:r>
            <a:r>
              <a:rPr lang="en-US" sz="4000" dirty="0" err="1"/>
              <a:t>subsumption</a:t>
            </a:r>
            <a:endParaRPr lang="en-US" sz="4000" dirty="0"/>
          </a:p>
        </p:txBody>
      </p:sp>
      <p:sp>
        <p:nvSpPr>
          <p:cNvPr id="3" name="Content Placeholder 2"/>
          <p:cNvSpPr>
            <a:spLocks noGrp="1"/>
          </p:cNvSpPr>
          <p:nvPr>
            <p:ph idx="1"/>
          </p:nvPr>
        </p:nvSpPr>
        <p:spPr/>
        <p:txBody>
          <a:bodyPr/>
          <a:lstStyle/>
          <a:p>
            <a:r>
              <a:rPr lang="en-US" sz="2400" dirty="0"/>
              <a:t>Consider a TR has N elements, and assume all are feasible:</a:t>
            </a:r>
          </a:p>
          <a:p>
            <a:pPr lvl="1"/>
            <a:r>
              <a:rPr lang="en-US" sz="2400" dirty="0"/>
              <a:t>There exists a test set with at most N elements that fully cover this TR.</a:t>
            </a:r>
          </a:p>
          <a:p>
            <a:pPr lvl="1"/>
            <a:r>
              <a:rPr lang="en-US" sz="2400" dirty="0"/>
              <a:t>There may be a test set with less that N elements that fully cover the TR.</a:t>
            </a:r>
          </a:p>
          <a:p>
            <a:r>
              <a:rPr lang="en-US" sz="2400" dirty="0"/>
              <a:t>Consider two coverage criteria C1 and C2 and C1 does </a:t>
            </a:r>
            <a:r>
              <a:rPr lang="en-US" sz="2400" b="1" dirty="0"/>
              <a:t>not</a:t>
            </a:r>
            <a:r>
              <a:rPr lang="en-US" sz="2400" dirty="0"/>
              <a:t> subsume C2.</a:t>
            </a:r>
          </a:p>
          <a:p>
            <a:pPr lvl="1"/>
            <a:r>
              <a:rPr lang="en-US" sz="2400" dirty="0"/>
              <a:t>There exists a program P and a test set for P fulfilling C1 but not C2.</a:t>
            </a:r>
          </a:p>
          <a:p>
            <a:pPr lvl="1"/>
            <a:r>
              <a:rPr lang="en-US" sz="2400" dirty="0"/>
              <a:t>But keep in mind that there may be a program Q, where any test set for Q that fulfills C1 would also fulfill C2</a:t>
            </a:r>
          </a:p>
        </p:txBody>
      </p:sp>
      <p:sp>
        <p:nvSpPr>
          <p:cNvPr id="4" name="Slide Number Placeholder 3"/>
          <p:cNvSpPr>
            <a:spLocks noGrp="1"/>
          </p:cNvSpPr>
          <p:nvPr>
            <p:ph type="sldNum" sz="quarter" idx="12"/>
          </p:nvPr>
        </p:nvSpPr>
        <p:spPr/>
        <p:txBody>
          <a:bodyPr/>
          <a:lstStyle/>
          <a:p>
            <a:pPr>
              <a:defRPr/>
            </a:pPr>
            <a:fld id="{F7C0A3F7-46F3-44CF-95B7-0304031AA6EA}" type="slidenum">
              <a:rPr lang="en-US" smtClean="0"/>
              <a:pPr>
                <a:defRPr/>
              </a:pPr>
              <a:t>18</a:t>
            </a:fld>
            <a:endParaRPr lang="en-US"/>
          </a:p>
        </p:txBody>
      </p:sp>
    </p:spTree>
    <p:extLst>
      <p:ext uri="{BB962C8B-B14F-4D97-AF65-F5344CB8AC3E}">
        <p14:creationId xmlns:p14="http://schemas.microsoft.com/office/powerpoint/2010/main" val="1101313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4000" dirty="0"/>
              <a:t>What if we insists on covering ALL paths?</a:t>
            </a:r>
          </a:p>
        </p:txBody>
      </p:sp>
      <p:sp>
        <p:nvSpPr>
          <p:cNvPr id="4" name="Slide Number Placeholder 3"/>
          <p:cNvSpPr>
            <a:spLocks noGrp="1"/>
          </p:cNvSpPr>
          <p:nvPr>
            <p:ph type="sldNum" sz="quarter" idx="12"/>
          </p:nvPr>
        </p:nvSpPr>
        <p:spPr/>
        <p:txBody>
          <a:bodyPr/>
          <a:lstStyle/>
          <a:p>
            <a:pPr>
              <a:defRPr/>
            </a:pPr>
            <a:fld id="{AF3D37B6-26F1-4271-B65E-40611FD65502}" type="slidenum">
              <a:rPr lang="en-US" smtClean="0"/>
              <a:pPr>
                <a:defRPr/>
              </a:pPr>
              <a:t>19</a:t>
            </a:fld>
            <a:endParaRPr lang="en-US"/>
          </a:p>
        </p:txBody>
      </p:sp>
      <p:grpSp>
        <p:nvGrpSpPr>
          <p:cNvPr id="16405" name="Group 57"/>
          <p:cNvGrpSpPr>
            <a:grpSpLocks/>
          </p:cNvGrpSpPr>
          <p:nvPr/>
        </p:nvGrpSpPr>
        <p:grpSpPr bwMode="auto">
          <a:xfrm>
            <a:off x="1331640" y="2239109"/>
            <a:ext cx="6081713" cy="1455738"/>
            <a:chOff x="642910" y="1701798"/>
            <a:chExt cx="6081745" cy="1455727"/>
          </a:xfrm>
        </p:grpSpPr>
        <p:grpSp>
          <p:nvGrpSpPr>
            <p:cNvPr id="16407" name="Group 18"/>
            <p:cNvGrpSpPr>
              <a:grpSpLocks/>
            </p:cNvGrpSpPr>
            <p:nvPr/>
          </p:nvGrpSpPr>
          <p:grpSpPr bwMode="auto">
            <a:xfrm>
              <a:off x="1003273" y="2201850"/>
              <a:ext cx="555625" cy="469900"/>
              <a:chOff x="4288" y="1746"/>
              <a:chExt cx="350" cy="296"/>
            </a:xfrm>
          </p:grpSpPr>
          <p:sp>
            <p:nvSpPr>
              <p:cNvPr id="16450" name="Oval 5"/>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51" name="Text Box 6"/>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16408" name="Group 31"/>
            <p:cNvGrpSpPr>
              <a:grpSpLocks/>
            </p:cNvGrpSpPr>
            <p:nvPr/>
          </p:nvGrpSpPr>
          <p:grpSpPr bwMode="auto">
            <a:xfrm>
              <a:off x="1836710" y="1714488"/>
              <a:ext cx="603250" cy="1441450"/>
              <a:chOff x="1346" y="2965"/>
              <a:chExt cx="380" cy="908"/>
            </a:xfrm>
          </p:grpSpPr>
          <p:grpSp>
            <p:nvGrpSpPr>
              <p:cNvPr id="16444" name="Group 19"/>
              <p:cNvGrpSpPr>
                <a:grpSpLocks/>
              </p:cNvGrpSpPr>
              <p:nvPr/>
            </p:nvGrpSpPr>
            <p:grpSpPr bwMode="auto">
              <a:xfrm>
                <a:off x="1346" y="3577"/>
                <a:ext cx="350" cy="296"/>
                <a:chOff x="4738" y="2684"/>
                <a:chExt cx="350" cy="296"/>
              </a:xfrm>
            </p:grpSpPr>
            <p:sp>
              <p:nvSpPr>
                <p:cNvPr id="16448" name="Oval 7"/>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49" name="Text Box 8"/>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6445" name="Group 20"/>
              <p:cNvGrpSpPr>
                <a:grpSpLocks/>
              </p:cNvGrpSpPr>
              <p:nvPr/>
            </p:nvGrpSpPr>
            <p:grpSpPr bwMode="auto">
              <a:xfrm>
                <a:off x="1376" y="2965"/>
                <a:ext cx="350" cy="296"/>
                <a:chOff x="3838" y="2684"/>
                <a:chExt cx="350" cy="296"/>
              </a:xfrm>
            </p:grpSpPr>
            <p:sp>
              <p:nvSpPr>
                <p:cNvPr id="16446" name="Oval 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47" name="Text Box 1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dirty="0"/>
                    <a:t>1</a:t>
                  </a:r>
                </a:p>
              </p:txBody>
            </p:sp>
          </p:grpSp>
        </p:grpSp>
        <p:grpSp>
          <p:nvGrpSpPr>
            <p:cNvPr id="16409" name="Group 38"/>
            <p:cNvGrpSpPr>
              <a:grpSpLocks/>
            </p:cNvGrpSpPr>
            <p:nvPr/>
          </p:nvGrpSpPr>
          <p:grpSpPr bwMode="auto">
            <a:xfrm>
              <a:off x="4433860" y="2201850"/>
              <a:ext cx="555625" cy="469900"/>
              <a:chOff x="4433860" y="2201850"/>
              <a:chExt cx="555625" cy="469900"/>
            </a:xfrm>
          </p:grpSpPr>
          <p:sp>
            <p:nvSpPr>
              <p:cNvPr id="16442" name="Oval 11"/>
              <p:cNvSpPr>
                <a:spLocks noChangeArrowheads="1"/>
              </p:cNvSpPr>
              <p:nvPr/>
            </p:nvSpPr>
            <p:spPr bwMode="auto">
              <a:xfrm>
                <a:off x="4433860" y="2201850"/>
                <a:ext cx="555625" cy="469900"/>
              </a:xfrm>
              <a:prstGeom prst="ellipse">
                <a:avLst/>
              </a:prstGeom>
              <a:solidFill>
                <a:srgbClr val="0066FF"/>
              </a:solidFill>
              <a:ln w="9525">
                <a:solidFill>
                  <a:schemeClr val="tx1"/>
                </a:solidFill>
                <a:round/>
                <a:headEnd type="none" w="sm" len="sm"/>
                <a:tailEnd type="none" w="sm" len="sm"/>
              </a:ln>
            </p:spPr>
            <p:txBody>
              <a:bodyPr wrap="none" anchor="ctr"/>
              <a:lstStyle/>
              <a:p>
                <a:endParaRPr lang="nl-NL"/>
              </a:p>
            </p:txBody>
          </p:sp>
          <p:sp>
            <p:nvSpPr>
              <p:cNvPr id="16443" name="Text Box 12"/>
              <p:cNvSpPr txBox="1">
                <a:spLocks noChangeArrowheads="1"/>
              </p:cNvSpPr>
              <p:nvPr/>
            </p:nvSpPr>
            <p:spPr bwMode="auto">
              <a:xfrm>
                <a:off x="4556098" y="2238363"/>
                <a:ext cx="311150" cy="396875"/>
              </a:xfrm>
              <a:prstGeom prst="rect">
                <a:avLst/>
              </a:prstGeom>
              <a:noFill/>
              <a:ln w="12700">
                <a:noFill/>
                <a:miter lim="800000"/>
                <a:headEnd type="none" w="sm" len="sm"/>
                <a:tailEnd type="none" w="sm" len="sm"/>
              </a:ln>
            </p:spPr>
            <p:txBody>
              <a:bodyPr wrap="none">
                <a:spAutoFit/>
              </a:bodyPr>
              <a:lstStyle/>
              <a:p>
                <a:r>
                  <a:rPr lang="en-US"/>
                  <a:t>6</a:t>
                </a:r>
              </a:p>
            </p:txBody>
          </p:sp>
        </p:grpSp>
        <p:sp>
          <p:nvSpPr>
            <p:cNvPr id="16410" name="Line 13"/>
            <p:cNvSpPr>
              <a:spLocks noChangeShapeType="1"/>
            </p:cNvSpPr>
            <p:nvPr/>
          </p:nvSpPr>
          <p:spPr bwMode="auto">
            <a:xfrm flipV="1">
              <a:off x="1550960" y="2074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11" name="Line 17"/>
            <p:cNvSpPr>
              <a:spLocks noChangeShapeType="1"/>
            </p:cNvSpPr>
            <p:nvPr/>
          </p:nvSpPr>
          <p:spPr bwMode="auto">
            <a:xfrm>
              <a:off x="642910" y="2436800"/>
              <a:ext cx="354013" cy="0"/>
            </a:xfrm>
            <a:prstGeom prst="line">
              <a:avLst/>
            </a:prstGeom>
            <a:noFill/>
            <a:ln w="19050">
              <a:solidFill>
                <a:schemeClr val="tx1"/>
              </a:solidFill>
              <a:round/>
              <a:headEnd type="none" w="sm" len="sm"/>
              <a:tailEnd type="arrow" w="med" len="med"/>
            </a:ln>
          </p:spPr>
          <p:txBody>
            <a:bodyPr/>
            <a:lstStyle/>
            <a:p>
              <a:endParaRPr lang="en-US"/>
            </a:p>
          </p:txBody>
        </p:sp>
        <p:grpSp>
          <p:nvGrpSpPr>
            <p:cNvPr id="16412" name="Group 22"/>
            <p:cNvGrpSpPr>
              <a:grpSpLocks/>
            </p:cNvGrpSpPr>
            <p:nvPr/>
          </p:nvGrpSpPr>
          <p:grpSpPr bwMode="auto">
            <a:xfrm>
              <a:off x="2717773" y="2201850"/>
              <a:ext cx="555625" cy="469900"/>
              <a:chOff x="4288" y="1746"/>
              <a:chExt cx="350" cy="296"/>
            </a:xfrm>
          </p:grpSpPr>
          <p:sp>
            <p:nvSpPr>
              <p:cNvPr id="16440" name="Oval 2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41" name="Text Box 2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16413" name="Group 32"/>
            <p:cNvGrpSpPr>
              <a:grpSpLocks/>
            </p:cNvGrpSpPr>
            <p:nvPr/>
          </p:nvGrpSpPr>
          <p:grpSpPr bwMode="auto">
            <a:xfrm>
              <a:off x="3551210" y="1716075"/>
              <a:ext cx="603250" cy="1441450"/>
              <a:chOff x="2450" y="2968"/>
              <a:chExt cx="380" cy="908"/>
            </a:xfrm>
          </p:grpSpPr>
          <p:grpSp>
            <p:nvGrpSpPr>
              <p:cNvPr id="16434" name="Group 25"/>
              <p:cNvGrpSpPr>
                <a:grpSpLocks/>
              </p:cNvGrpSpPr>
              <p:nvPr/>
            </p:nvGrpSpPr>
            <p:grpSpPr bwMode="auto">
              <a:xfrm>
                <a:off x="2450" y="3580"/>
                <a:ext cx="350" cy="296"/>
                <a:chOff x="4738" y="2684"/>
                <a:chExt cx="350" cy="296"/>
              </a:xfrm>
            </p:grpSpPr>
            <p:sp>
              <p:nvSpPr>
                <p:cNvPr id="16438" name="Oval 2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39" name="Text Box 2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16435" name="Group 28"/>
              <p:cNvGrpSpPr>
                <a:grpSpLocks/>
              </p:cNvGrpSpPr>
              <p:nvPr/>
            </p:nvGrpSpPr>
            <p:grpSpPr bwMode="auto">
              <a:xfrm>
                <a:off x="2480" y="2968"/>
                <a:ext cx="350" cy="296"/>
                <a:chOff x="3838" y="2684"/>
                <a:chExt cx="350" cy="296"/>
              </a:xfrm>
            </p:grpSpPr>
            <p:sp>
              <p:nvSpPr>
                <p:cNvPr id="16436" name="Oval 2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37" name="Text Box 3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grpSp>
        <p:sp>
          <p:nvSpPr>
            <p:cNvPr id="16414" name="Line 33"/>
            <p:cNvSpPr>
              <a:spLocks noChangeShapeType="1"/>
            </p:cNvSpPr>
            <p:nvPr/>
          </p:nvSpPr>
          <p:spPr bwMode="auto">
            <a:xfrm flipV="1">
              <a:off x="4097310" y="2582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15" name="Line 34"/>
            <p:cNvSpPr>
              <a:spLocks noChangeShapeType="1"/>
            </p:cNvSpPr>
            <p:nvPr/>
          </p:nvSpPr>
          <p:spPr bwMode="auto">
            <a:xfrm flipV="1">
              <a:off x="2376460" y="2582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16" name="Line 35"/>
            <p:cNvSpPr>
              <a:spLocks noChangeShapeType="1"/>
            </p:cNvSpPr>
            <p:nvPr/>
          </p:nvSpPr>
          <p:spPr bwMode="auto">
            <a:xfrm flipV="1">
              <a:off x="3252760" y="207485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17" name="Line 36"/>
            <p:cNvSpPr>
              <a:spLocks noChangeShapeType="1"/>
            </p:cNvSpPr>
            <p:nvPr/>
          </p:nvSpPr>
          <p:spPr bwMode="auto">
            <a:xfrm>
              <a:off x="1519210" y="2589200"/>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6418" name="Line 37"/>
            <p:cNvSpPr>
              <a:spLocks noChangeShapeType="1"/>
            </p:cNvSpPr>
            <p:nvPr/>
          </p:nvSpPr>
          <p:spPr bwMode="auto">
            <a:xfrm>
              <a:off x="2395510" y="2082788"/>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6419" name="Line 38"/>
            <p:cNvSpPr>
              <a:spLocks noChangeShapeType="1"/>
            </p:cNvSpPr>
            <p:nvPr/>
          </p:nvSpPr>
          <p:spPr bwMode="auto">
            <a:xfrm>
              <a:off x="3214660" y="2590788"/>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6420" name="Line 39"/>
            <p:cNvSpPr>
              <a:spLocks noChangeShapeType="1"/>
            </p:cNvSpPr>
            <p:nvPr/>
          </p:nvSpPr>
          <p:spPr bwMode="auto">
            <a:xfrm>
              <a:off x="4141760" y="2081200"/>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6421" name="Oval 11"/>
            <p:cNvSpPr>
              <a:spLocks noChangeArrowheads="1"/>
            </p:cNvSpPr>
            <p:nvPr/>
          </p:nvSpPr>
          <p:spPr bwMode="auto">
            <a:xfrm>
              <a:off x="6169030" y="2187573"/>
              <a:ext cx="555625" cy="469900"/>
            </a:xfrm>
            <a:prstGeom prst="ellipse">
              <a:avLst/>
            </a:prstGeom>
            <a:solidFill>
              <a:srgbClr val="0066FF"/>
            </a:solidFill>
            <a:ln w="28575">
              <a:solidFill>
                <a:schemeClr val="tx1"/>
              </a:solidFill>
              <a:round/>
              <a:headEnd type="none" w="sm" len="sm"/>
              <a:tailEnd type="none" w="sm" len="sm"/>
            </a:ln>
          </p:spPr>
          <p:txBody>
            <a:bodyPr wrap="none" anchor="ctr"/>
            <a:lstStyle/>
            <a:p>
              <a:endParaRPr lang="nl-NL"/>
            </a:p>
          </p:txBody>
        </p:sp>
        <p:sp>
          <p:nvSpPr>
            <p:cNvPr id="16422" name="Text Box 12"/>
            <p:cNvSpPr txBox="1">
              <a:spLocks noChangeArrowheads="1"/>
            </p:cNvSpPr>
            <p:nvPr/>
          </p:nvSpPr>
          <p:spPr bwMode="auto">
            <a:xfrm>
              <a:off x="6291268" y="2224086"/>
              <a:ext cx="312906" cy="369332"/>
            </a:xfrm>
            <a:prstGeom prst="rect">
              <a:avLst/>
            </a:prstGeom>
            <a:noFill/>
            <a:ln w="12700">
              <a:noFill/>
              <a:miter lim="800000"/>
              <a:headEnd type="none" w="sm" len="sm"/>
              <a:tailEnd type="none" w="sm" len="sm"/>
            </a:ln>
          </p:spPr>
          <p:txBody>
            <a:bodyPr wrap="none">
              <a:spAutoFit/>
            </a:bodyPr>
            <a:lstStyle/>
            <a:p>
              <a:r>
                <a:rPr lang="en-US"/>
                <a:t>9</a:t>
              </a:r>
            </a:p>
          </p:txBody>
        </p:sp>
        <p:grpSp>
          <p:nvGrpSpPr>
            <p:cNvPr id="16423" name="Group 32"/>
            <p:cNvGrpSpPr>
              <a:grpSpLocks/>
            </p:cNvGrpSpPr>
            <p:nvPr/>
          </p:nvGrpSpPr>
          <p:grpSpPr bwMode="auto">
            <a:xfrm>
              <a:off x="5286380" y="1701798"/>
              <a:ext cx="603250" cy="1441450"/>
              <a:chOff x="2450" y="2968"/>
              <a:chExt cx="380" cy="908"/>
            </a:xfrm>
          </p:grpSpPr>
          <p:grpSp>
            <p:nvGrpSpPr>
              <p:cNvPr id="16428" name="Group 25"/>
              <p:cNvGrpSpPr>
                <a:grpSpLocks/>
              </p:cNvGrpSpPr>
              <p:nvPr/>
            </p:nvGrpSpPr>
            <p:grpSpPr bwMode="auto">
              <a:xfrm>
                <a:off x="2450" y="3580"/>
                <a:ext cx="350" cy="296"/>
                <a:chOff x="4738" y="2684"/>
                <a:chExt cx="350" cy="296"/>
              </a:xfrm>
            </p:grpSpPr>
            <p:sp>
              <p:nvSpPr>
                <p:cNvPr id="16432" name="Oval 2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33" name="Text Box 27"/>
                <p:cNvSpPr txBox="1">
                  <a:spLocks noChangeArrowheads="1"/>
                </p:cNvSpPr>
                <p:nvPr/>
              </p:nvSpPr>
              <p:spPr bwMode="auto">
                <a:xfrm>
                  <a:off x="4815" y="2707"/>
                  <a:ext cx="197" cy="233"/>
                </a:xfrm>
                <a:prstGeom prst="rect">
                  <a:avLst/>
                </a:prstGeom>
                <a:noFill/>
                <a:ln w="12700">
                  <a:noFill/>
                  <a:miter lim="800000"/>
                  <a:headEnd type="none" w="sm" len="sm"/>
                  <a:tailEnd type="none" w="sm" len="sm"/>
                </a:ln>
              </p:spPr>
              <p:txBody>
                <a:bodyPr wrap="none">
                  <a:spAutoFit/>
                </a:bodyPr>
                <a:lstStyle/>
                <a:p>
                  <a:r>
                    <a:rPr lang="en-US"/>
                    <a:t>7</a:t>
                  </a:r>
                </a:p>
              </p:txBody>
            </p:sp>
          </p:grpSp>
          <p:grpSp>
            <p:nvGrpSpPr>
              <p:cNvPr id="16429" name="Group 28"/>
              <p:cNvGrpSpPr>
                <a:grpSpLocks/>
              </p:cNvGrpSpPr>
              <p:nvPr/>
            </p:nvGrpSpPr>
            <p:grpSpPr bwMode="auto">
              <a:xfrm>
                <a:off x="2480" y="2968"/>
                <a:ext cx="350" cy="296"/>
                <a:chOff x="3838" y="2684"/>
                <a:chExt cx="350" cy="296"/>
              </a:xfrm>
            </p:grpSpPr>
            <p:sp>
              <p:nvSpPr>
                <p:cNvPr id="16430" name="Oval 2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6431" name="Text Box 30"/>
                <p:cNvSpPr txBox="1">
                  <a:spLocks noChangeArrowheads="1"/>
                </p:cNvSpPr>
                <p:nvPr/>
              </p:nvSpPr>
              <p:spPr bwMode="auto">
                <a:xfrm>
                  <a:off x="3915" y="2707"/>
                  <a:ext cx="197" cy="233"/>
                </a:xfrm>
                <a:prstGeom prst="rect">
                  <a:avLst/>
                </a:prstGeom>
                <a:noFill/>
                <a:ln w="12700">
                  <a:noFill/>
                  <a:miter lim="800000"/>
                  <a:headEnd type="none" w="sm" len="sm"/>
                  <a:tailEnd type="none" w="sm" len="sm"/>
                </a:ln>
              </p:spPr>
              <p:txBody>
                <a:bodyPr wrap="none">
                  <a:spAutoFit/>
                </a:bodyPr>
                <a:lstStyle/>
                <a:p>
                  <a:r>
                    <a:rPr lang="en-US"/>
                    <a:t>8</a:t>
                  </a:r>
                </a:p>
              </p:txBody>
            </p:sp>
          </p:grpSp>
        </p:grpSp>
        <p:sp>
          <p:nvSpPr>
            <p:cNvPr id="16424" name="Line 33"/>
            <p:cNvSpPr>
              <a:spLocks noChangeShapeType="1"/>
            </p:cNvSpPr>
            <p:nvPr/>
          </p:nvSpPr>
          <p:spPr bwMode="auto">
            <a:xfrm flipV="1">
              <a:off x="5832480" y="2568573"/>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25" name="Line 39"/>
            <p:cNvSpPr>
              <a:spLocks noChangeShapeType="1"/>
            </p:cNvSpPr>
            <p:nvPr/>
          </p:nvSpPr>
          <p:spPr bwMode="auto">
            <a:xfrm>
              <a:off x="5876930" y="2066923"/>
              <a:ext cx="346075" cy="249237"/>
            </a:xfrm>
            <a:prstGeom prst="line">
              <a:avLst/>
            </a:prstGeom>
            <a:noFill/>
            <a:ln w="19050">
              <a:solidFill>
                <a:schemeClr val="tx1"/>
              </a:solidFill>
              <a:round/>
              <a:headEnd type="none" w="sm" len="sm"/>
              <a:tailEnd type="arrow" w="med" len="med"/>
            </a:ln>
          </p:spPr>
          <p:txBody>
            <a:bodyPr/>
            <a:lstStyle/>
            <a:p>
              <a:endParaRPr lang="en-US"/>
            </a:p>
          </p:txBody>
        </p:sp>
        <p:sp>
          <p:nvSpPr>
            <p:cNvPr id="16426" name="Line 33"/>
            <p:cNvSpPr>
              <a:spLocks noChangeShapeType="1"/>
            </p:cNvSpPr>
            <p:nvPr/>
          </p:nvSpPr>
          <p:spPr bwMode="auto">
            <a:xfrm flipV="1">
              <a:off x="4929190" y="2000240"/>
              <a:ext cx="396875" cy="265112"/>
            </a:xfrm>
            <a:prstGeom prst="line">
              <a:avLst/>
            </a:prstGeom>
            <a:noFill/>
            <a:ln w="19050">
              <a:solidFill>
                <a:schemeClr val="tx1"/>
              </a:solidFill>
              <a:round/>
              <a:headEnd type="none" w="sm" len="sm"/>
              <a:tailEnd type="arrow" w="med" len="med"/>
            </a:ln>
          </p:spPr>
          <p:txBody>
            <a:bodyPr/>
            <a:lstStyle/>
            <a:p>
              <a:endParaRPr lang="en-US"/>
            </a:p>
          </p:txBody>
        </p:sp>
        <p:sp>
          <p:nvSpPr>
            <p:cNvPr id="16427" name="Line 39"/>
            <p:cNvSpPr>
              <a:spLocks noChangeShapeType="1"/>
            </p:cNvSpPr>
            <p:nvPr/>
          </p:nvSpPr>
          <p:spPr bwMode="auto">
            <a:xfrm>
              <a:off x="4929190" y="2571744"/>
              <a:ext cx="346075" cy="249237"/>
            </a:xfrm>
            <a:prstGeom prst="line">
              <a:avLst/>
            </a:prstGeom>
            <a:noFill/>
            <a:ln w="19050">
              <a:solidFill>
                <a:schemeClr val="tx1"/>
              </a:solidFill>
              <a:round/>
              <a:headEnd type="none" w="sm" len="sm"/>
              <a:tailEnd type="arrow" w="med" len="med"/>
            </a:ln>
          </p:spPr>
          <p:txBody>
            <a:bodyPr/>
            <a:lstStyle/>
            <a:p>
              <a:endParaRPr lang="en-US"/>
            </a:p>
          </p:txBody>
        </p:sp>
      </p:grpSp>
      <p:sp>
        <p:nvSpPr>
          <p:cNvPr id="61" name="TextBox 60"/>
          <p:cNvSpPr txBox="1"/>
          <p:nvPr/>
        </p:nvSpPr>
        <p:spPr>
          <a:xfrm>
            <a:off x="611560" y="4359146"/>
            <a:ext cx="7920880" cy="1938992"/>
          </a:xfrm>
          <a:prstGeom prst="rect">
            <a:avLst/>
          </a:prstGeom>
          <a:noFill/>
        </p:spPr>
        <p:txBody>
          <a:bodyPr wrap="square">
            <a:spAutoFit/>
          </a:bodyPr>
          <a:lstStyle/>
          <a:p>
            <a:pPr marL="342900" indent="-342900" algn="just">
              <a:buFont typeface="Arial" panose="020B0604020202020204" pitchFamily="34" charset="0"/>
              <a:buChar char="•"/>
              <a:defRPr/>
            </a:pPr>
            <a:r>
              <a:rPr lang="en-US" sz="2400" dirty="0">
                <a:latin typeface="+mn-lt"/>
              </a:rPr>
              <a:t>Path coverage (to cover all paths in the CFG) in the </a:t>
            </a:r>
            <a:r>
              <a:rPr lang="en-US" sz="2400" b="1" dirty="0">
                <a:latin typeface="+mn-lt"/>
              </a:rPr>
              <a:t>strongest</a:t>
            </a:r>
            <a:r>
              <a:rPr lang="en-US" sz="2400" dirty="0">
                <a:latin typeface="+mn-lt"/>
              </a:rPr>
              <a:t> graph-based coverage. </a:t>
            </a:r>
          </a:p>
          <a:p>
            <a:pPr marL="342900" indent="-342900" algn="just">
              <a:buFont typeface="Arial" panose="020B0604020202020204" pitchFamily="34" charset="0"/>
              <a:buChar char="•"/>
              <a:defRPr/>
            </a:pPr>
            <a:r>
              <a:rPr lang="en-US" sz="2400" dirty="0">
                <a:latin typeface="+mn-lt"/>
              </a:rPr>
              <a:t>It is challenging: #paths in a CFG may explode.  </a:t>
            </a:r>
          </a:p>
          <a:p>
            <a:pPr marL="342900" indent="-342900" algn="just">
              <a:buFont typeface="Arial" panose="020B0604020202020204" pitchFamily="34" charset="0"/>
              <a:buChar char="•"/>
              <a:defRPr/>
            </a:pPr>
            <a:r>
              <a:rPr lang="en-US" sz="2400" dirty="0">
                <a:latin typeface="+mn-lt"/>
              </a:rPr>
              <a:t>Additionally, if the CFG contains a cycle, #paths becomes unbounded.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71040-7319-A449-83A1-91F545A432F1}"/>
              </a:ext>
            </a:extLst>
          </p:cNvPr>
          <p:cNvSpPr>
            <a:spLocks noGrp="1"/>
          </p:cNvSpPr>
          <p:nvPr>
            <p:ph type="title"/>
          </p:nvPr>
        </p:nvSpPr>
        <p:spPr/>
        <p:txBody>
          <a:bodyPr/>
          <a:lstStyle/>
          <a:p>
            <a:r>
              <a:rPr lang="en-US" dirty="0"/>
              <a:t>Plan</a:t>
            </a:r>
          </a:p>
        </p:txBody>
      </p:sp>
      <p:sp>
        <p:nvSpPr>
          <p:cNvPr id="3" name="Content Placeholder 2">
            <a:extLst>
              <a:ext uri="{FF2B5EF4-FFF2-40B4-BE49-F238E27FC236}">
                <a16:creationId xmlns:a16="http://schemas.microsoft.com/office/drawing/2014/main" id="{F4FB4E62-7DD3-3E42-88A9-E0B243164C7A}"/>
              </a:ext>
            </a:extLst>
          </p:cNvPr>
          <p:cNvSpPr>
            <a:spLocks noGrp="1"/>
          </p:cNvSpPr>
          <p:nvPr>
            <p:ph idx="1"/>
          </p:nvPr>
        </p:nvSpPr>
        <p:spPr>
          <a:xfrm>
            <a:off x="457200" y="1844824"/>
            <a:ext cx="8229600" cy="4281339"/>
          </a:xfrm>
        </p:spPr>
        <p:txBody>
          <a:bodyPr/>
          <a:lstStyle/>
          <a:p>
            <a:r>
              <a:rPr lang="en-US" dirty="0"/>
              <a:t>The concept of “test coverage”</a:t>
            </a:r>
          </a:p>
          <a:p>
            <a:r>
              <a:rPr lang="en-US" dirty="0"/>
              <a:t>Graph-based coverage</a:t>
            </a:r>
          </a:p>
          <a:p>
            <a:endParaRPr lang="en-US" dirty="0"/>
          </a:p>
        </p:txBody>
      </p:sp>
      <p:sp>
        <p:nvSpPr>
          <p:cNvPr id="4" name="Slide Number Placeholder 3">
            <a:extLst>
              <a:ext uri="{FF2B5EF4-FFF2-40B4-BE49-F238E27FC236}">
                <a16:creationId xmlns:a16="http://schemas.microsoft.com/office/drawing/2014/main" id="{858F109F-3C78-1846-858E-BA0F9DE6467F}"/>
              </a:ext>
            </a:extLst>
          </p:cNvPr>
          <p:cNvSpPr>
            <a:spLocks noGrp="1"/>
          </p:cNvSpPr>
          <p:nvPr>
            <p:ph type="sldNum" sz="quarter" idx="12"/>
          </p:nvPr>
        </p:nvSpPr>
        <p:spPr/>
        <p:txBody>
          <a:bodyPr/>
          <a:lstStyle/>
          <a:p>
            <a:pPr>
              <a:defRPr/>
            </a:pPr>
            <a:fld id="{F7C0A3F7-46F3-44CF-95B7-0304031AA6EA}" type="slidenum">
              <a:rPr lang="en-US" smtClean="0"/>
              <a:pPr>
                <a:defRPr/>
              </a:pPr>
              <a:t>2</a:t>
            </a:fld>
            <a:endParaRPr lang="en-US"/>
          </a:p>
        </p:txBody>
      </p:sp>
      <p:sp>
        <p:nvSpPr>
          <p:cNvPr id="5" name="TextBox 4">
            <a:extLst>
              <a:ext uri="{FF2B5EF4-FFF2-40B4-BE49-F238E27FC236}">
                <a16:creationId xmlns:a16="http://schemas.microsoft.com/office/drawing/2014/main" id="{AFF26865-F8BF-1148-9028-F5A4DC58EC35}"/>
              </a:ext>
            </a:extLst>
          </p:cNvPr>
          <p:cNvSpPr txBox="1"/>
          <p:nvPr/>
        </p:nvSpPr>
        <p:spPr>
          <a:xfrm>
            <a:off x="457200" y="5833130"/>
            <a:ext cx="8217426" cy="523220"/>
          </a:xfrm>
          <a:prstGeom prst="rect">
            <a:avLst/>
          </a:prstGeom>
          <a:noFill/>
        </p:spPr>
        <p:txBody>
          <a:bodyPr wrap="square" rtlCol="0">
            <a:spAutoFit/>
          </a:bodyPr>
          <a:lstStyle/>
          <a:p>
            <a:r>
              <a:rPr lang="en-US" sz="1400" b="1" dirty="0"/>
              <a:t>Note</a:t>
            </a:r>
            <a:r>
              <a:rPr lang="en-US" sz="1400" dirty="0"/>
              <a:t>: graph-based coverage is probably the most well known concept of coverage after line coverage. It is a </a:t>
            </a:r>
            <a:r>
              <a:rPr lang="en-US" sz="1400"/>
              <a:t>good foundation </a:t>
            </a:r>
            <a:r>
              <a:rPr lang="en-US" sz="1400" dirty="0"/>
              <a:t>towards more advanced concept of coverage.</a:t>
            </a:r>
          </a:p>
        </p:txBody>
      </p:sp>
    </p:spTree>
    <p:extLst>
      <p:ext uri="{BB962C8B-B14F-4D97-AF65-F5344CB8AC3E}">
        <p14:creationId xmlns:p14="http://schemas.microsoft.com/office/powerpoint/2010/main" val="1776381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McCabe Complexity of a Program</a:t>
            </a:r>
          </a:p>
        </p:txBody>
      </p:sp>
      <p:sp>
        <p:nvSpPr>
          <p:cNvPr id="4" name="Slide Number Placeholder 3"/>
          <p:cNvSpPr>
            <a:spLocks noGrp="1"/>
          </p:cNvSpPr>
          <p:nvPr>
            <p:ph type="sldNum" sz="quarter" idx="12"/>
          </p:nvPr>
        </p:nvSpPr>
        <p:spPr/>
        <p:txBody>
          <a:bodyPr/>
          <a:lstStyle/>
          <a:p>
            <a:pPr>
              <a:defRPr/>
            </a:pPr>
            <a:fld id="{4B21F335-DB3D-42C7-B6CC-EFAC860223A2}" type="slidenum">
              <a:rPr lang="en-US" smtClean="0"/>
              <a:pPr>
                <a:defRPr/>
              </a:pPr>
              <a:t>20</a:t>
            </a:fld>
            <a:endParaRPr lang="en-US"/>
          </a:p>
        </p:txBody>
      </p:sp>
      <p:pic>
        <p:nvPicPr>
          <p:cNvPr id="5" name="Picture 4">
            <a:extLst>
              <a:ext uri="{FF2B5EF4-FFF2-40B4-BE49-F238E27FC236}">
                <a16:creationId xmlns:a16="http://schemas.microsoft.com/office/drawing/2014/main" id="{F403AAFF-DD0A-2C54-0B68-8054972E1D20}"/>
              </a:ext>
            </a:extLst>
          </p:cNvPr>
          <p:cNvPicPr>
            <a:picLocks noChangeAspect="1"/>
          </p:cNvPicPr>
          <p:nvPr/>
        </p:nvPicPr>
        <p:blipFill>
          <a:blip r:embed="rId3"/>
          <a:stretch>
            <a:fillRect/>
          </a:stretch>
        </p:blipFill>
        <p:spPr>
          <a:xfrm>
            <a:off x="423215" y="1666857"/>
            <a:ext cx="1828800" cy="2197100"/>
          </a:xfrm>
          <a:prstGeom prst="rect">
            <a:avLst/>
          </a:prstGeom>
        </p:spPr>
      </p:pic>
      <p:pic>
        <p:nvPicPr>
          <p:cNvPr id="6" name="Picture 5">
            <a:extLst>
              <a:ext uri="{FF2B5EF4-FFF2-40B4-BE49-F238E27FC236}">
                <a16:creationId xmlns:a16="http://schemas.microsoft.com/office/drawing/2014/main" id="{D4B6F15D-A4F2-7A4A-6F13-5CCE50AF4CBC}"/>
              </a:ext>
            </a:extLst>
          </p:cNvPr>
          <p:cNvPicPr>
            <a:picLocks noChangeAspect="1"/>
          </p:cNvPicPr>
          <p:nvPr/>
        </p:nvPicPr>
        <p:blipFill>
          <a:blip r:embed="rId4"/>
          <a:stretch>
            <a:fillRect/>
          </a:stretch>
        </p:blipFill>
        <p:spPr>
          <a:xfrm>
            <a:off x="7020272" y="1645897"/>
            <a:ext cx="1828800" cy="4482193"/>
          </a:xfrm>
          <a:prstGeom prst="rect">
            <a:avLst/>
          </a:prstGeom>
        </p:spPr>
      </p:pic>
      <p:sp>
        <p:nvSpPr>
          <p:cNvPr id="7" name="TextBox 6">
            <a:extLst>
              <a:ext uri="{FF2B5EF4-FFF2-40B4-BE49-F238E27FC236}">
                <a16:creationId xmlns:a16="http://schemas.microsoft.com/office/drawing/2014/main" id="{67A9CDC8-4BAE-B187-6F49-6B0CE75E31B9}"/>
              </a:ext>
            </a:extLst>
          </p:cNvPr>
          <p:cNvSpPr txBox="1"/>
          <p:nvPr/>
        </p:nvSpPr>
        <p:spPr>
          <a:xfrm>
            <a:off x="423215" y="4406313"/>
            <a:ext cx="6347048" cy="1569660"/>
          </a:xfrm>
          <a:prstGeom prst="rect">
            <a:avLst/>
          </a:prstGeom>
          <a:noFill/>
          <a:ln>
            <a:solidFill>
              <a:schemeClr val="tx1"/>
            </a:solidFill>
          </a:ln>
        </p:spPr>
        <p:txBody>
          <a:bodyPr wrap="square" rtlCol="0">
            <a:spAutoFit/>
          </a:bodyPr>
          <a:lstStyle/>
          <a:p>
            <a:r>
              <a:rPr lang="en-NL" sz="2400" dirty="0"/>
              <a:t>The ”cyclomatic complexity” of a program is:</a:t>
            </a:r>
          </a:p>
          <a:p>
            <a:r>
              <a:rPr lang="en-NL" sz="2400" dirty="0"/>
              <a:t>   M = E – N </a:t>
            </a:r>
            <a:r>
              <a:rPr lang="en-NL" sz="2400"/>
              <a:t>+ P </a:t>
            </a:r>
            <a:endParaRPr lang="en-NL" sz="2400" dirty="0"/>
          </a:p>
          <a:p>
            <a:r>
              <a:rPr lang="en-NL" sz="2400" dirty="0"/>
              <a:t>   M = E – N + 2</a:t>
            </a:r>
          </a:p>
          <a:p>
            <a:r>
              <a:rPr lang="en-NL" sz="2400" b="0" i="0" dirty="0">
                <a:solidFill>
                  <a:srgbClr val="202122"/>
                </a:solidFill>
                <a:effectLst/>
                <a:latin typeface="Arial" panose="020B0604020202020204" pitchFamily="34" charset="0"/>
              </a:rPr>
              <a:t>🤔…. </a:t>
            </a:r>
            <a:r>
              <a:rPr lang="en-GB" sz="2400" dirty="0">
                <a:solidFill>
                  <a:srgbClr val="202122"/>
                </a:solidFill>
                <a:latin typeface="Arial" panose="020B0604020202020204" pitchFamily="34" charset="0"/>
              </a:rPr>
              <a:t>b</a:t>
            </a:r>
            <a:r>
              <a:rPr lang="en-NL" sz="2400" b="0" i="0" dirty="0">
                <a:solidFill>
                  <a:srgbClr val="202122"/>
                </a:solidFill>
                <a:effectLst/>
                <a:latin typeface="Arial" panose="020B0604020202020204" pitchFamily="34" charset="0"/>
              </a:rPr>
              <a:t>ut </a:t>
            </a:r>
            <a:r>
              <a:rPr lang="en-GB" sz="2400" b="0" i="0" dirty="0">
                <a:solidFill>
                  <a:srgbClr val="202122"/>
                </a:solidFill>
                <a:effectLst/>
                <a:latin typeface="Arial" panose="020B0604020202020204" pitchFamily="34" charset="0"/>
              </a:rPr>
              <a:t>w</a:t>
            </a:r>
            <a:r>
              <a:rPr lang="en-NL" sz="2400" dirty="0">
                <a:solidFill>
                  <a:srgbClr val="202122"/>
                </a:solidFill>
                <a:latin typeface="Arial" panose="020B0604020202020204" pitchFamily="34" charset="0"/>
              </a:rPr>
              <a:t>hat does this represent??</a:t>
            </a:r>
            <a:endParaRPr lang="en-NL" sz="2400" dirty="0"/>
          </a:p>
        </p:txBody>
      </p:sp>
    </p:spTree>
    <p:extLst>
      <p:ext uri="{BB962C8B-B14F-4D97-AF65-F5344CB8AC3E}">
        <p14:creationId xmlns:p14="http://schemas.microsoft.com/office/powerpoint/2010/main" val="1295775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McCabe’s Original Theorem</a:t>
            </a:r>
          </a:p>
        </p:txBody>
      </p:sp>
      <p:sp>
        <p:nvSpPr>
          <p:cNvPr id="4" name="Slide Number Placeholder 3"/>
          <p:cNvSpPr>
            <a:spLocks noGrp="1"/>
          </p:cNvSpPr>
          <p:nvPr>
            <p:ph type="sldNum" sz="quarter" idx="12"/>
          </p:nvPr>
        </p:nvSpPr>
        <p:spPr/>
        <p:txBody>
          <a:bodyPr/>
          <a:lstStyle/>
          <a:p>
            <a:pPr>
              <a:defRPr/>
            </a:pPr>
            <a:fld id="{4B21F335-DB3D-42C7-B6CC-EFAC860223A2}" type="slidenum">
              <a:rPr lang="en-US" smtClean="0"/>
              <a:pPr>
                <a:defRPr/>
              </a:pPr>
              <a:t>21</a:t>
            </a:fld>
            <a:endParaRPr lang="en-US"/>
          </a:p>
        </p:txBody>
      </p:sp>
      <p:pic>
        <p:nvPicPr>
          <p:cNvPr id="6" name="Picture 5">
            <a:extLst>
              <a:ext uri="{FF2B5EF4-FFF2-40B4-BE49-F238E27FC236}">
                <a16:creationId xmlns:a16="http://schemas.microsoft.com/office/drawing/2014/main" id="{D4B6F15D-A4F2-7A4A-6F13-5CCE50AF4CBC}"/>
              </a:ext>
            </a:extLst>
          </p:cNvPr>
          <p:cNvPicPr>
            <a:picLocks noChangeAspect="1"/>
          </p:cNvPicPr>
          <p:nvPr/>
        </p:nvPicPr>
        <p:blipFill>
          <a:blip r:embed="rId3"/>
          <a:stretch>
            <a:fillRect/>
          </a:stretch>
        </p:blipFill>
        <p:spPr>
          <a:xfrm rot="16200000">
            <a:off x="3657601" y="2971006"/>
            <a:ext cx="1828800" cy="4482193"/>
          </a:xfrm>
          <a:prstGeom prst="rect">
            <a:avLst/>
          </a:prstGeom>
        </p:spPr>
      </p:pic>
      <p:pic>
        <p:nvPicPr>
          <p:cNvPr id="9" name="Picture 8">
            <a:extLst>
              <a:ext uri="{FF2B5EF4-FFF2-40B4-BE49-F238E27FC236}">
                <a16:creationId xmlns:a16="http://schemas.microsoft.com/office/drawing/2014/main" id="{4156439D-8AFE-A27B-06FB-FEA24D1F9A2C}"/>
              </a:ext>
            </a:extLst>
          </p:cNvPr>
          <p:cNvPicPr>
            <a:picLocks noChangeAspect="1"/>
          </p:cNvPicPr>
          <p:nvPr/>
        </p:nvPicPr>
        <p:blipFill>
          <a:blip r:embed="rId4"/>
          <a:stretch>
            <a:fillRect/>
          </a:stretch>
        </p:blipFill>
        <p:spPr>
          <a:xfrm>
            <a:off x="457200" y="1645897"/>
            <a:ext cx="7772400" cy="2530548"/>
          </a:xfrm>
          <a:prstGeom prst="rect">
            <a:avLst/>
          </a:prstGeom>
        </p:spPr>
      </p:pic>
      <p:sp>
        <p:nvSpPr>
          <p:cNvPr id="10" name="TextBox 9">
            <a:extLst>
              <a:ext uri="{FF2B5EF4-FFF2-40B4-BE49-F238E27FC236}">
                <a16:creationId xmlns:a16="http://schemas.microsoft.com/office/drawing/2014/main" id="{34613EC4-63AA-CA86-8F6A-F03AAAB0354C}"/>
              </a:ext>
            </a:extLst>
          </p:cNvPr>
          <p:cNvSpPr txBox="1"/>
          <p:nvPr/>
        </p:nvSpPr>
        <p:spPr>
          <a:xfrm>
            <a:off x="1187624" y="6096544"/>
            <a:ext cx="7212231" cy="369332"/>
          </a:xfrm>
          <a:prstGeom prst="rect">
            <a:avLst/>
          </a:prstGeom>
          <a:noFill/>
        </p:spPr>
        <p:txBody>
          <a:bodyPr wrap="none" rtlCol="0">
            <a:spAutoFit/>
          </a:bodyPr>
          <a:lstStyle/>
          <a:p>
            <a:r>
              <a:rPr lang="en-NL" dirty="0"/>
              <a:t>Note that this CFG does not actually form a strongly connected graph</a:t>
            </a:r>
          </a:p>
        </p:txBody>
      </p:sp>
    </p:spTree>
    <p:extLst>
      <p:ext uri="{BB962C8B-B14F-4D97-AF65-F5344CB8AC3E}">
        <p14:creationId xmlns:p14="http://schemas.microsoft.com/office/powerpoint/2010/main" val="2135875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Linearly Independent Circuits</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22</a:t>
            </a:fld>
            <a:endParaRPr lang="en-US"/>
          </a:p>
        </p:txBody>
      </p:sp>
      <p:sp>
        <p:nvSpPr>
          <p:cNvPr id="5" name="Oval 4">
            <a:extLst>
              <a:ext uri="{FF2B5EF4-FFF2-40B4-BE49-F238E27FC236}">
                <a16:creationId xmlns:a16="http://schemas.microsoft.com/office/drawing/2014/main" id="{232FEF39-82AB-9D81-70AF-5793A93B5B4D}"/>
              </a:ext>
            </a:extLst>
          </p:cNvPr>
          <p:cNvSpPr/>
          <p:nvPr/>
        </p:nvSpPr>
        <p:spPr>
          <a:xfrm>
            <a:off x="1793515" y="1807505"/>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6" name="Oval 5">
            <a:extLst>
              <a:ext uri="{FF2B5EF4-FFF2-40B4-BE49-F238E27FC236}">
                <a16:creationId xmlns:a16="http://schemas.microsoft.com/office/drawing/2014/main" id="{B500C469-FE41-3BA8-C98B-2CF6BA744150}"/>
              </a:ext>
            </a:extLst>
          </p:cNvPr>
          <p:cNvSpPr/>
          <p:nvPr/>
        </p:nvSpPr>
        <p:spPr>
          <a:xfrm>
            <a:off x="2225563" y="248915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8" name="Oval 7">
            <a:extLst>
              <a:ext uri="{FF2B5EF4-FFF2-40B4-BE49-F238E27FC236}">
                <a16:creationId xmlns:a16="http://schemas.microsoft.com/office/drawing/2014/main" id="{1E2C262C-DFD6-3EEE-495A-8667575F73AA}"/>
              </a:ext>
            </a:extLst>
          </p:cNvPr>
          <p:cNvSpPr/>
          <p:nvPr/>
        </p:nvSpPr>
        <p:spPr>
          <a:xfrm>
            <a:off x="1433475" y="248915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10" name="Straight Arrow Connector 9">
            <a:extLst>
              <a:ext uri="{FF2B5EF4-FFF2-40B4-BE49-F238E27FC236}">
                <a16:creationId xmlns:a16="http://schemas.microsoft.com/office/drawing/2014/main" id="{30D589E6-BB44-E8CE-DB77-DC81AC35E481}"/>
              </a:ext>
            </a:extLst>
          </p:cNvPr>
          <p:cNvCxnSpPr>
            <a:stCxn id="5" idx="5"/>
            <a:endCxn id="6" idx="1"/>
          </p:cNvCxnSpPr>
          <p:nvPr/>
        </p:nvCxnSpPr>
        <p:spPr>
          <a:xfrm>
            <a:off x="2039366" y="2053356"/>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9846F4D-E00A-D9A6-C4DF-F8B4B673CECC}"/>
              </a:ext>
            </a:extLst>
          </p:cNvPr>
          <p:cNvCxnSpPr>
            <a:cxnSpLocks/>
            <a:stCxn id="6" idx="2"/>
            <a:endCxn id="8" idx="6"/>
          </p:cNvCxnSpPr>
          <p:nvPr/>
        </p:nvCxnSpPr>
        <p:spPr>
          <a:xfrm flipH="1">
            <a:off x="1721507" y="2633166"/>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004FFF4-B8E6-D133-9E59-20B2D6BBBBF4}"/>
              </a:ext>
            </a:extLst>
          </p:cNvPr>
          <p:cNvCxnSpPr>
            <a:cxnSpLocks/>
            <a:stCxn id="8" idx="7"/>
            <a:endCxn id="5" idx="3"/>
          </p:cNvCxnSpPr>
          <p:nvPr/>
        </p:nvCxnSpPr>
        <p:spPr>
          <a:xfrm flipV="1">
            <a:off x="1679326" y="2053356"/>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ABD07C2-B89F-5D77-EF03-EE8E6FC21C1A}"/>
              </a:ext>
            </a:extLst>
          </p:cNvPr>
          <p:cNvSpPr txBox="1"/>
          <p:nvPr/>
        </p:nvSpPr>
        <p:spPr>
          <a:xfrm>
            <a:off x="642392" y="3314811"/>
            <a:ext cx="7859216" cy="2246769"/>
          </a:xfrm>
          <a:prstGeom prst="rect">
            <a:avLst/>
          </a:prstGeom>
          <a:noFill/>
        </p:spPr>
        <p:txBody>
          <a:bodyPr wrap="square" rtlCol="0">
            <a:spAutoFit/>
          </a:bodyPr>
          <a:lstStyle/>
          <a:p>
            <a:r>
              <a:rPr lang="en-NL" sz="2000" b="1" dirty="0"/>
              <a:t>Circuit</a:t>
            </a:r>
            <a:r>
              <a:rPr lang="en-NL" sz="2000" dirty="0"/>
              <a:t>: a path that starts and ends in the same node, and never repeats an edge.</a:t>
            </a:r>
          </a:p>
          <a:p>
            <a:endParaRPr lang="en-NL" sz="2000" dirty="0"/>
          </a:p>
          <a:p>
            <a:r>
              <a:rPr lang="en-NL" sz="2000" dirty="0"/>
              <a:t>Examples: [0,1,2,0]  and [1,2,0,1] </a:t>
            </a:r>
          </a:p>
          <a:p>
            <a:endParaRPr lang="en-NL" sz="2000" dirty="0"/>
          </a:p>
          <a:p>
            <a:r>
              <a:rPr lang="en-NL" sz="2000" dirty="0"/>
              <a:t>A set of circuits </a:t>
            </a:r>
            <a:r>
              <a:rPr lang="en-NL" sz="2000" b="1" dirty="0"/>
              <a:t>is linearly independent </a:t>
            </a:r>
            <a:r>
              <a:rPr lang="en-NL" sz="2000" dirty="0"/>
              <a:t>if each circuit has an edge that other</a:t>
            </a:r>
            <a:r>
              <a:rPr lang="en-NL" sz="2000" dirty="0">
                <a:highlight>
                  <a:srgbClr val="FFFF00"/>
                </a:highlight>
              </a:rPr>
              <a:t>s</a:t>
            </a:r>
            <a:r>
              <a:rPr lang="en-NL" sz="2000" dirty="0"/>
              <a:t> do not have.</a:t>
            </a:r>
          </a:p>
        </p:txBody>
      </p:sp>
      <p:sp>
        <p:nvSpPr>
          <p:cNvPr id="21" name="TextBox 20">
            <a:extLst>
              <a:ext uri="{FF2B5EF4-FFF2-40B4-BE49-F238E27FC236}">
                <a16:creationId xmlns:a16="http://schemas.microsoft.com/office/drawing/2014/main" id="{9A1A987B-2B6A-0E1E-A6E8-943BAA0AB9D2}"/>
              </a:ext>
            </a:extLst>
          </p:cNvPr>
          <p:cNvSpPr txBox="1"/>
          <p:nvPr/>
        </p:nvSpPr>
        <p:spPr>
          <a:xfrm>
            <a:off x="3275856" y="1604120"/>
            <a:ext cx="4589718" cy="1477328"/>
          </a:xfrm>
          <a:prstGeom prst="rect">
            <a:avLst/>
          </a:prstGeom>
          <a:solidFill>
            <a:srgbClr val="C3DDFF">
              <a:alpha val="50196"/>
            </a:srgbClr>
          </a:solidFill>
          <a:ln>
            <a:solidFill>
              <a:schemeClr val="tx1"/>
            </a:solidFill>
          </a:ln>
        </p:spPr>
        <p:txBody>
          <a:bodyPr wrap="none" rtlCol="0">
            <a:spAutoFit/>
          </a:bodyPr>
          <a:lstStyle/>
          <a:p>
            <a:r>
              <a:rPr lang="en-NL" dirty="0"/>
              <a:t># linerarly independent circuits = 1</a:t>
            </a:r>
          </a:p>
          <a:p>
            <a:endParaRPr lang="en-NL" dirty="0"/>
          </a:p>
          <a:p>
            <a:r>
              <a:rPr lang="en-NL" dirty="0"/>
              <a:t>Note that in a cycle like this #edge = #node</a:t>
            </a:r>
          </a:p>
          <a:p>
            <a:endParaRPr lang="en-NL" dirty="0"/>
          </a:p>
          <a:p>
            <a:r>
              <a:rPr lang="en-NL" dirty="0"/>
              <a:t>So, #lics = E – N + 1 ?</a:t>
            </a:r>
          </a:p>
        </p:txBody>
      </p:sp>
    </p:spTree>
    <p:extLst>
      <p:ext uri="{BB962C8B-B14F-4D97-AF65-F5344CB8AC3E}">
        <p14:creationId xmlns:p14="http://schemas.microsoft.com/office/powerpoint/2010/main" val="2254504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Some note: circuit vs simple path</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23</a:t>
            </a:fld>
            <a:endParaRPr lang="en-US"/>
          </a:p>
        </p:txBody>
      </p:sp>
      <p:sp>
        <p:nvSpPr>
          <p:cNvPr id="5" name="Oval 4">
            <a:extLst>
              <a:ext uri="{FF2B5EF4-FFF2-40B4-BE49-F238E27FC236}">
                <a16:creationId xmlns:a16="http://schemas.microsoft.com/office/drawing/2014/main" id="{232FEF39-82AB-9D81-70AF-5793A93B5B4D}"/>
              </a:ext>
            </a:extLst>
          </p:cNvPr>
          <p:cNvSpPr/>
          <p:nvPr/>
        </p:nvSpPr>
        <p:spPr>
          <a:xfrm>
            <a:off x="4038117" y="206084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6" name="Oval 5">
            <a:extLst>
              <a:ext uri="{FF2B5EF4-FFF2-40B4-BE49-F238E27FC236}">
                <a16:creationId xmlns:a16="http://schemas.microsoft.com/office/drawing/2014/main" id="{B500C469-FE41-3BA8-C98B-2CF6BA744150}"/>
              </a:ext>
            </a:extLst>
          </p:cNvPr>
          <p:cNvSpPr/>
          <p:nvPr/>
        </p:nvSpPr>
        <p:spPr>
          <a:xfrm>
            <a:off x="4470165" y="274249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8" name="Oval 7">
            <a:extLst>
              <a:ext uri="{FF2B5EF4-FFF2-40B4-BE49-F238E27FC236}">
                <a16:creationId xmlns:a16="http://schemas.microsoft.com/office/drawing/2014/main" id="{1E2C262C-DFD6-3EEE-495A-8667575F73AA}"/>
              </a:ext>
            </a:extLst>
          </p:cNvPr>
          <p:cNvSpPr/>
          <p:nvPr/>
        </p:nvSpPr>
        <p:spPr>
          <a:xfrm>
            <a:off x="3678077" y="274249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10" name="Straight Arrow Connector 9">
            <a:extLst>
              <a:ext uri="{FF2B5EF4-FFF2-40B4-BE49-F238E27FC236}">
                <a16:creationId xmlns:a16="http://schemas.microsoft.com/office/drawing/2014/main" id="{30D589E6-BB44-E8CE-DB77-DC81AC35E481}"/>
              </a:ext>
            </a:extLst>
          </p:cNvPr>
          <p:cNvCxnSpPr>
            <a:stCxn id="5" idx="5"/>
            <a:endCxn id="6" idx="1"/>
          </p:cNvCxnSpPr>
          <p:nvPr/>
        </p:nvCxnSpPr>
        <p:spPr>
          <a:xfrm>
            <a:off x="4283968" y="2306700"/>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9846F4D-E00A-D9A6-C4DF-F8B4B673CECC}"/>
              </a:ext>
            </a:extLst>
          </p:cNvPr>
          <p:cNvCxnSpPr>
            <a:cxnSpLocks/>
            <a:stCxn id="6" idx="2"/>
            <a:endCxn id="8" idx="6"/>
          </p:cNvCxnSpPr>
          <p:nvPr/>
        </p:nvCxnSpPr>
        <p:spPr>
          <a:xfrm flipH="1">
            <a:off x="3966109" y="2886510"/>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004FFF4-B8E6-D133-9E59-20B2D6BBBBF4}"/>
              </a:ext>
            </a:extLst>
          </p:cNvPr>
          <p:cNvCxnSpPr>
            <a:cxnSpLocks/>
            <a:stCxn id="8" idx="7"/>
            <a:endCxn id="5" idx="3"/>
          </p:cNvCxnSpPr>
          <p:nvPr/>
        </p:nvCxnSpPr>
        <p:spPr>
          <a:xfrm flipV="1">
            <a:off x="3923928" y="2306700"/>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ABD07C2-B89F-5D77-EF03-EE8E6FC21C1A}"/>
              </a:ext>
            </a:extLst>
          </p:cNvPr>
          <p:cNvSpPr txBox="1"/>
          <p:nvPr/>
        </p:nvSpPr>
        <p:spPr>
          <a:xfrm>
            <a:off x="590872" y="3295408"/>
            <a:ext cx="8229600" cy="2246769"/>
          </a:xfrm>
          <a:prstGeom prst="rect">
            <a:avLst/>
          </a:prstGeom>
          <a:noFill/>
        </p:spPr>
        <p:txBody>
          <a:bodyPr wrap="square" rtlCol="0">
            <a:spAutoFit/>
          </a:bodyPr>
          <a:lstStyle/>
          <a:p>
            <a:pPr marL="342900" indent="-342900">
              <a:buFont typeface="Arial" panose="020B0604020202020204" pitchFamily="34" charset="0"/>
              <a:buChar char="•"/>
            </a:pPr>
            <a:r>
              <a:rPr lang="en-NL" sz="2000" dirty="0"/>
              <a:t>A circuit does not pass the same edge twice. </a:t>
            </a:r>
          </a:p>
          <a:p>
            <a:pPr marL="342900" indent="-342900">
              <a:buFont typeface="Arial" panose="020B0604020202020204" pitchFamily="34" charset="0"/>
              <a:buChar char="•"/>
            </a:pPr>
            <a:r>
              <a:rPr lang="en-NL" sz="2000" dirty="0"/>
              <a:t>A simple path does not pass the same node twice, except the start and end node.</a:t>
            </a:r>
          </a:p>
          <a:p>
            <a:pPr marL="342900" indent="-342900">
              <a:buFont typeface="Arial" panose="020B0604020202020204" pitchFamily="34" charset="0"/>
              <a:buChar char="•"/>
            </a:pPr>
            <a:endParaRPr lang="en-NL" sz="2000" dirty="0"/>
          </a:p>
          <a:p>
            <a:pPr marL="342900" indent="-342900">
              <a:buFont typeface="Arial" panose="020B0604020202020204" pitchFamily="34" charset="0"/>
              <a:buChar char="•"/>
            </a:pPr>
            <a:r>
              <a:rPr lang="en-NL" sz="2000" dirty="0"/>
              <a:t>[0,1,2,0] and [0,3,0] are circuits. They are also (cyclic) simple paths.</a:t>
            </a:r>
          </a:p>
          <a:p>
            <a:pPr marL="342900" indent="-342900">
              <a:buFont typeface="Arial" panose="020B0604020202020204" pitchFamily="34" charset="0"/>
              <a:buChar char="•"/>
            </a:pPr>
            <a:endParaRPr lang="en-NL" sz="2000" dirty="0"/>
          </a:p>
          <a:p>
            <a:pPr marL="342900" indent="-342900">
              <a:buFont typeface="Arial" panose="020B0604020202020204" pitchFamily="34" charset="0"/>
              <a:buChar char="•"/>
            </a:pPr>
            <a:r>
              <a:rPr lang="en-NL" sz="2000" dirty="0"/>
              <a:t>[0,3,0,1,2,0] is also a circuit, </a:t>
            </a:r>
            <a:r>
              <a:rPr lang="en-NL" sz="2000" b="1" dirty="0"/>
              <a:t>but</a:t>
            </a:r>
            <a:r>
              <a:rPr lang="en-NL" sz="2000" dirty="0"/>
              <a:t> not a simple path.</a:t>
            </a:r>
          </a:p>
        </p:txBody>
      </p:sp>
      <p:sp>
        <p:nvSpPr>
          <p:cNvPr id="12" name="Oval 11">
            <a:extLst>
              <a:ext uri="{FF2B5EF4-FFF2-40B4-BE49-F238E27FC236}">
                <a16:creationId xmlns:a16="http://schemas.microsoft.com/office/drawing/2014/main" id="{2BB907DC-3F1C-9E50-1E63-31E76AB09251}"/>
              </a:ext>
            </a:extLst>
          </p:cNvPr>
          <p:cNvSpPr/>
          <p:nvPr/>
        </p:nvSpPr>
        <p:spPr>
          <a:xfrm>
            <a:off x="5076056" y="206084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cxnSp>
        <p:nvCxnSpPr>
          <p:cNvPr id="13" name="Straight Arrow Connector 12">
            <a:extLst>
              <a:ext uri="{FF2B5EF4-FFF2-40B4-BE49-F238E27FC236}">
                <a16:creationId xmlns:a16="http://schemas.microsoft.com/office/drawing/2014/main" id="{7C4D0A38-02EC-E580-69D5-9E5C50E9E8EA}"/>
              </a:ext>
            </a:extLst>
          </p:cNvPr>
          <p:cNvCxnSpPr>
            <a:cxnSpLocks/>
            <a:stCxn id="5" idx="6"/>
            <a:endCxn id="12" idx="2"/>
          </p:cNvCxnSpPr>
          <p:nvPr/>
        </p:nvCxnSpPr>
        <p:spPr>
          <a:xfrm>
            <a:off x="4326149" y="2204865"/>
            <a:ext cx="749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urved Connector 18">
            <a:extLst>
              <a:ext uri="{FF2B5EF4-FFF2-40B4-BE49-F238E27FC236}">
                <a16:creationId xmlns:a16="http://schemas.microsoft.com/office/drawing/2014/main" id="{EBA28F27-8466-64BA-B58F-54B4E1F3EEF5}"/>
              </a:ext>
            </a:extLst>
          </p:cNvPr>
          <p:cNvCxnSpPr>
            <a:stCxn id="12" idx="0"/>
            <a:endCxn id="5" idx="7"/>
          </p:cNvCxnSpPr>
          <p:nvPr/>
        </p:nvCxnSpPr>
        <p:spPr>
          <a:xfrm rot="16200000" flipH="1" flipV="1">
            <a:off x="4730929" y="1613887"/>
            <a:ext cx="42181" cy="936104"/>
          </a:xfrm>
          <a:prstGeom prst="curvedConnector3">
            <a:avLst>
              <a:gd name="adj1" fmla="val -54195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613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Linearly Independent Circuits</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24</a:t>
            </a:fld>
            <a:endParaRPr lang="en-US"/>
          </a:p>
        </p:txBody>
      </p:sp>
      <p:sp>
        <p:nvSpPr>
          <p:cNvPr id="5" name="Oval 4">
            <a:extLst>
              <a:ext uri="{FF2B5EF4-FFF2-40B4-BE49-F238E27FC236}">
                <a16:creationId xmlns:a16="http://schemas.microsoft.com/office/drawing/2014/main" id="{232FEF39-82AB-9D81-70AF-5793A93B5B4D}"/>
              </a:ext>
            </a:extLst>
          </p:cNvPr>
          <p:cNvSpPr/>
          <p:nvPr/>
        </p:nvSpPr>
        <p:spPr>
          <a:xfrm>
            <a:off x="1182797" y="2112026"/>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6" name="Oval 5">
            <a:extLst>
              <a:ext uri="{FF2B5EF4-FFF2-40B4-BE49-F238E27FC236}">
                <a16:creationId xmlns:a16="http://schemas.microsoft.com/office/drawing/2014/main" id="{B500C469-FE41-3BA8-C98B-2CF6BA744150}"/>
              </a:ext>
            </a:extLst>
          </p:cNvPr>
          <p:cNvSpPr/>
          <p:nvPr/>
        </p:nvSpPr>
        <p:spPr>
          <a:xfrm>
            <a:off x="1614845" y="279367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8" name="Oval 7">
            <a:extLst>
              <a:ext uri="{FF2B5EF4-FFF2-40B4-BE49-F238E27FC236}">
                <a16:creationId xmlns:a16="http://schemas.microsoft.com/office/drawing/2014/main" id="{1E2C262C-DFD6-3EEE-495A-8667575F73AA}"/>
              </a:ext>
            </a:extLst>
          </p:cNvPr>
          <p:cNvSpPr/>
          <p:nvPr/>
        </p:nvSpPr>
        <p:spPr>
          <a:xfrm>
            <a:off x="822757" y="279367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10" name="Straight Arrow Connector 9">
            <a:extLst>
              <a:ext uri="{FF2B5EF4-FFF2-40B4-BE49-F238E27FC236}">
                <a16:creationId xmlns:a16="http://schemas.microsoft.com/office/drawing/2014/main" id="{30D589E6-BB44-E8CE-DB77-DC81AC35E481}"/>
              </a:ext>
            </a:extLst>
          </p:cNvPr>
          <p:cNvCxnSpPr>
            <a:stCxn id="5" idx="5"/>
            <a:endCxn id="6" idx="1"/>
          </p:cNvCxnSpPr>
          <p:nvPr/>
        </p:nvCxnSpPr>
        <p:spPr>
          <a:xfrm>
            <a:off x="1428648" y="2357877"/>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9846F4D-E00A-D9A6-C4DF-F8B4B673CECC}"/>
              </a:ext>
            </a:extLst>
          </p:cNvPr>
          <p:cNvCxnSpPr>
            <a:cxnSpLocks/>
            <a:stCxn id="6" idx="2"/>
            <a:endCxn id="8" idx="6"/>
          </p:cNvCxnSpPr>
          <p:nvPr/>
        </p:nvCxnSpPr>
        <p:spPr>
          <a:xfrm flipH="1">
            <a:off x="1110789" y="2937687"/>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004FFF4-B8E6-D133-9E59-20B2D6BBBBF4}"/>
              </a:ext>
            </a:extLst>
          </p:cNvPr>
          <p:cNvCxnSpPr>
            <a:cxnSpLocks/>
            <a:stCxn id="8" idx="7"/>
            <a:endCxn id="5" idx="3"/>
          </p:cNvCxnSpPr>
          <p:nvPr/>
        </p:nvCxnSpPr>
        <p:spPr>
          <a:xfrm flipV="1">
            <a:off x="1068608" y="2357877"/>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A1A987B-2B6A-0E1E-A6E8-943BAA0AB9D2}"/>
              </a:ext>
            </a:extLst>
          </p:cNvPr>
          <p:cNvSpPr txBox="1"/>
          <p:nvPr/>
        </p:nvSpPr>
        <p:spPr>
          <a:xfrm>
            <a:off x="457200" y="3283904"/>
            <a:ext cx="1811233" cy="830997"/>
          </a:xfrm>
          <a:prstGeom prst="rect">
            <a:avLst/>
          </a:prstGeom>
          <a:solidFill>
            <a:srgbClr val="C3DDFF">
              <a:alpha val="50196"/>
            </a:srgbClr>
          </a:solidFill>
          <a:ln>
            <a:solidFill>
              <a:schemeClr val="tx1"/>
            </a:solidFill>
          </a:ln>
        </p:spPr>
        <p:txBody>
          <a:bodyPr wrap="square" rtlCol="0">
            <a:spAutoFit/>
          </a:bodyPr>
          <a:lstStyle/>
          <a:p>
            <a:pPr algn="ctr"/>
            <a:r>
              <a:rPr lang="en-NL" sz="1600" dirty="0"/>
              <a:t># linerarly independent circuits = 1</a:t>
            </a:r>
          </a:p>
        </p:txBody>
      </p:sp>
      <p:sp>
        <p:nvSpPr>
          <p:cNvPr id="3" name="Oval 2">
            <a:extLst>
              <a:ext uri="{FF2B5EF4-FFF2-40B4-BE49-F238E27FC236}">
                <a16:creationId xmlns:a16="http://schemas.microsoft.com/office/drawing/2014/main" id="{069422E9-62C5-8D97-9D63-7EB46352B1F8}"/>
              </a:ext>
            </a:extLst>
          </p:cNvPr>
          <p:cNvSpPr/>
          <p:nvPr/>
        </p:nvSpPr>
        <p:spPr>
          <a:xfrm>
            <a:off x="6910656" y="1977572"/>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7" name="Oval 6">
            <a:extLst>
              <a:ext uri="{FF2B5EF4-FFF2-40B4-BE49-F238E27FC236}">
                <a16:creationId xmlns:a16="http://schemas.microsoft.com/office/drawing/2014/main" id="{AB056C08-B95C-EF3C-4A0B-DD3143B29E6F}"/>
              </a:ext>
            </a:extLst>
          </p:cNvPr>
          <p:cNvSpPr/>
          <p:nvPr/>
        </p:nvSpPr>
        <p:spPr>
          <a:xfrm>
            <a:off x="7342704" y="265921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9" name="Oval 8">
            <a:extLst>
              <a:ext uri="{FF2B5EF4-FFF2-40B4-BE49-F238E27FC236}">
                <a16:creationId xmlns:a16="http://schemas.microsoft.com/office/drawing/2014/main" id="{FAA9D53A-BEC8-7666-AC6D-F5E66EC8A194}"/>
              </a:ext>
            </a:extLst>
          </p:cNvPr>
          <p:cNvSpPr/>
          <p:nvPr/>
        </p:nvSpPr>
        <p:spPr>
          <a:xfrm>
            <a:off x="6550616" y="265921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12" name="Straight Arrow Connector 11">
            <a:extLst>
              <a:ext uri="{FF2B5EF4-FFF2-40B4-BE49-F238E27FC236}">
                <a16:creationId xmlns:a16="http://schemas.microsoft.com/office/drawing/2014/main" id="{02C85748-69C6-347C-8A87-F64F6084C130}"/>
              </a:ext>
            </a:extLst>
          </p:cNvPr>
          <p:cNvCxnSpPr>
            <a:stCxn id="3" idx="5"/>
            <a:endCxn id="7" idx="1"/>
          </p:cNvCxnSpPr>
          <p:nvPr/>
        </p:nvCxnSpPr>
        <p:spPr>
          <a:xfrm>
            <a:off x="7156507" y="2223423"/>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57E0643-BC50-E835-B675-1FE8097BD221}"/>
              </a:ext>
            </a:extLst>
          </p:cNvPr>
          <p:cNvCxnSpPr>
            <a:cxnSpLocks/>
            <a:stCxn id="7" idx="2"/>
            <a:endCxn id="9" idx="6"/>
          </p:cNvCxnSpPr>
          <p:nvPr/>
        </p:nvCxnSpPr>
        <p:spPr>
          <a:xfrm flipH="1">
            <a:off x="6838648" y="2803233"/>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F7B9BED-0170-A551-A6D5-1EC32F9E118C}"/>
              </a:ext>
            </a:extLst>
          </p:cNvPr>
          <p:cNvCxnSpPr>
            <a:cxnSpLocks/>
            <a:stCxn id="9" idx="7"/>
            <a:endCxn id="3" idx="3"/>
          </p:cNvCxnSpPr>
          <p:nvPr/>
        </p:nvCxnSpPr>
        <p:spPr>
          <a:xfrm flipV="1">
            <a:off x="6796467" y="2223423"/>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768C610C-A08E-6CCA-EE1B-FFDF3B1AEF33}"/>
              </a:ext>
            </a:extLst>
          </p:cNvPr>
          <p:cNvSpPr/>
          <p:nvPr/>
        </p:nvSpPr>
        <p:spPr>
          <a:xfrm>
            <a:off x="7342704" y="3243889"/>
            <a:ext cx="288032" cy="288032"/>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cxnSp>
        <p:nvCxnSpPr>
          <p:cNvPr id="25" name="Straight Arrow Connector 24">
            <a:extLst>
              <a:ext uri="{FF2B5EF4-FFF2-40B4-BE49-F238E27FC236}">
                <a16:creationId xmlns:a16="http://schemas.microsoft.com/office/drawing/2014/main" id="{17976A8E-C776-15E5-CFB9-EC736D5815AF}"/>
              </a:ext>
            </a:extLst>
          </p:cNvPr>
          <p:cNvCxnSpPr>
            <a:cxnSpLocks/>
            <a:stCxn id="7" idx="4"/>
            <a:endCxn id="24" idx="0"/>
          </p:cNvCxnSpPr>
          <p:nvPr/>
        </p:nvCxnSpPr>
        <p:spPr>
          <a:xfrm>
            <a:off x="7486720" y="2947249"/>
            <a:ext cx="0" cy="296640"/>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urved Connector 29">
            <a:extLst>
              <a:ext uri="{FF2B5EF4-FFF2-40B4-BE49-F238E27FC236}">
                <a16:creationId xmlns:a16="http://schemas.microsoft.com/office/drawing/2014/main" id="{CA40C1CC-194A-DEFB-9B8A-F9E4AAC672CE}"/>
              </a:ext>
            </a:extLst>
          </p:cNvPr>
          <p:cNvCxnSpPr>
            <a:stCxn id="24" idx="6"/>
            <a:endCxn id="3" idx="6"/>
          </p:cNvCxnSpPr>
          <p:nvPr/>
        </p:nvCxnSpPr>
        <p:spPr>
          <a:xfrm flipH="1" flipV="1">
            <a:off x="7198688" y="2121588"/>
            <a:ext cx="432048" cy="1266317"/>
          </a:xfrm>
          <a:prstGeom prst="curvedConnector3">
            <a:avLst>
              <a:gd name="adj1" fmla="val -5291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3366872-CBBE-71A8-3A15-5F02229E084F}"/>
              </a:ext>
            </a:extLst>
          </p:cNvPr>
          <p:cNvSpPr txBox="1"/>
          <p:nvPr/>
        </p:nvSpPr>
        <p:spPr>
          <a:xfrm>
            <a:off x="3059832" y="3879728"/>
            <a:ext cx="5626968" cy="1938992"/>
          </a:xfrm>
          <a:prstGeom prst="rect">
            <a:avLst/>
          </a:prstGeom>
          <a:solidFill>
            <a:srgbClr val="C3DDFF">
              <a:alpha val="50196"/>
            </a:srgbClr>
          </a:solidFill>
          <a:ln>
            <a:solidFill>
              <a:schemeClr val="tx1"/>
            </a:solidFill>
          </a:ln>
        </p:spPr>
        <p:txBody>
          <a:bodyPr wrap="square" rtlCol="0">
            <a:spAutoFit/>
          </a:bodyPr>
          <a:lstStyle/>
          <a:p>
            <a:pPr marL="285750" indent="-285750">
              <a:buFont typeface="Arial" panose="020B0604020202020204" pitchFamily="34" charset="0"/>
              <a:buChar char="•"/>
            </a:pPr>
            <a:r>
              <a:rPr lang="en-GB" sz="2000" dirty="0"/>
              <a:t>Adding new nodes/edges, but we add more edges than nodes </a:t>
            </a:r>
            <a:r>
              <a:rPr lang="en-GB" sz="2000" dirty="0">
                <a:sym typeface="Wingdings" pitchFamily="2" charset="2"/>
              </a:rPr>
              <a:t> this introduces new cycles.</a:t>
            </a:r>
          </a:p>
          <a:p>
            <a:pPr marL="285750" indent="-285750">
              <a:buFont typeface="Arial" panose="020B0604020202020204" pitchFamily="34" charset="0"/>
              <a:buChar char="•"/>
            </a:pPr>
            <a:r>
              <a:rPr lang="en-GB" sz="2000" dirty="0">
                <a:sym typeface="Wingdings" pitchFamily="2" charset="2"/>
              </a:rPr>
              <a:t>In the above examples: </a:t>
            </a:r>
          </a:p>
          <a:p>
            <a:pPr marL="285750" indent="-285750">
              <a:buFont typeface="Arial" panose="020B0604020202020204" pitchFamily="34" charset="0"/>
              <a:buChar char="•"/>
            </a:pPr>
            <a:r>
              <a:rPr lang="en-GB" sz="2000" dirty="0">
                <a:sym typeface="Wingdings" pitchFamily="2" charset="2"/>
              </a:rPr>
              <a:t>we add one more cycle</a:t>
            </a:r>
          </a:p>
          <a:p>
            <a:pPr marL="285750" indent="-285750">
              <a:buFont typeface="Arial" panose="020B0604020202020204" pitchFamily="34" charset="0"/>
              <a:buChar char="•"/>
            </a:pPr>
            <a:r>
              <a:rPr lang="en-GB" sz="2000" dirty="0">
                <a:sym typeface="Wingdings" pitchFamily="2" charset="2"/>
              </a:rPr>
              <a:t># linearly independent circuits is now 2</a:t>
            </a:r>
            <a:endParaRPr lang="en-NL" sz="2000" dirty="0"/>
          </a:p>
        </p:txBody>
      </p:sp>
      <p:sp>
        <p:nvSpPr>
          <p:cNvPr id="32" name="Oval 31">
            <a:extLst>
              <a:ext uri="{FF2B5EF4-FFF2-40B4-BE49-F238E27FC236}">
                <a16:creationId xmlns:a16="http://schemas.microsoft.com/office/drawing/2014/main" id="{7669F278-5F02-DD1F-6442-287F9A3F7A22}"/>
              </a:ext>
            </a:extLst>
          </p:cNvPr>
          <p:cNvSpPr/>
          <p:nvPr/>
        </p:nvSpPr>
        <p:spPr>
          <a:xfrm>
            <a:off x="3635896" y="2069845"/>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33" name="Oval 32">
            <a:extLst>
              <a:ext uri="{FF2B5EF4-FFF2-40B4-BE49-F238E27FC236}">
                <a16:creationId xmlns:a16="http://schemas.microsoft.com/office/drawing/2014/main" id="{F85C6DCE-3929-E0E3-C527-BA140C66D13B}"/>
              </a:ext>
            </a:extLst>
          </p:cNvPr>
          <p:cNvSpPr/>
          <p:nvPr/>
        </p:nvSpPr>
        <p:spPr>
          <a:xfrm>
            <a:off x="4067944" y="275149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34" name="Oval 33">
            <a:extLst>
              <a:ext uri="{FF2B5EF4-FFF2-40B4-BE49-F238E27FC236}">
                <a16:creationId xmlns:a16="http://schemas.microsoft.com/office/drawing/2014/main" id="{D0A47294-67B5-4689-453B-83C886AF18E8}"/>
              </a:ext>
            </a:extLst>
          </p:cNvPr>
          <p:cNvSpPr/>
          <p:nvPr/>
        </p:nvSpPr>
        <p:spPr>
          <a:xfrm>
            <a:off x="3275856" y="275149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35" name="Straight Arrow Connector 34">
            <a:extLst>
              <a:ext uri="{FF2B5EF4-FFF2-40B4-BE49-F238E27FC236}">
                <a16:creationId xmlns:a16="http://schemas.microsoft.com/office/drawing/2014/main" id="{A18FA8A6-C901-10D6-D0A8-080F472D303A}"/>
              </a:ext>
            </a:extLst>
          </p:cNvPr>
          <p:cNvCxnSpPr>
            <a:stCxn id="32" idx="5"/>
            <a:endCxn id="33" idx="1"/>
          </p:cNvCxnSpPr>
          <p:nvPr/>
        </p:nvCxnSpPr>
        <p:spPr>
          <a:xfrm>
            <a:off x="3881747" y="2315696"/>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A61CC1C-352B-34D2-D44B-F217A3EC1E83}"/>
              </a:ext>
            </a:extLst>
          </p:cNvPr>
          <p:cNvCxnSpPr>
            <a:cxnSpLocks/>
            <a:stCxn id="33" idx="2"/>
            <a:endCxn id="34" idx="6"/>
          </p:cNvCxnSpPr>
          <p:nvPr/>
        </p:nvCxnSpPr>
        <p:spPr>
          <a:xfrm flipH="1">
            <a:off x="3563888" y="2895506"/>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CAC2280-A907-01A5-164E-5F27C5834FE3}"/>
              </a:ext>
            </a:extLst>
          </p:cNvPr>
          <p:cNvCxnSpPr>
            <a:cxnSpLocks/>
            <a:stCxn id="34" idx="7"/>
            <a:endCxn id="32" idx="3"/>
          </p:cNvCxnSpPr>
          <p:nvPr/>
        </p:nvCxnSpPr>
        <p:spPr>
          <a:xfrm flipV="1">
            <a:off x="3521707" y="2315696"/>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urved Connector 39">
            <a:extLst>
              <a:ext uri="{FF2B5EF4-FFF2-40B4-BE49-F238E27FC236}">
                <a16:creationId xmlns:a16="http://schemas.microsoft.com/office/drawing/2014/main" id="{1F3414C6-995E-3B18-BC9F-86AE13429499}"/>
              </a:ext>
            </a:extLst>
          </p:cNvPr>
          <p:cNvCxnSpPr>
            <a:cxnSpLocks/>
            <a:stCxn id="33" idx="6"/>
            <a:endCxn id="32" idx="6"/>
          </p:cNvCxnSpPr>
          <p:nvPr/>
        </p:nvCxnSpPr>
        <p:spPr>
          <a:xfrm flipH="1" flipV="1">
            <a:off x="3923928" y="2213861"/>
            <a:ext cx="432048" cy="681645"/>
          </a:xfrm>
          <a:prstGeom prst="curvedConnector3">
            <a:avLst>
              <a:gd name="adj1" fmla="val -5291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5EED1242-1375-E241-C6EE-9D7F4AC7FB2C}"/>
              </a:ext>
            </a:extLst>
          </p:cNvPr>
          <p:cNvSpPr/>
          <p:nvPr/>
        </p:nvSpPr>
        <p:spPr>
          <a:xfrm>
            <a:off x="5453296" y="1977572"/>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43" name="Oval 42">
            <a:extLst>
              <a:ext uri="{FF2B5EF4-FFF2-40B4-BE49-F238E27FC236}">
                <a16:creationId xmlns:a16="http://schemas.microsoft.com/office/drawing/2014/main" id="{B94C0301-7142-EB9D-952A-4FF748536A85}"/>
              </a:ext>
            </a:extLst>
          </p:cNvPr>
          <p:cNvSpPr/>
          <p:nvPr/>
        </p:nvSpPr>
        <p:spPr>
          <a:xfrm>
            <a:off x="5885344" y="265921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44" name="Oval 43">
            <a:extLst>
              <a:ext uri="{FF2B5EF4-FFF2-40B4-BE49-F238E27FC236}">
                <a16:creationId xmlns:a16="http://schemas.microsoft.com/office/drawing/2014/main" id="{19A0053A-220B-C215-834A-7229A75D03B8}"/>
              </a:ext>
            </a:extLst>
          </p:cNvPr>
          <p:cNvSpPr/>
          <p:nvPr/>
        </p:nvSpPr>
        <p:spPr>
          <a:xfrm>
            <a:off x="5093256" y="265921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45" name="Straight Arrow Connector 44">
            <a:extLst>
              <a:ext uri="{FF2B5EF4-FFF2-40B4-BE49-F238E27FC236}">
                <a16:creationId xmlns:a16="http://schemas.microsoft.com/office/drawing/2014/main" id="{37EF5E11-9C9C-AF62-3B17-A333B24A91FD}"/>
              </a:ext>
            </a:extLst>
          </p:cNvPr>
          <p:cNvCxnSpPr>
            <a:stCxn id="42" idx="5"/>
            <a:endCxn id="43" idx="1"/>
          </p:cNvCxnSpPr>
          <p:nvPr/>
        </p:nvCxnSpPr>
        <p:spPr>
          <a:xfrm>
            <a:off x="5699147" y="2223423"/>
            <a:ext cx="228378"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E19C6540-3F3D-FC45-59B5-75C0B01CF179}"/>
              </a:ext>
            </a:extLst>
          </p:cNvPr>
          <p:cNvCxnSpPr>
            <a:cxnSpLocks/>
            <a:stCxn id="43" idx="2"/>
            <a:endCxn id="44" idx="6"/>
          </p:cNvCxnSpPr>
          <p:nvPr/>
        </p:nvCxnSpPr>
        <p:spPr>
          <a:xfrm flipH="1">
            <a:off x="5381288" y="2803233"/>
            <a:ext cx="50405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07196E5A-EF43-A1B1-96BB-3CD30750AD54}"/>
              </a:ext>
            </a:extLst>
          </p:cNvPr>
          <p:cNvCxnSpPr>
            <a:cxnSpLocks/>
            <a:stCxn id="44" idx="7"/>
            <a:endCxn id="42" idx="3"/>
          </p:cNvCxnSpPr>
          <p:nvPr/>
        </p:nvCxnSpPr>
        <p:spPr>
          <a:xfrm flipV="1">
            <a:off x="5339107" y="2223423"/>
            <a:ext cx="156370" cy="4779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urved Connector 47">
            <a:extLst>
              <a:ext uri="{FF2B5EF4-FFF2-40B4-BE49-F238E27FC236}">
                <a16:creationId xmlns:a16="http://schemas.microsoft.com/office/drawing/2014/main" id="{B7239E57-3F0C-E61B-5365-D174E3929BFF}"/>
              </a:ext>
            </a:extLst>
          </p:cNvPr>
          <p:cNvCxnSpPr>
            <a:cxnSpLocks/>
            <a:stCxn id="43" idx="4"/>
            <a:endCxn id="44" idx="4"/>
          </p:cNvCxnSpPr>
          <p:nvPr/>
        </p:nvCxnSpPr>
        <p:spPr>
          <a:xfrm rot="5400000">
            <a:off x="5633316" y="2551205"/>
            <a:ext cx="12700" cy="792088"/>
          </a:xfrm>
          <a:prstGeom prst="curvedConnector3">
            <a:avLst>
              <a:gd name="adj1" fmla="val 1800000"/>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65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Example</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25</a:t>
            </a:fld>
            <a:endParaRPr lang="en-US"/>
          </a:p>
        </p:txBody>
      </p:sp>
      <p:sp>
        <p:nvSpPr>
          <p:cNvPr id="16" name="Oval 15">
            <a:extLst>
              <a:ext uri="{FF2B5EF4-FFF2-40B4-BE49-F238E27FC236}">
                <a16:creationId xmlns:a16="http://schemas.microsoft.com/office/drawing/2014/main" id="{F852F336-1016-F530-BE57-C5DB1838AD2D}"/>
              </a:ext>
            </a:extLst>
          </p:cNvPr>
          <p:cNvSpPr/>
          <p:nvPr/>
        </p:nvSpPr>
        <p:spPr>
          <a:xfrm>
            <a:off x="538182" y="237749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18" name="Oval 17">
            <a:extLst>
              <a:ext uri="{FF2B5EF4-FFF2-40B4-BE49-F238E27FC236}">
                <a16:creationId xmlns:a16="http://schemas.microsoft.com/office/drawing/2014/main" id="{AE2AEBA4-65D4-3A52-2B6C-CD42A62322FF}"/>
              </a:ext>
            </a:extLst>
          </p:cNvPr>
          <p:cNvSpPr/>
          <p:nvPr/>
        </p:nvSpPr>
        <p:spPr>
          <a:xfrm>
            <a:off x="1131014" y="292149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19" name="Oval 18">
            <a:extLst>
              <a:ext uri="{FF2B5EF4-FFF2-40B4-BE49-F238E27FC236}">
                <a16:creationId xmlns:a16="http://schemas.microsoft.com/office/drawing/2014/main" id="{2328E951-CA85-C8DE-8BDF-FC301702F442}"/>
              </a:ext>
            </a:extLst>
          </p:cNvPr>
          <p:cNvSpPr/>
          <p:nvPr/>
        </p:nvSpPr>
        <p:spPr>
          <a:xfrm>
            <a:off x="538182" y="291017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20" name="Straight Arrow Connector 19">
            <a:extLst>
              <a:ext uri="{FF2B5EF4-FFF2-40B4-BE49-F238E27FC236}">
                <a16:creationId xmlns:a16="http://schemas.microsoft.com/office/drawing/2014/main" id="{97C83731-DE36-F4A4-31A2-03B700D7D831}"/>
              </a:ext>
            </a:extLst>
          </p:cNvPr>
          <p:cNvCxnSpPr>
            <a:cxnSpLocks/>
            <a:stCxn id="16" idx="4"/>
            <a:endCxn id="19" idx="0"/>
          </p:cNvCxnSpPr>
          <p:nvPr/>
        </p:nvCxnSpPr>
        <p:spPr>
          <a:xfrm>
            <a:off x="682198" y="2665531"/>
            <a:ext cx="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D3011641-7457-C148-1A98-EE96E2FB6FC4}"/>
              </a:ext>
            </a:extLst>
          </p:cNvPr>
          <p:cNvCxnSpPr>
            <a:cxnSpLocks/>
            <a:stCxn id="19" idx="6"/>
            <a:endCxn id="18" idx="2"/>
          </p:cNvCxnSpPr>
          <p:nvPr/>
        </p:nvCxnSpPr>
        <p:spPr>
          <a:xfrm>
            <a:off x="826214" y="3054190"/>
            <a:ext cx="304800" cy="113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34A4FDB-3CBC-E6AE-AD2B-10A0DEFAE0D3}"/>
              </a:ext>
            </a:extLst>
          </p:cNvPr>
          <p:cNvCxnSpPr>
            <a:cxnSpLocks/>
            <a:stCxn id="29" idx="4"/>
            <a:endCxn id="16" idx="0"/>
          </p:cNvCxnSpPr>
          <p:nvPr/>
        </p:nvCxnSpPr>
        <p:spPr>
          <a:xfrm flipH="1">
            <a:off x="682198" y="2132856"/>
            <a:ext cx="137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5B814EF-1C50-5CC3-5E31-817CE845E7C5}"/>
              </a:ext>
            </a:extLst>
          </p:cNvPr>
          <p:cNvCxnSpPr>
            <a:cxnSpLocks/>
            <a:stCxn id="18" idx="1"/>
            <a:endCxn id="16" idx="5"/>
          </p:cNvCxnSpPr>
          <p:nvPr/>
        </p:nvCxnSpPr>
        <p:spPr>
          <a:xfrm flipH="1" flipV="1">
            <a:off x="784033" y="2623350"/>
            <a:ext cx="389162" cy="340322"/>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a:extLst>
              <a:ext uri="{FF2B5EF4-FFF2-40B4-BE49-F238E27FC236}">
                <a16:creationId xmlns:a16="http://schemas.microsoft.com/office/drawing/2014/main" id="{BF718362-D8B5-40CB-7780-092D6EEAD0D7}"/>
              </a:ext>
            </a:extLst>
          </p:cNvPr>
          <p:cNvCxnSpPr>
            <a:cxnSpLocks/>
            <a:stCxn id="101" idx="2"/>
            <a:endCxn id="97" idx="2"/>
          </p:cNvCxnSpPr>
          <p:nvPr/>
        </p:nvCxnSpPr>
        <p:spPr>
          <a:xfrm rot="10800000">
            <a:off x="2900751" y="1955631"/>
            <a:ext cx="27038" cy="2614723"/>
          </a:xfrm>
          <a:prstGeom prst="curvedConnector3">
            <a:avLst>
              <a:gd name="adj1" fmla="val 1759638"/>
            </a:avLst>
          </a:prstGeom>
          <a:ln w="12700">
            <a:solidFill>
              <a:schemeClr val="accent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AB087811-8CA5-BC62-CEC0-77FAA0E9256E}"/>
              </a:ext>
            </a:extLst>
          </p:cNvPr>
          <p:cNvSpPr/>
          <p:nvPr/>
        </p:nvSpPr>
        <p:spPr>
          <a:xfrm>
            <a:off x="539552" y="184482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63" name="Oval 62">
            <a:extLst>
              <a:ext uri="{FF2B5EF4-FFF2-40B4-BE49-F238E27FC236}">
                <a16:creationId xmlns:a16="http://schemas.microsoft.com/office/drawing/2014/main" id="{1FD4AA0A-3880-2865-4E75-8558BFEE70F8}"/>
              </a:ext>
            </a:extLst>
          </p:cNvPr>
          <p:cNvSpPr/>
          <p:nvPr/>
        </p:nvSpPr>
        <p:spPr>
          <a:xfrm>
            <a:off x="547734" y="3418373"/>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4</a:t>
            </a:r>
          </a:p>
        </p:txBody>
      </p:sp>
      <p:sp>
        <p:nvSpPr>
          <p:cNvPr id="65" name="Oval 64">
            <a:extLst>
              <a:ext uri="{FF2B5EF4-FFF2-40B4-BE49-F238E27FC236}">
                <a16:creationId xmlns:a16="http://schemas.microsoft.com/office/drawing/2014/main" id="{3D468D6F-7030-C0D0-2866-852FB7B3B307}"/>
              </a:ext>
            </a:extLst>
          </p:cNvPr>
          <p:cNvSpPr/>
          <p:nvPr/>
        </p:nvSpPr>
        <p:spPr>
          <a:xfrm>
            <a:off x="1025566" y="3750188"/>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5</a:t>
            </a:r>
          </a:p>
        </p:txBody>
      </p:sp>
      <p:sp>
        <p:nvSpPr>
          <p:cNvPr id="66" name="Oval 65">
            <a:extLst>
              <a:ext uri="{FF2B5EF4-FFF2-40B4-BE49-F238E27FC236}">
                <a16:creationId xmlns:a16="http://schemas.microsoft.com/office/drawing/2014/main" id="{92A981A2-1C9C-C5AD-BFC4-FF5C0E4D86C3}"/>
              </a:ext>
            </a:extLst>
          </p:cNvPr>
          <p:cNvSpPr/>
          <p:nvPr/>
        </p:nvSpPr>
        <p:spPr>
          <a:xfrm>
            <a:off x="555668" y="394093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6</a:t>
            </a:r>
          </a:p>
        </p:txBody>
      </p:sp>
      <p:sp>
        <p:nvSpPr>
          <p:cNvPr id="67" name="Oval 66">
            <a:extLst>
              <a:ext uri="{FF2B5EF4-FFF2-40B4-BE49-F238E27FC236}">
                <a16:creationId xmlns:a16="http://schemas.microsoft.com/office/drawing/2014/main" id="{21A2EB4B-9915-684E-04F5-FB44CED30B5B}"/>
              </a:ext>
            </a:extLst>
          </p:cNvPr>
          <p:cNvSpPr/>
          <p:nvPr/>
        </p:nvSpPr>
        <p:spPr>
          <a:xfrm>
            <a:off x="566590" y="4459547"/>
            <a:ext cx="288032" cy="288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7</a:t>
            </a:r>
          </a:p>
        </p:txBody>
      </p:sp>
      <p:cxnSp>
        <p:nvCxnSpPr>
          <p:cNvPr id="68" name="Straight Arrow Connector 67">
            <a:extLst>
              <a:ext uri="{FF2B5EF4-FFF2-40B4-BE49-F238E27FC236}">
                <a16:creationId xmlns:a16="http://schemas.microsoft.com/office/drawing/2014/main" id="{55EE1E98-7C77-D5B0-9C2C-80378E19F24A}"/>
              </a:ext>
            </a:extLst>
          </p:cNvPr>
          <p:cNvCxnSpPr>
            <a:cxnSpLocks/>
            <a:stCxn id="19" idx="4"/>
            <a:endCxn id="63" idx="0"/>
          </p:cNvCxnSpPr>
          <p:nvPr/>
        </p:nvCxnSpPr>
        <p:spPr>
          <a:xfrm>
            <a:off x="682198" y="3198206"/>
            <a:ext cx="9552" cy="2201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CBCCDDD4-A1F2-2E13-155A-8FFAD02FABAB}"/>
              </a:ext>
            </a:extLst>
          </p:cNvPr>
          <p:cNvCxnSpPr>
            <a:cxnSpLocks/>
            <a:stCxn id="63" idx="5"/>
            <a:endCxn id="65" idx="1"/>
          </p:cNvCxnSpPr>
          <p:nvPr/>
        </p:nvCxnSpPr>
        <p:spPr>
          <a:xfrm>
            <a:off x="793585" y="3664224"/>
            <a:ext cx="274162" cy="1281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9917061D-61A0-1B8F-A40A-A74AA48749CF}"/>
              </a:ext>
            </a:extLst>
          </p:cNvPr>
          <p:cNvCxnSpPr>
            <a:cxnSpLocks/>
            <a:stCxn id="65" idx="3"/>
            <a:endCxn id="66" idx="6"/>
          </p:cNvCxnSpPr>
          <p:nvPr/>
        </p:nvCxnSpPr>
        <p:spPr>
          <a:xfrm flipH="1">
            <a:off x="843700" y="3996039"/>
            <a:ext cx="224047" cy="889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CBF4B9A-DEAC-9657-CE9B-A24164F4366C}"/>
              </a:ext>
            </a:extLst>
          </p:cNvPr>
          <p:cNvCxnSpPr>
            <a:cxnSpLocks/>
            <a:stCxn id="63" idx="4"/>
            <a:endCxn id="66" idx="0"/>
          </p:cNvCxnSpPr>
          <p:nvPr/>
        </p:nvCxnSpPr>
        <p:spPr>
          <a:xfrm>
            <a:off x="691750" y="3706405"/>
            <a:ext cx="7934" cy="2345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F0EB3D3-E2BE-DAB5-54E7-F03B6801B778}"/>
              </a:ext>
            </a:extLst>
          </p:cNvPr>
          <p:cNvCxnSpPr>
            <a:cxnSpLocks/>
            <a:stCxn id="66" idx="4"/>
            <a:endCxn id="67" idx="0"/>
          </p:cNvCxnSpPr>
          <p:nvPr/>
        </p:nvCxnSpPr>
        <p:spPr>
          <a:xfrm>
            <a:off x="699684" y="4228971"/>
            <a:ext cx="10922" cy="23057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9CB2B110-D013-EA42-5B56-BB3A119D2519}"/>
              </a:ext>
            </a:extLst>
          </p:cNvPr>
          <p:cNvSpPr txBox="1"/>
          <p:nvPr/>
        </p:nvSpPr>
        <p:spPr>
          <a:xfrm>
            <a:off x="270403" y="4941168"/>
            <a:ext cx="1798358" cy="646331"/>
          </a:xfrm>
          <a:prstGeom prst="rect">
            <a:avLst/>
          </a:prstGeom>
          <a:noFill/>
        </p:spPr>
        <p:txBody>
          <a:bodyPr wrap="square" rtlCol="0">
            <a:spAutoFit/>
          </a:bodyPr>
          <a:lstStyle/>
          <a:p>
            <a:r>
              <a:rPr lang="en-GB" sz="1200" dirty="0"/>
              <a:t>O</a:t>
            </a:r>
            <a:r>
              <a:rPr lang="en-NL" sz="1200" dirty="0"/>
              <a:t>riginal CFG is not a strongly connected component.</a:t>
            </a:r>
          </a:p>
        </p:txBody>
      </p:sp>
      <p:sp>
        <p:nvSpPr>
          <p:cNvPr id="90" name="Oval 89">
            <a:extLst>
              <a:ext uri="{FF2B5EF4-FFF2-40B4-BE49-F238E27FC236}">
                <a16:creationId xmlns:a16="http://schemas.microsoft.com/office/drawing/2014/main" id="{6BA2C80C-CB08-51DC-A927-712A89DD9EB3}"/>
              </a:ext>
            </a:extLst>
          </p:cNvPr>
          <p:cNvSpPr/>
          <p:nvPr/>
        </p:nvSpPr>
        <p:spPr>
          <a:xfrm>
            <a:off x="2899381" y="234428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91" name="Oval 90">
            <a:extLst>
              <a:ext uri="{FF2B5EF4-FFF2-40B4-BE49-F238E27FC236}">
                <a16:creationId xmlns:a16="http://schemas.microsoft.com/office/drawing/2014/main" id="{66EFDBCF-75DE-387C-08B6-CC557771B136}"/>
              </a:ext>
            </a:extLst>
          </p:cNvPr>
          <p:cNvSpPr/>
          <p:nvPr/>
        </p:nvSpPr>
        <p:spPr>
          <a:xfrm>
            <a:off x="3492213" y="288828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92" name="Oval 91">
            <a:extLst>
              <a:ext uri="{FF2B5EF4-FFF2-40B4-BE49-F238E27FC236}">
                <a16:creationId xmlns:a16="http://schemas.microsoft.com/office/drawing/2014/main" id="{00F22AF1-D4A7-2FF7-4CA2-C7342C100CB7}"/>
              </a:ext>
            </a:extLst>
          </p:cNvPr>
          <p:cNvSpPr/>
          <p:nvPr/>
        </p:nvSpPr>
        <p:spPr>
          <a:xfrm>
            <a:off x="2899381" y="287696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93" name="Straight Arrow Connector 92">
            <a:extLst>
              <a:ext uri="{FF2B5EF4-FFF2-40B4-BE49-F238E27FC236}">
                <a16:creationId xmlns:a16="http://schemas.microsoft.com/office/drawing/2014/main" id="{262AE2AA-EAF7-52A5-558C-9DB4906572A0}"/>
              </a:ext>
            </a:extLst>
          </p:cNvPr>
          <p:cNvCxnSpPr>
            <a:cxnSpLocks/>
            <a:stCxn id="90" idx="4"/>
            <a:endCxn id="92" idx="0"/>
          </p:cNvCxnSpPr>
          <p:nvPr/>
        </p:nvCxnSpPr>
        <p:spPr>
          <a:xfrm>
            <a:off x="3043397" y="2632321"/>
            <a:ext cx="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BD6DB30C-DF87-B7A3-1BCD-A5F26667B5CA}"/>
              </a:ext>
            </a:extLst>
          </p:cNvPr>
          <p:cNvCxnSpPr>
            <a:cxnSpLocks/>
            <a:stCxn id="92" idx="6"/>
            <a:endCxn id="91" idx="2"/>
          </p:cNvCxnSpPr>
          <p:nvPr/>
        </p:nvCxnSpPr>
        <p:spPr>
          <a:xfrm>
            <a:off x="3187413" y="3020980"/>
            <a:ext cx="304800" cy="113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3E4DB2A-C129-9BD5-62A1-2F097AD4CCCA}"/>
              </a:ext>
            </a:extLst>
          </p:cNvPr>
          <p:cNvCxnSpPr>
            <a:cxnSpLocks/>
            <a:stCxn id="97" idx="4"/>
            <a:endCxn id="90" idx="0"/>
          </p:cNvCxnSpPr>
          <p:nvPr/>
        </p:nvCxnSpPr>
        <p:spPr>
          <a:xfrm flipH="1">
            <a:off x="3043397" y="2099646"/>
            <a:ext cx="137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78E6C09F-6D03-5873-7230-DA768936D70E}"/>
              </a:ext>
            </a:extLst>
          </p:cNvPr>
          <p:cNvCxnSpPr>
            <a:cxnSpLocks/>
            <a:stCxn id="91" idx="1"/>
            <a:endCxn id="90" idx="5"/>
          </p:cNvCxnSpPr>
          <p:nvPr/>
        </p:nvCxnSpPr>
        <p:spPr>
          <a:xfrm flipH="1" flipV="1">
            <a:off x="3145232" y="2590140"/>
            <a:ext cx="389162" cy="340322"/>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a:extLst>
              <a:ext uri="{FF2B5EF4-FFF2-40B4-BE49-F238E27FC236}">
                <a16:creationId xmlns:a16="http://schemas.microsoft.com/office/drawing/2014/main" id="{88B24A16-0A40-3422-FDBB-99B7EF83FF53}"/>
              </a:ext>
            </a:extLst>
          </p:cNvPr>
          <p:cNvSpPr/>
          <p:nvPr/>
        </p:nvSpPr>
        <p:spPr>
          <a:xfrm>
            <a:off x="2900751" y="181161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98" name="Oval 97">
            <a:extLst>
              <a:ext uri="{FF2B5EF4-FFF2-40B4-BE49-F238E27FC236}">
                <a16:creationId xmlns:a16="http://schemas.microsoft.com/office/drawing/2014/main" id="{E99DE401-37D2-C6CA-14ED-202E992009EC}"/>
              </a:ext>
            </a:extLst>
          </p:cNvPr>
          <p:cNvSpPr/>
          <p:nvPr/>
        </p:nvSpPr>
        <p:spPr>
          <a:xfrm>
            <a:off x="2908933" y="3385163"/>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4</a:t>
            </a:r>
          </a:p>
        </p:txBody>
      </p:sp>
      <p:sp>
        <p:nvSpPr>
          <p:cNvPr id="99" name="Oval 98">
            <a:extLst>
              <a:ext uri="{FF2B5EF4-FFF2-40B4-BE49-F238E27FC236}">
                <a16:creationId xmlns:a16="http://schemas.microsoft.com/office/drawing/2014/main" id="{DE733BAD-7190-C555-985D-CF268C5826E5}"/>
              </a:ext>
            </a:extLst>
          </p:cNvPr>
          <p:cNvSpPr/>
          <p:nvPr/>
        </p:nvSpPr>
        <p:spPr>
          <a:xfrm>
            <a:off x="3386765" y="3716978"/>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5</a:t>
            </a:r>
          </a:p>
        </p:txBody>
      </p:sp>
      <p:sp>
        <p:nvSpPr>
          <p:cNvPr id="100" name="Oval 99">
            <a:extLst>
              <a:ext uri="{FF2B5EF4-FFF2-40B4-BE49-F238E27FC236}">
                <a16:creationId xmlns:a16="http://schemas.microsoft.com/office/drawing/2014/main" id="{51D521B0-205E-9138-1172-B32820F2B66C}"/>
              </a:ext>
            </a:extLst>
          </p:cNvPr>
          <p:cNvSpPr/>
          <p:nvPr/>
        </p:nvSpPr>
        <p:spPr>
          <a:xfrm>
            <a:off x="2916867" y="390772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6</a:t>
            </a:r>
          </a:p>
        </p:txBody>
      </p:sp>
      <p:sp>
        <p:nvSpPr>
          <p:cNvPr id="101" name="Oval 100">
            <a:extLst>
              <a:ext uri="{FF2B5EF4-FFF2-40B4-BE49-F238E27FC236}">
                <a16:creationId xmlns:a16="http://schemas.microsoft.com/office/drawing/2014/main" id="{5F2B14BD-AC6D-7D20-2875-D8EF6A220074}"/>
              </a:ext>
            </a:extLst>
          </p:cNvPr>
          <p:cNvSpPr/>
          <p:nvPr/>
        </p:nvSpPr>
        <p:spPr>
          <a:xfrm>
            <a:off x="2927789" y="4426337"/>
            <a:ext cx="288032" cy="288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7</a:t>
            </a:r>
          </a:p>
        </p:txBody>
      </p:sp>
      <p:cxnSp>
        <p:nvCxnSpPr>
          <p:cNvPr id="102" name="Straight Arrow Connector 101">
            <a:extLst>
              <a:ext uri="{FF2B5EF4-FFF2-40B4-BE49-F238E27FC236}">
                <a16:creationId xmlns:a16="http://schemas.microsoft.com/office/drawing/2014/main" id="{0277B4FB-FB1E-4118-2631-7C70E409756E}"/>
              </a:ext>
            </a:extLst>
          </p:cNvPr>
          <p:cNvCxnSpPr>
            <a:cxnSpLocks/>
            <a:stCxn id="92" idx="4"/>
            <a:endCxn id="98" idx="0"/>
          </p:cNvCxnSpPr>
          <p:nvPr/>
        </p:nvCxnSpPr>
        <p:spPr>
          <a:xfrm>
            <a:off x="3043397" y="3164996"/>
            <a:ext cx="9552" cy="2201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4660A5F4-6CAF-8984-0699-085D80AAD0F6}"/>
              </a:ext>
            </a:extLst>
          </p:cNvPr>
          <p:cNvCxnSpPr>
            <a:cxnSpLocks/>
            <a:stCxn id="98" idx="5"/>
            <a:endCxn id="99" idx="1"/>
          </p:cNvCxnSpPr>
          <p:nvPr/>
        </p:nvCxnSpPr>
        <p:spPr>
          <a:xfrm>
            <a:off x="3154784" y="3631014"/>
            <a:ext cx="274162" cy="1281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0F2AB201-BD6C-18AD-5113-037608443CAE}"/>
              </a:ext>
            </a:extLst>
          </p:cNvPr>
          <p:cNvCxnSpPr>
            <a:cxnSpLocks/>
            <a:stCxn id="99" idx="3"/>
            <a:endCxn id="100" idx="6"/>
          </p:cNvCxnSpPr>
          <p:nvPr/>
        </p:nvCxnSpPr>
        <p:spPr>
          <a:xfrm flipH="1">
            <a:off x="3204899" y="3962829"/>
            <a:ext cx="224047" cy="889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7C55E054-ECF7-C9A5-DF73-F14471A5D571}"/>
              </a:ext>
            </a:extLst>
          </p:cNvPr>
          <p:cNvCxnSpPr>
            <a:cxnSpLocks/>
            <a:stCxn id="98" idx="4"/>
            <a:endCxn id="100" idx="0"/>
          </p:cNvCxnSpPr>
          <p:nvPr/>
        </p:nvCxnSpPr>
        <p:spPr>
          <a:xfrm>
            <a:off x="3052949" y="3673195"/>
            <a:ext cx="7934" cy="2345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4DF54D0F-F460-20BA-0379-98476D5183A8}"/>
              </a:ext>
            </a:extLst>
          </p:cNvPr>
          <p:cNvCxnSpPr>
            <a:cxnSpLocks/>
            <a:stCxn id="100" idx="4"/>
            <a:endCxn id="101" idx="0"/>
          </p:cNvCxnSpPr>
          <p:nvPr/>
        </p:nvCxnSpPr>
        <p:spPr>
          <a:xfrm>
            <a:off x="3060883" y="4195761"/>
            <a:ext cx="10922" cy="23057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799126F6-396F-74DC-F8AA-5CEB83FDD49A}"/>
              </a:ext>
            </a:extLst>
          </p:cNvPr>
          <p:cNvSpPr txBox="1"/>
          <p:nvPr/>
        </p:nvSpPr>
        <p:spPr>
          <a:xfrm>
            <a:off x="2392686" y="4923220"/>
            <a:ext cx="2035298" cy="461665"/>
          </a:xfrm>
          <a:prstGeom prst="rect">
            <a:avLst/>
          </a:prstGeom>
          <a:noFill/>
        </p:spPr>
        <p:txBody>
          <a:bodyPr wrap="square" rtlCol="0">
            <a:spAutoFit/>
          </a:bodyPr>
          <a:lstStyle/>
          <a:p>
            <a:r>
              <a:rPr lang="en-US" sz="1200" dirty="0"/>
              <a:t>Add one fake edge to make it strongly connected</a:t>
            </a:r>
            <a:endParaRPr lang="en-NL" sz="1200" dirty="0"/>
          </a:p>
        </p:txBody>
      </p:sp>
      <p:sp>
        <p:nvSpPr>
          <p:cNvPr id="111" name="Right Arrow 110">
            <a:extLst>
              <a:ext uri="{FF2B5EF4-FFF2-40B4-BE49-F238E27FC236}">
                <a16:creationId xmlns:a16="http://schemas.microsoft.com/office/drawing/2014/main" id="{262152A6-AC82-221E-CC72-93F5D5397B36}"/>
              </a:ext>
            </a:extLst>
          </p:cNvPr>
          <p:cNvSpPr/>
          <p:nvPr/>
        </p:nvSpPr>
        <p:spPr>
          <a:xfrm>
            <a:off x="1558707" y="3083045"/>
            <a:ext cx="648072" cy="384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12" name="TextBox 111">
            <a:extLst>
              <a:ext uri="{FF2B5EF4-FFF2-40B4-BE49-F238E27FC236}">
                <a16:creationId xmlns:a16="http://schemas.microsoft.com/office/drawing/2014/main" id="{BE452BDA-DADE-01DE-1AD7-9021ED0B6C1D}"/>
              </a:ext>
            </a:extLst>
          </p:cNvPr>
          <p:cNvSpPr txBox="1"/>
          <p:nvPr/>
        </p:nvSpPr>
        <p:spPr>
          <a:xfrm>
            <a:off x="4219509" y="2041160"/>
            <a:ext cx="4549414" cy="2246769"/>
          </a:xfrm>
          <a:prstGeom prst="rect">
            <a:avLst/>
          </a:prstGeom>
          <a:solidFill>
            <a:srgbClr val="C3DDFF">
              <a:alpha val="50196"/>
            </a:srgbClr>
          </a:solidFill>
          <a:ln>
            <a:solidFill>
              <a:schemeClr val="tx1"/>
            </a:solidFill>
          </a:ln>
        </p:spPr>
        <p:txBody>
          <a:bodyPr wrap="square" rtlCol="0">
            <a:spAutoFit/>
          </a:bodyPr>
          <a:lstStyle/>
          <a:p>
            <a:pPr marL="285750" indent="-285750">
              <a:buFont typeface="Arial" panose="020B0604020202020204" pitchFamily="34" charset="0"/>
              <a:buChar char="•"/>
            </a:pPr>
            <a:r>
              <a:rPr lang="en-NL" sz="2000" dirty="0"/>
              <a:t># linerarly independent circuits = 3</a:t>
            </a:r>
          </a:p>
          <a:p>
            <a:pPr marL="285750" indent="-285750">
              <a:buFont typeface="Arial" panose="020B0604020202020204" pitchFamily="34" charset="0"/>
              <a:buChar char="•"/>
            </a:pPr>
            <a:r>
              <a:rPr lang="en-GB" sz="2000" dirty="0"/>
              <a:t>Can you give them?</a:t>
            </a:r>
          </a:p>
          <a:p>
            <a:pPr marL="285750" indent="-285750">
              <a:buFont typeface="Arial" panose="020B0604020202020204" pitchFamily="34" charset="0"/>
              <a:buChar char="•"/>
            </a:pPr>
            <a:r>
              <a:rPr lang="en-GB" sz="2000" dirty="0">
                <a:highlight>
                  <a:srgbClr val="FFFF00"/>
                </a:highlight>
              </a:rPr>
              <a:t>#</a:t>
            </a:r>
            <a:r>
              <a:rPr lang="en-GB" sz="2000" dirty="0" err="1">
                <a:highlight>
                  <a:srgbClr val="FFFF00"/>
                </a:highlight>
              </a:rPr>
              <a:t>lics</a:t>
            </a:r>
            <a:r>
              <a:rPr lang="en-GB" sz="2000" dirty="0">
                <a:highlight>
                  <a:srgbClr val="FFFF00"/>
                </a:highlight>
              </a:rPr>
              <a:t> = E – N + 1</a:t>
            </a:r>
            <a:r>
              <a:rPr lang="en-GB" sz="2000" dirty="0"/>
              <a:t> (McCabe theorem)</a:t>
            </a:r>
          </a:p>
          <a:p>
            <a:pPr marL="285750" indent="-285750">
              <a:buFont typeface="Arial" panose="020B0604020202020204" pitchFamily="34" charset="0"/>
              <a:buChar char="•"/>
            </a:pPr>
            <a:r>
              <a:rPr lang="en-GB" sz="2000" dirty="0"/>
              <a:t>E = number of edges in the extended CFG = original E + 1</a:t>
            </a:r>
            <a:br>
              <a:rPr lang="en-NL" sz="2000" dirty="0"/>
            </a:br>
            <a:endParaRPr lang="en-NL" sz="2000" dirty="0"/>
          </a:p>
          <a:p>
            <a:pPr marL="285750" indent="-285750">
              <a:buFont typeface="Arial" panose="020B0604020202020204" pitchFamily="34" charset="0"/>
              <a:buChar char="•"/>
            </a:pPr>
            <a:r>
              <a:rPr lang="en-NL" sz="2000" dirty="0"/>
              <a:t>So</a:t>
            </a:r>
            <a:r>
              <a:rPr lang="en-NL" sz="2000" dirty="0">
                <a:highlight>
                  <a:srgbClr val="FFFF00"/>
                </a:highlight>
              </a:rPr>
              <a:t>, #lics = E</a:t>
            </a:r>
            <a:r>
              <a:rPr lang="en-NL" sz="2000" baseline="-25000" dirty="0">
                <a:highlight>
                  <a:srgbClr val="FFFF00"/>
                </a:highlight>
              </a:rPr>
              <a:t>original</a:t>
            </a:r>
            <a:r>
              <a:rPr lang="en-NL" sz="2000" dirty="0">
                <a:highlight>
                  <a:srgbClr val="FFFF00"/>
                </a:highlight>
              </a:rPr>
              <a:t> – N + 2 </a:t>
            </a:r>
          </a:p>
        </p:txBody>
      </p:sp>
    </p:spTree>
    <p:extLst>
      <p:ext uri="{BB962C8B-B14F-4D97-AF65-F5344CB8AC3E}">
        <p14:creationId xmlns:p14="http://schemas.microsoft.com/office/powerpoint/2010/main" val="850664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Relation with test coverage</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26</a:t>
            </a:fld>
            <a:endParaRPr lang="en-US"/>
          </a:p>
        </p:txBody>
      </p:sp>
      <p:cxnSp>
        <p:nvCxnSpPr>
          <p:cNvPr id="28" name="Curved Connector 27">
            <a:extLst>
              <a:ext uri="{FF2B5EF4-FFF2-40B4-BE49-F238E27FC236}">
                <a16:creationId xmlns:a16="http://schemas.microsoft.com/office/drawing/2014/main" id="{BF718362-D8B5-40CB-7780-092D6EEAD0D7}"/>
              </a:ext>
            </a:extLst>
          </p:cNvPr>
          <p:cNvCxnSpPr>
            <a:cxnSpLocks/>
            <a:stCxn id="101" idx="2"/>
            <a:endCxn id="97" idx="2"/>
          </p:cNvCxnSpPr>
          <p:nvPr/>
        </p:nvCxnSpPr>
        <p:spPr>
          <a:xfrm rot="10800000">
            <a:off x="1043608" y="1988841"/>
            <a:ext cx="27038" cy="2614723"/>
          </a:xfrm>
          <a:prstGeom prst="curvedConnector3">
            <a:avLst>
              <a:gd name="adj1" fmla="val 1759638"/>
            </a:avLst>
          </a:prstGeom>
          <a:ln w="12700">
            <a:solidFill>
              <a:schemeClr val="accent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6BA2C80C-CB08-51DC-A927-712A89DD9EB3}"/>
              </a:ext>
            </a:extLst>
          </p:cNvPr>
          <p:cNvSpPr/>
          <p:nvPr/>
        </p:nvSpPr>
        <p:spPr>
          <a:xfrm>
            <a:off x="1042238" y="237749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1</a:t>
            </a:r>
          </a:p>
        </p:txBody>
      </p:sp>
      <p:sp>
        <p:nvSpPr>
          <p:cNvPr id="91" name="Oval 90">
            <a:extLst>
              <a:ext uri="{FF2B5EF4-FFF2-40B4-BE49-F238E27FC236}">
                <a16:creationId xmlns:a16="http://schemas.microsoft.com/office/drawing/2014/main" id="{66EFDBCF-75DE-387C-08B6-CC557771B136}"/>
              </a:ext>
            </a:extLst>
          </p:cNvPr>
          <p:cNvSpPr/>
          <p:nvPr/>
        </p:nvSpPr>
        <p:spPr>
          <a:xfrm>
            <a:off x="1635070" y="292149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3</a:t>
            </a:r>
          </a:p>
        </p:txBody>
      </p:sp>
      <p:sp>
        <p:nvSpPr>
          <p:cNvPr id="92" name="Oval 91">
            <a:extLst>
              <a:ext uri="{FF2B5EF4-FFF2-40B4-BE49-F238E27FC236}">
                <a16:creationId xmlns:a16="http://schemas.microsoft.com/office/drawing/2014/main" id="{00F22AF1-D4A7-2FF7-4CA2-C7342C100CB7}"/>
              </a:ext>
            </a:extLst>
          </p:cNvPr>
          <p:cNvSpPr/>
          <p:nvPr/>
        </p:nvSpPr>
        <p:spPr>
          <a:xfrm>
            <a:off x="1042238" y="291017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2</a:t>
            </a:r>
          </a:p>
        </p:txBody>
      </p:sp>
      <p:cxnSp>
        <p:nvCxnSpPr>
          <p:cNvPr id="93" name="Straight Arrow Connector 92">
            <a:extLst>
              <a:ext uri="{FF2B5EF4-FFF2-40B4-BE49-F238E27FC236}">
                <a16:creationId xmlns:a16="http://schemas.microsoft.com/office/drawing/2014/main" id="{262AE2AA-EAF7-52A5-558C-9DB4906572A0}"/>
              </a:ext>
            </a:extLst>
          </p:cNvPr>
          <p:cNvCxnSpPr>
            <a:cxnSpLocks/>
            <a:stCxn id="90" idx="4"/>
            <a:endCxn id="92" idx="0"/>
          </p:cNvCxnSpPr>
          <p:nvPr/>
        </p:nvCxnSpPr>
        <p:spPr>
          <a:xfrm>
            <a:off x="1186254" y="2665531"/>
            <a:ext cx="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BD6DB30C-DF87-B7A3-1BCD-A5F26667B5CA}"/>
              </a:ext>
            </a:extLst>
          </p:cNvPr>
          <p:cNvCxnSpPr>
            <a:cxnSpLocks/>
            <a:stCxn id="92" idx="6"/>
            <a:endCxn id="91" idx="2"/>
          </p:cNvCxnSpPr>
          <p:nvPr/>
        </p:nvCxnSpPr>
        <p:spPr>
          <a:xfrm>
            <a:off x="1330270" y="3054190"/>
            <a:ext cx="304800" cy="113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3E4DB2A-C129-9BD5-62A1-2F097AD4CCCA}"/>
              </a:ext>
            </a:extLst>
          </p:cNvPr>
          <p:cNvCxnSpPr>
            <a:cxnSpLocks/>
            <a:stCxn id="97" idx="4"/>
            <a:endCxn id="90" idx="0"/>
          </p:cNvCxnSpPr>
          <p:nvPr/>
        </p:nvCxnSpPr>
        <p:spPr>
          <a:xfrm flipH="1">
            <a:off x="1186254" y="2132856"/>
            <a:ext cx="1370" cy="2446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78E6C09F-6D03-5873-7230-DA768936D70E}"/>
              </a:ext>
            </a:extLst>
          </p:cNvPr>
          <p:cNvCxnSpPr>
            <a:cxnSpLocks/>
            <a:stCxn id="91" idx="1"/>
            <a:endCxn id="90" idx="5"/>
          </p:cNvCxnSpPr>
          <p:nvPr/>
        </p:nvCxnSpPr>
        <p:spPr>
          <a:xfrm flipH="1" flipV="1">
            <a:off x="1288089" y="2623350"/>
            <a:ext cx="389162" cy="340322"/>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a:extLst>
              <a:ext uri="{FF2B5EF4-FFF2-40B4-BE49-F238E27FC236}">
                <a16:creationId xmlns:a16="http://schemas.microsoft.com/office/drawing/2014/main" id="{88B24A16-0A40-3422-FDBB-99B7EF83FF53}"/>
              </a:ext>
            </a:extLst>
          </p:cNvPr>
          <p:cNvSpPr/>
          <p:nvPr/>
        </p:nvSpPr>
        <p:spPr>
          <a:xfrm>
            <a:off x="1043608" y="184482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0</a:t>
            </a:r>
          </a:p>
        </p:txBody>
      </p:sp>
      <p:sp>
        <p:nvSpPr>
          <p:cNvPr id="98" name="Oval 97">
            <a:extLst>
              <a:ext uri="{FF2B5EF4-FFF2-40B4-BE49-F238E27FC236}">
                <a16:creationId xmlns:a16="http://schemas.microsoft.com/office/drawing/2014/main" id="{E99DE401-37D2-C6CA-14ED-202E992009EC}"/>
              </a:ext>
            </a:extLst>
          </p:cNvPr>
          <p:cNvSpPr/>
          <p:nvPr/>
        </p:nvSpPr>
        <p:spPr>
          <a:xfrm>
            <a:off x="1051790" y="3418373"/>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4</a:t>
            </a:r>
          </a:p>
        </p:txBody>
      </p:sp>
      <p:sp>
        <p:nvSpPr>
          <p:cNvPr id="99" name="Oval 98">
            <a:extLst>
              <a:ext uri="{FF2B5EF4-FFF2-40B4-BE49-F238E27FC236}">
                <a16:creationId xmlns:a16="http://schemas.microsoft.com/office/drawing/2014/main" id="{DE733BAD-7190-C555-985D-CF268C5826E5}"/>
              </a:ext>
            </a:extLst>
          </p:cNvPr>
          <p:cNvSpPr/>
          <p:nvPr/>
        </p:nvSpPr>
        <p:spPr>
          <a:xfrm>
            <a:off x="1529622" y="3750188"/>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5</a:t>
            </a:r>
          </a:p>
        </p:txBody>
      </p:sp>
      <p:sp>
        <p:nvSpPr>
          <p:cNvPr id="100" name="Oval 99">
            <a:extLst>
              <a:ext uri="{FF2B5EF4-FFF2-40B4-BE49-F238E27FC236}">
                <a16:creationId xmlns:a16="http://schemas.microsoft.com/office/drawing/2014/main" id="{51D521B0-205E-9138-1172-B32820F2B66C}"/>
              </a:ext>
            </a:extLst>
          </p:cNvPr>
          <p:cNvSpPr/>
          <p:nvPr/>
        </p:nvSpPr>
        <p:spPr>
          <a:xfrm>
            <a:off x="1059724" y="394093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6</a:t>
            </a:r>
          </a:p>
        </p:txBody>
      </p:sp>
      <p:sp>
        <p:nvSpPr>
          <p:cNvPr id="101" name="Oval 100">
            <a:extLst>
              <a:ext uri="{FF2B5EF4-FFF2-40B4-BE49-F238E27FC236}">
                <a16:creationId xmlns:a16="http://schemas.microsoft.com/office/drawing/2014/main" id="{5F2B14BD-AC6D-7D20-2875-D8EF6A220074}"/>
              </a:ext>
            </a:extLst>
          </p:cNvPr>
          <p:cNvSpPr/>
          <p:nvPr/>
        </p:nvSpPr>
        <p:spPr>
          <a:xfrm>
            <a:off x="1070646" y="4459547"/>
            <a:ext cx="288032" cy="288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L" dirty="0"/>
              <a:t>7</a:t>
            </a:r>
          </a:p>
        </p:txBody>
      </p:sp>
      <p:cxnSp>
        <p:nvCxnSpPr>
          <p:cNvPr id="102" name="Straight Arrow Connector 101">
            <a:extLst>
              <a:ext uri="{FF2B5EF4-FFF2-40B4-BE49-F238E27FC236}">
                <a16:creationId xmlns:a16="http://schemas.microsoft.com/office/drawing/2014/main" id="{0277B4FB-FB1E-4118-2631-7C70E409756E}"/>
              </a:ext>
            </a:extLst>
          </p:cNvPr>
          <p:cNvCxnSpPr>
            <a:cxnSpLocks/>
            <a:stCxn id="92" idx="4"/>
            <a:endCxn id="98" idx="0"/>
          </p:cNvCxnSpPr>
          <p:nvPr/>
        </p:nvCxnSpPr>
        <p:spPr>
          <a:xfrm>
            <a:off x="1186254" y="3198206"/>
            <a:ext cx="9552" cy="2201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4660A5F4-6CAF-8984-0699-085D80AAD0F6}"/>
              </a:ext>
            </a:extLst>
          </p:cNvPr>
          <p:cNvCxnSpPr>
            <a:cxnSpLocks/>
            <a:stCxn id="98" idx="5"/>
            <a:endCxn id="99" idx="1"/>
          </p:cNvCxnSpPr>
          <p:nvPr/>
        </p:nvCxnSpPr>
        <p:spPr>
          <a:xfrm>
            <a:off x="1297641" y="3664224"/>
            <a:ext cx="274162" cy="1281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0F2AB201-BD6C-18AD-5113-037608443CAE}"/>
              </a:ext>
            </a:extLst>
          </p:cNvPr>
          <p:cNvCxnSpPr>
            <a:cxnSpLocks/>
            <a:stCxn id="99" idx="3"/>
            <a:endCxn id="100" idx="6"/>
          </p:cNvCxnSpPr>
          <p:nvPr/>
        </p:nvCxnSpPr>
        <p:spPr>
          <a:xfrm flipH="1">
            <a:off x="1347756" y="3996039"/>
            <a:ext cx="224047" cy="889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7C55E054-ECF7-C9A5-DF73-F14471A5D571}"/>
              </a:ext>
            </a:extLst>
          </p:cNvPr>
          <p:cNvCxnSpPr>
            <a:cxnSpLocks/>
            <a:stCxn id="98" idx="4"/>
            <a:endCxn id="100" idx="0"/>
          </p:cNvCxnSpPr>
          <p:nvPr/>
        </p:nvCxnSpPr>
        <p:spPr>
          <a:xfrm>
            <a:off x="1195806" y="3706405"/>
            <a:ext cx="7934" cy="2345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4DF54D0F-F460-20BA-0379-98476D5183A8}"/>
              </a:ext>
            </a:extLst>
          </p:cNvPr>
          <p:cNvCxnSpPr>
            <a:cxnSpLocks/>
            <a:stCxn id="100" idx="4"/>
            <a:endCxn id="101" idx="0"/>
          </p:cNvCxnSpPr>
          <p:nvPr/>
        </p:nvCxnSpPr>
        <p:spPr>
          <a:xfrm>
            <a:off x="1203740" y="4228971"/>
            <a:ext cx="10922" cy="23057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4F6CCD9-748E-CEC3-F44F-1258FA08CA4A}"/>
              </a:ext>
            </a:extLst>
          </p:cNvPr>
          <p:cNvSpPr txBox="1"/>
          <p:nvPr/>
        </p:nvSpPr>
        <p:spPr>
          <a:xfrm>
            <a:off x="2580810" y="1840740"/>
            <a:ext cx="5371456" cy="3139321"/>
          </a:xfrm>
          <a:prstGeom prst="rect">
            <a:avLst/>
          </a:prstGeom>
          <a:noFill/>
        </p:spPr>
        <p:txBody>
          <a:bodyPr wrap="square" rtlCol="0">
            <a:spAutoFit/>
          </a:bodyPr>
          <a:lstStyle/>
          <a:p>
            <a:r>
              <a:rPr lang="en-GB" dirty="0"/>
              <a:t>Aim to cover at least all independent “circuits” in your program: </a:t>
            </a:r>
          </a:p>
          <a:p>
            <a:pPr marL="285750" indent="-285750">
              <a:buFont typeface="Arial" panose="020B0604020202020204" pitchFamily="34" charset="0"/>
              <a:buChar char="•"/>
            </a:pPr>
            <a:r>
              <a:rPr lang="en-GB" dirty="0"/>
              <a:t>[0,1,2,4,6,7,</a:t>
            </a:r>
            <a:r>
              <a:rPr lang="en-GB" strike="sngStrike" dirty="0">
                <a:solidFill>
                  <a:srgbClr val="FF0000"/>
                </a:solidFill>
              </a:rPr>
              <a:t>0</a:t>
            </a:r>
            <a:r>
              <a:rPr lang="en-GB" dirty="0"/>
              <a:t>] ,  [0,1,2,4,5,6,7,</a:t>
            </a:r>
            <a:r>
              <a:rPr lang="en-GB" strike="sngStrike" dirty="0">
                <a:solidFill>
                  <a:srgbClr val="FF0000"/>
                </a:solidFill>
              </a:rPr>
              <a:t>0</a:t>
            </a:r>
            <a:r>
              <a:rPr lang="en-GB" dirty="0"/>
              <a:t>],   [1,2,3,1] </a:t>
            </a:r>
          </a:p>
          <a:p>
            <a:pPr marL="285750" indent="-285750">
              <a:buFont typeface="Arial" panose="020B0604020202020204" pitchFamily="34" charset="0"/>
              <a:buChar char="•"/>
            </a:pPr>
            <a:r>
              <a:rPr lang="en-GB" dirty="0"/>
              <a:t>You can remove the fake edge from the TR.</a:t>
            </a:r>
          </a:p>
          <a:p>
            <a:pPr marL="285750" indent="-285750">
              <a:buFont typeface="Arial" panose="020B0604020202020204" pitchFamily="34" charset="0"/>
              <a:buChar char="•"/>
            </a:pPr>
            <a:endParaRPr lang="en-GB" dirty="0"/>
          </a:p>
          <a:p>
            <a:r>
              <a:rPr lang="en-GB" dirty="0"/>
              <a:t>Observations:</a:t>
            </a:r>
          </a:p>
          <a:p>
            <a:pPr marL="285750" indent="-285750">
              <a:buFont typeface="Arial" panose="020B0604020202020204" pitchFamily="34" charset="0"/>
              <a:buChar char="•"/>
            </a:pPr>
            <a:r>
              <a:rPr lang="en-GB" dirty="0"/>
              <a:t>The paths in McCabe TR are linearly independent, so each has something unique.</a:t>
            </a:r>
          </a:p>
          <a:p>
            <a:pPr marL="285750" indent="-285750">
              <a:buFont typeface="Arial" panose="020B0604020202020204" pitchFamily="34" charset="0"/>
              <a:buChar char="•"/>
            </a:pPr>
            <a:r>
              <a:rPr lang="en-GB" dirty="0"/>
              <a:t>McCabe number is not the same as #paths in the program. The later can be exponential or unbounded. #McCabe TR grows much slower. </a:t>
            </a:r>
            <a:endParaRPr lang="en-NL" dirty="0"/>
          </a:p>
        </p:txBody>
      </p:sp>
    </p:spTree>
    <p:extLst>
      <p:ext uri="{BB962C8B-B14F-4D97-AF65-F5344CB8AC3E}">
        <p14:creationId xmlns:p14="http://schemas.microsoft.com/office/powerpoint/2010/main" val="536347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2C54-0A09-BA26-FF22-F9D7948274F8}"/>
              </a:ext>
            </a:extLst>
          </p:cNvPr>
          <p:cNvSpPr>
            <a:spLocks noGrp="1"/>
          </p:cNvSpPr>
          <p:nvPr>
            <p:ph type="title"/>
          </p:nvPr>
        </p:nvSpPr>
        <p:spPr/>
        <p:txBody>
          <a:bodyPr/>
          <a:lstStyle/>
          <a:p>
            <a:r>
              <a:rPr lang="en-NL" dirty="0"/>
              <a:t>#McCabe-TR growth</a:t>
            </a:r>
          </a:p>
        </p:txBody>
      </p:sp>
      <p:sp>
        <p:nvSpPr>
          <p:cNvPr id="4" name="Slide Number Placeholder 3">
            <a:extLst>
              <a:ext uri="{FF2B5EF4-FFF2-40B4-BE49-F238E27FC236}">
                <a16:creationId xmlns:a16="http://schemas.microsoft.com/office/drawing/2014/main" id="{4FDCF551-13AB-DE8B-F0D1-354738323B44}"/>
              </a:ext>
            </a:extLst>
          </p:cNvPr>
          <p:cNvSpPr>
            <a:spLocks noGrp="1"/>
          </p:cNvSpPr>
          <p:nvPr>
            <p:ph type="sldNum" sz="quarter" idx="12"/>
          </p:nvPr>
        </p:nvSpPr>
        <p:spPr/>
        <p:txBody>
          <a:bodyPr/>
          <a:lstStyle/>
          <a:p>
            <a:pPr>
              <a:defRPr/>
            </a:pPr>
            <a:fld id="{F7C0A3F7-46F3-44CF-95B7-0304031AA6EA}" type="slidenum">
              <a:rPr lang="en-US" smtClean="0"/>
              <a:pPr>
                <a:defRPr/>
              </a:pPr>
              <a:t>27</a:t>
            </a:fld>
            <a:endParaRPr lang="en-US"/>
          </a:p>
        </p:txBody>
      </p:sp>
      <p:sp>
        <p:nvSpPr>
          <p:cNvPr id="90" name="Oval 89">
            <a:extLst>
              <a:ext uri="{FF2B5EF4-FFF2-40B4-BE49-F238E27FC236}">
                <a16:creationId xmlns:a16="http://schemas.microsoft.com/office/drawing/2014/main" id="{6BA2C80C-CB08-51DC-A927-712A89DD9EB3}"/>
              </a:ext>
            </a:extLst>
          </p:cNvPr>
          <p:cNvSpPr/>
          <p:nvPr/>
        </p:nvSpPr>
        <p:spPr>
          <a:xfrm>
            <a:off x="2020760" y="182230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91" name="Oval 90">
            <a:extLst>
              <a:ext uri="{FF2B5EF4-FFF2-40B4-BE49-F238E27FC236}">
                <a16:creationId xmlns:a16="http://schemas.microsoft.com/office/drawing/2014/main" id="{66EFDBCF-75DE-387C-08B6-CC557771B136}"/>
              </a:ext>
            </a:extLst>
          </p:cNvPr>
          <p:cNvSpPr/>
          <p:nvPr/>
        </p:nvSpPr>
        <p:spPr>
          <a:xfrm>
            <a:off x="2386083" y="2112977"/>
            <a:ext cx="288032" cy="28803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92" name="Oval 91">
            <a:extLst>
              <a:ext uri="{FF2B5EF4-FFF2-40B4-BE49-F238E27FC236}">
                <a16:creationId xmlns:a16="http://schemas.microsoft.com/office/drawing/2014/main" id="{00F22AF1-D4A7-2FF7-4CA2-C7342C100CB7}"/>
              </a:ext>
            </a:extLst>
          </p:cNvPr>
          <p:cNvSpPr/>
          <p:nvPr/>
        </p:nvSpPr>
        <p:spPr>
          <a:xfrm>
            <a:off x="2025215" y="2277002"/>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93" name="Straight Arrow Connector 92">
            <a:extLst>
              <a:ext uri="{FF2B5EF4-FFF2-40B4-BE49-F238E27FC236}">
                <a16:creationId xmlns:a16="http://schemas.microsoft.com/office/drawing/2014/main" id="{262AE2AA-EAF7-52A5-558C-9DB4906572A0}"/>
              </a:ext>
            </a:extLst>
          </p:cNvPr>
          <p:cNvCxnSpPr>
            <a:cxnSpLocks/>
            <a:stCxn id="90" idx="3"/>
            <a:endCxn id="45" idx="7"/>
          </p:cNvCxnSpPr>
          <p:nvPr/>
        </p:nvCxnSpPr>
        <p:spPr>
          <a:xfrm flipH="1">
            <a:off x="1898531" y="2068152"/>
            <a:ext cx="164410" cy="870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BD6DB30C-DF87-B7A3-1BCD-A5F26667B5CA}"/>
              </a:ext>
            </a:extLst>
          </p:cNvPr>
          <p:cNvCxnSpPr>
            <a:cxnSpLocks/>
            <a:stCxn id="90" idx="5"/>
            <a:endCxn id="91" idx="1"/>
          </p:cNvCxnSpPr>
          <p:nvPr/>
        </p:nvCxnSpPr>
        <p:spPr>
          <a:xfrm>
            <a:off x="2266611" y="2068152"/>
            <a:ext cx="161653" cy="870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9" name="Oval 98">
            <a:extLst>
              <a:ext uri="{FF2B5EF4-FFF2-40B4-BE49-F238E27FC236}">
                <a16:creationId xmlns:a16="http://schemas.microsoft.com/office/drawing/2014/main" id="{DE733BAD-7190-C555-985D-CF268C5826E5}"/>
              </a:ext>
            </a:extLst>
          </p:cNvPr>
          <p:cNvSpPr/>
          <p:nvPr/>
        </p:nvSpPr>
        <p:spPr>
          <a:xfrm>
            <a:off x="2428264" y="2604679"/>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00" name="Oval 99">
            <a:extLst>
              <a:ext uri="{FF2B5EF4-FFF2-40B4-BE49-F238E27FC236}">
                <a16:creationId xmlns:a16="http://schemas.microsoft.com/office/drawing/2014/main" id="{51D521B0-205E-9138-1172-B32820F2B66C}"/>
              </a:ext>
            </a:extLst>
          </p:cNvPr>
          <p:cNvSpPr/>
          <p:nvPr/>
        </p:nvSpPr>
        <p:spPr>
          <a:xfrm>
            <a:off x="2010012" y="2840162"/>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103" name="Straight Arrow Connector 102">
            <a:extLst>
              <a:ext uri="{FF2B5EF4-FFF2-40B4-BE49-F238E27FC236}">
                <a16:creationId xmlns:a16="http://schemas.microsoft.com/office/drawing/2014/main" id="{4660A5F4-6CAF-8984-0699-085D80AAD0F6}"/>
              </a:ext>
            </a:extLst>
          </p:cNvPr>
          <p:cNvCxnSpPr>
            <a:cxnSpLocks/>
            <a:stCxn id="92" idx="5"/>
            <a:endCxn id="99" idx="1"/>
          </p:cNvCxnSpPr>
          <p:nvPr/>
        </p:nvCxnSpPr>
        <p:spPr>
          <a:xfrm>
            <a:off x="2271066" y="2522853"/>
            <a:ext cx="199379" cy="1240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0F2AB201-BD6C-18AD-5113-037608443CAE}"/>
              </a:ext>
            </a:extLst>
          </p:cNvPr>
          <p:cNvCxnSpPr>
            <a:cxnSpLocks/>
            <a:stCxn id="99" idx="3"/>
            <a:endCxn id="100" idx="6"/>
          </p:cNvCxnSpPr>
          <p:nvPr/>
        </p:nvCxnSpPr>
        <p:spPr>
          <a:xfrm flipH="1">
            <a:off x="2298044" y="2850530"/>
            <a:ext cx="172401" cy="13364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7C55E054-ECF7-C9A5-DF73-F14471A5D571}"/>
              </a:ext>
            </a:extLst>
          </p:cNvPr>
          <p:cNvCxnSpPr>
            <a:cxnSpLocks/>
            <a:stCxn id="92" idx="3"/>
            <a:endCxn id="46" idx="7"/>
          </p:cNvCxnSpPr>
          <p:nvPr/>
        </p:nvCxnSpPr>
        <p:spPr>
          <a:xfrm flipH="1">
            <a:off x="1894995" y="2522853"/>
            <a:ext cx="172401" cy="1370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70C610A4-1A53-0AC8-7E87-01586061C18D}"/>
              </a:ext>
            </a:extLst>
          </p:cNvPr>
          <p:cNvCxnSpPr>
            <a:cxnSpLocks/>
            <a:stCxn id="91" idx="3"/>
            <a:endCxn id="92" idx="6"/>
          </p:cNvCxnSpPr>
          <p:nvPr/>
        </p:nvCxnSpPr>
        <p:spPr>
          <a:xfrm flipH="1">
            <a:off x="2313247" y="2358828"/>
            <a:ext cx="115017" cy="621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9DCF293A-3A12-2356-C9C5-09C4AA6BABEE}"/>
              </a:ext>
            </a:extLst>
          </p:cNvPr>
          <p:cNvSpPr txBox="1"/>
          <p:nvPr/>
        </p:nvSpPr>
        <p:spPr>
          <a:xfrm>
            <a:off x="2915816" y="1916832"/>
            <a:ext cx="4448654" cy="923330"/>
          </a:xfrm>
          <a:prstGeom prst="rect">
            <a:avLst/>
          </a:prstGeom>
          <a:noFill/>
        </p:spPr>
        <p:txBody>
          <a:bodyPr wrap="none" rtlCol="0">
            <a:spAutoFit/>
          </a:bodyPr>
          <a:lstStyle/>
          <a:p>
            <a:r>
              <a:rPr lang="en-NL" dirty="0"/>
              <a:t>#McCabe-TR = #independent paths = 3</a:t>
            </a:r>
          </a:p>
          <a:p>
            <a:r>
              <a:rPr lang="en-NL" dirty="0"/>
              <a:t>#test cases needed to cover all edges = 2</a:t>
            </a:r>
          </a:p>
          <a:p>
            <a:r>
              <a:rPr lang="en-NL" dirty="0"/>
              <a:t>#test cases needed to cover McCabe = 3</a:t>
            </a:r>
          </a:p>
        </p:txBody>
      </p:sp>
      <p:sp>
        <p:nvSpPr>
          <p:cNvPr id="45" name="Oval 44">
            <a:extLst>
              <a:ext uri="{FF2B5EF4-FFF2-40B4-BE49-F238E27FC236}">
                <a16:creationId xmlns:a16="http://schemas.microsoft.com/office/drawing/2014/main" id="{AD35CBAB-117D-680B-7AD8-7EB11442ADAA}"/>
              </a:ext>
            </a:extLst>
          </p:cNvPr>
          <p:cNvSpPr/>
          <p:nvPr/>
        </p:nvSpPr>
        <p:spPr>
          <a:xfrm>
            <a:off x="1652680" y="211297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46" name="Oval 45">
            <a:extLst>
              <a:ext uri="{FF2B5EF4-FFF2-40B4-BE49-F238E27FC236}">
                <a16:creationId xmlns:a16="http://schemas.microsoft.com/office/drawing/2014/main" id="{5C749D3F-52BF-639B-7A24-728737D5DC3D}"/>
              </a:ext>
            </a:extLst>
          </p:cNvPr>
          <p:cNvSpPr/>
          <p:nvPr/>
        </p:nvSpPr>
        <p:spPr>
          <a:xfrm>
            <a:off x="1649144" y="2617703"/>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49" name="Straight Arrow Connector 48">
            <a:extLst>
              <a:ext uri="{FF2B5EF4-FFF2-40B4-BE49-F238E27FC236}">
                <a16:creationId xmlns:a16="http://schemas.microsoft.com/office/drawing/2014/main" id="{CD62A1DB-DC3E-7215-E33C-66B1792EBF5A}"/>
              </a:ext>
            </a:extLst>
          </p:cNvPr>
          <p:cNvCxnSpPr>
            <a:cxnSpLocks/>
            <a:stCxn id="45" idx="5"/>
            <a:endCxn id="92" idx="2"/>
          </p:cNvCxnSpPr>
          <p:nvPr/>
        </p:nvCxnSpPr>
        <p:spPr>
          <a:xfrm>
            <a:off x="1898531" y="2358828"/>
            <a:ext cx="126684" cy="621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8BED15CD-C2BD-EEC1-D162-0E845E0D016E}"/>
              </a:ext>
            </a:extLst>
          </p:cNvPr>
          <p:cNvCxnSpPr>
            <a:cxnSpLocks/>
            <a:stCxn id="46" idx="5"/>
            <a:endCxn id="100" idx="2"/>
          </p:cNvCxnSpPr>
          <p:nvPr/>
        </p:nvCxnSpPr>
        <p:spPr>
          <a:xfrm>
            <a:off x="1894995" y="2863554"/>
            <a:ext cx="115017" cy="1206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4" name="Oval 113">
            <a:extLst>
              <a:ext uri="{FF2B5EF4-FFF2-40B4-BE49-F238E27FC236}">
                <a16:creationId xmlns:a16="http://schemas.microsoft.com/office/drawing/2014/main" id="{BAF07F3E-BBA6-D626-D571-27A55A736F11}"/>
              </a:ext>
            </a:extLst>
          </p:cNvPr>
          <p:cNvSpPr/>
          <p:nvPr/>
        </p:nvSpPr>
        <p:spPr>
          <a:xfrm>
            <a:off x="1958714" y="370290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15" name="Oval 114">
            <a:extLst>
              <a:ext uri="{FF2B5EF4-FFF2-40B4-BE49-F238E27FC236}">
                <a16:creationId xmlns:a16="http://schemas.microsoft.com/office/drawing/2014/main" id="{B47F63F5-B34F-BC91-0721-52E470D63B7E}"/>
              </a:ext>
            </a:extLst>
          </p:cNvPr>
          <p:cNvSpPr/>
          <p:nvPr/>
        </p:nvSpPr>
        <p:spPr>
          <a:xfrm>
            <a:off x="2324037" y="3993585"/>
            <a:ext cx="288032" cy="28803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16" name="Oval 115">
            <a:extLst>
              <a:ext uri="{FF2B5EF4-FFF2-40B4-BE49-F238E27FC236}">
                <a16:creationId xmlns:a16="http://schemas.microsoft.com/office/drawing/2014/main" id="{3D76CBA2-51CB-ED4F-1139-9A60CCBCFA65}"/>
              </a:ext>
            </a:extLst>
          </p:cNvPr>
          <p:cNvSpPr/>
          <p:nvPr/>
        </p:nvSpPr>
        <p:spPr>
          <a:xfrm>
            <a:off x="1963169" y="415761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117" name="Straight Arrow Connector 116">
            <a:extLst>
              <a:ext uri="{FF2B5EF4-FFF2-40B4-BE49-F238E27FC236}">
                <a16:creationId xmlns:a16="http://schemas.microsoft.com/office/drawing/2014/main" id="{6C6225AB-29A6-0924-C8A1-1C3E1A9D9637}"/>
              </a:ext>
            </a:extLst>
          </p:cNvPr>
          <p:cNvCxnSpPr>
            <a:cxnSpLocks/>
            <a:stCxn id="114" idx="3"/>
            <a:endCxn id="125" idx="7"/>
          </p:cNvCxnSpPr>
          <p:nvPr/>
        </p:nvCxnSpPr>
        <p:spPr>
          <a:xfrm flipH="1">
            <a:off x="1836485" y="3948760"/>
            <a:ext cx="164410" cy="870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00842D69-CE7D-9FAF-C9D4-A817D55902DD}"/>
              </a:ext>
            </a:extLst>
          </p:cNvPr>
          <p:cNvCxnSpPr>
            <a:cxnSpLocks/>
            <a:stCxn id="114" idx="5"/>
            <a:endCxn id="115" idx="1"/>
          </p:cNvCxnSpPr>
          <p:nvPr/>
        </p:nvCxnSpPr>
        <p:spPr>
          <a:xfrm>
            <a:off x="2204565" y="3948760"/>
            <a:ext cx="161653" cy="8700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ED93DB28-95F9-0738-4C68-ECF139AD791D}"/>
              </a:ext>
            </a:extLst>
          </p:cNvPr>
          <p:cNvSpPr/>
          <p:nvPr/>
        </p:nvSpPr>
        <p:spPr>
          <a:xfrm>
            <a:off x="2366218" y="4485287"/>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20" name="Oval 119">
            <a:extLst>
              <a:ext uri="{FF2B5EF4-FFF2-40B4-BE49-F238E27FC236}">
                <a16:creationId xmlns:a16="http://schemas.microsoft.com/office/drawing/2014/main" id="{29401057-2D9F-CC60-AAA3-A8B7240A3B8F}"/>
              </a:ext>
            </a:extLst>
          </p:cNvPr>
          <p:cNvSpPr/>
          <p:nvPr/>
        </p:nvSpPr>
        <p:spPr>
          <a:xfrm>
            <a:off x="1947966" y="472077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121" name="Straight Arrow Connector 120">
            <a:extLst>
              <a:ext uri="{FF2B5EF4-FFF2-40B4-BE49-F238E27FC236}">
                <a16:creationId xmlns:a16="http://schemas.microsoft.com/office/drawing/2014/main" id="{F344707C-E24C-E8E1-DFF3-D7DB741D230C}"/>
              </a:ext>
            </a:extLst>
          </p:cNvPr>
          <p:cNvCxnSpPr>
            <a:cxnSpLocks/>
            <a:stCxn id="116" idx="5"/>
            <a:endCxn id="119" idx="1"/>
          </p:cNvCxnSpPr>
          <p:nvPr/>
        </p:nvCxnSpPr>
        <p:spPr>
          <a:xfrm>
            <a:off x="2209020" y="4403461"/>
            <a:ext cx="199379" cy="1240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A8976608-FC57-AD1A-5C26-D0371C40362C}"/>
              </a:ext>
            </a:extLst>
          </p:cNvPr>
          <p:cNvCxnSpPr>
            <a:cxnSpLocks/>
            <a:stCxn id="119" idx="3"/>
            <a:endCxn id="120" idx="6"/>
          </p:cNvCxnSpPr>
          <p:nvPr/>
        </p:nvCxnSpPr>
        <p:spPr>
          <a:xfrm flipH="1">
            <a:off x="2235998" y="4731138"/>
            <a:ext cx="172401" cy="13364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08CF99A4-1DC5-0220-D5C4-6A6B22F2AC18}"/>
              </a:ext>
            </a:extLst>
          </p:cNvPr>
          <p:cNvCxnSpPr>
            <a:cxnSpLocks/>
            <a:stCxn id="116" idx="3"/>
            <a:endCxn id="126" idx="7"/>
          </p:cNvCxnSpPr>
          <p:nvPr/>
        </p:nvCxnSpPr>
        <p:spPr>
          <a:xfrm flipH="1">
            <a:off x="1832949" y="4403461"/>
            <a:ext cx="172401" cy="1370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F9723133-4F2C-EF33-D50D-69D58B8FF5BD}"/>
              </a:ext>
            </a:extLst>
          </p:cNvPr>
          <p:cNvCxnSpPr>
            <a:cxnSpLocks/>
            <a:stCxn id="115" idx="3"/>
            <a:endCxn id="116" idx="6"/>
          </p:cNvCxnSpPr>
          <p:nvPr/>
        </p:nvCxnSpPr>
        <p:spPr>
          <a:xfrm flipH="1">
            <a:off x="2251201" y="4239436"/>
            <a:ext cx="115017" cy="621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Oval 124">
            <a:extLst>
              <a:ext uri="{FF2B5EF4-FFF2-40B4-BE49-F238E27FC236}">
                <a16:creationId xmlns:a16="http://schemas.microsoft.com/office/drawing/2014/main" id="{68117DF5-383E-D85A-C2CD-8B01E1F26FAC}"/>
              </a:ext>
            </a:extLst>
          </p:cNvPr>
          <p:cNvSpPr/>
          <p:nvPr/>
        </p:nvSpPr>
        <p:spPr>
          <a:xfrm>
            <a:off x="1590634" y="3993585"/>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26" name="Oval 125">
            <a:extLst>
              <a:ext uri="{FF2B5EF4-FFF2-40B4-BE49-F238E27FC236}">
                <a16:creationId xmlns:a16="http://schemas.microsoft.com/office/drawing/2014/main" id="{C17783AE-BEA5-34AA-A107-1F7CA819590E}"/>
              </a:ext>
            </a:extLst>
          </p:cNvPr>
          <p:cNvSpPr/>
          <p:nvPr/>
        </p:nvSpPr>
        <p:spPr>
          <a:xfrm>
            <a:off x="1587098" y="4498311"/>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127" name="Straight Arrow Connector 126">
            <a:extLst>
              <a:ext uri="{FF2B5EF4-FFF2-40B4-BE49-F238E27FC236}">
                <a16:creationId xmlns:a16="http://schemas.microsoft.com/office/drawing/2014/main" id="{6EC98ABF-EBC5-2B59-6D7D-37714EC9B16F}"/>
              </a:ext>
            </a:extLst>
          </p:cNvPr>
          <p:cNvCxnSpPr>
            <a:cxnSpLocks/>
            <a:stCxn id="125" idx="5"/>
            <a:endCxn id="116" idx="2"/>
          </p:cNvCxnSpPr>
          <p:nvPr/>
        </p:nvCxnSpPr>
        <p:spPr>
          <a:xfrm>
            <a:off x="1836485" y="4239436"/>
            <a:ext cx="126684" cy="621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6044D573-FD54-072C-C7FA-78B8ABACB6E0}"/>
              </a:ext>
            </a:extLst>
          </p:cNvPr>
          <p:cNvCxnSpPr>
            <a:cxnSpLocks/>
            <a:stCxn id="126" idx="5"/>
            <a:endCxn id="120" idx="2"/>
          </p:cNvCxnSpPr>
          <p:nvPr/>
        </p:nvCxnSpPr>
        <p:spPr>
          <a:xfrm>
            <a:off x="1832949" y="4744162"/>
            <a:ext cx="115017" cy="1206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Oval 128">
            <a:extLst>
              <a:ext uri="{FF2B5EF4-FFF2-40B4-BE49-F238E27FC236}">
                <a16:creationId xmlns:a16="http://schemas.microsoft.com/office/drawing/2014/main" id="{59C9FC17-1B34-1BBC-5F8E-41E50BDB3D6B}"/>
              </a:ext>
            </a:extLst>
          </p:cNvPr>
          <p:cNvSpPr/>
          <p:nvPr/>
        </p:nvSpPr>
        <p:spPr>
          <a:xfrm>
            <a:off x="2366218" y="5088329"/>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30" name="Oval 129">
            <a:extLst>
              <a:ext uri="{FF2B5EF4-FFF2-40B4-BE49-F238E27FC236}">
                <a16:creationId xmlns:a16="http://schemas.microsoft.com/office/drawing/2014/main" id="{F83539D6-DEA6-9EC4-96B6-8F28ABD7DCBA}"/>
              </a:ext>
            </a:extLst>
          </p:cNvPr>
          <p:cNvSpPr/>
          <p:nvPr/>
        </p:nvSpPr>
        <p:spPr>
          <a:xfrm>
            <a:off x="1947966" y="5323812"/>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31" name="Oval 130">
            <a:extLst>
              <a:ext uri="{FF2B5EF4-FFF2-40B4-BE49-F238E27FC236}">
                <a16:creationId xmlns:a16="http://schemas.microsoft.com/office/drawing/2014/main" id="{6516D538-1470-7991-97B6-BDD119ABC152}"/>
              </a:ext>
            </a:extLst>
          </p:cNvPr>
          <p:cNvSpPr/>
          <p:nvPr/>
        </p:nvSpPr>
        <p:spPr>
          <a:xfrm>
            <a:off x="1587098" y="5101353"/>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32" name="Oval 131">
            <a:extLst>
              <a:ext uri="{FF2B5EF4-FFF2-40B4-BE49-F238E27FC236}">
                <a16:creationId xmlns:a16="http://schemas.microsoft.com/office/drawing/2014/main" id="{EC613A15-21E2-12F3-AC6A-531B3B984B36}"/>
              </a:ext>
            </a:extLst>
          </p:cNvPr>
          <p:cNvSpPr/>
          <p:nvPr/>
        </p:nvSpPr>
        <p:spPr>
          <a:xfrm>
            <a:off x="2366218" y="5673710"/>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33" name="Oval 132">
            <a:extLst>
              <a:ext uri="{FF2B5EF4-FFF2-40B4-BE49-F238E27FC236}">
                <a16:creationId xmlns:a16="http://schemas.microsoft.com/office/drawing/2014/main" id="{8A6A9800-802A-74BA-D9AB-07169BEC4DF4}"/>
              </a:ext>
            </a:extLst>
          </p:cNvPr>
          <p:cNvSpPr/>
          <p:nvPr/>
        </p:nvSpPr>
        <p:spPr>
          <a:xfrm>
            <a:off x="1947966" y="6024877"/>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sp>
        <p:nvSpPr>
          <p:cNvPr id="134" name="Oval 133">
            <a:extLst>
              <a:ext uri="{FF2B5EF4-FFF2-40B4-BE49-F238E27FC236}">
                <a16:creationId xmlns:a16="http://schemas.microsoft.com/office/drawing/2014/main" id="{3D8A60EB-B3D1-A0F9-41EE-24F385BD02ED}"/>
              </a:ext>
            </a:extLst>
          </p:cNvPr>
          <p:cNvSpPr/>
          <p:nvPr/>
        </p:nvSpPr>
        <p:spPr>
          <a:xfrm>
            <a:off x="1587098" y="5686734"/>
            <a:ext cx="288032" cy="288032"/>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dirty="0"/>
          </a:p>
        </p:txBody>
      </p:sp>
      <p:cxnSp>
        <p:nvCxnSpPr>
          <p:cNvPr id="135" name="Straight Arrow Connector 134">
            <a:extLst>
              <a:ext uri="{FF2B5EF4-FFF2-40B4-BE49-F238E27FC236}">
                <a16:creationId xmlns:a16="http://schemas.microsoft.com/office/drawing/2014/main" id="{7CDAD7D4-349E-1715-5B22-38F87C3558FD}"/>
              </a:ext>
            </a:extLst>
          </p:cNvPr>
          <p:cNvCxnSpPr>
            <a:cxnSpLocks/>
            <a:stCxn id="120" idx="3"/>
            <a:endCxn id="131" idx="7"/>
          </p:cNvCxnSpPr>
          <p:nvPr/>
        </p:nvCxnSpPr>
        <p:spPr>
          <a:xfrm flipH="1">
            <a:off x="1832949" y="4966621"/>
            <a:ext cx="157198" cy="17691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1D872B3D-068F-34BB-7991-B02B6236C1B2}"/>
              </a:ext>
            </a:extLst>
          </p:cNvPr>
          <p:cNvCxnSpPr>
            <a:cxnSpLocks/>
            <a:stCxn id="120" idx="5"/>
            <a:endCxn id="129" idx="1"/>
          </p:cNvCxnSpPr>
          <p:nvPr/>
        </p:nvCxnSpPr>
        <p:spPr>
          <a:xfrm>
            <a:off x="2193817" y="4966621"/>
            <a:ext cx="214582" cy="163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C7ABCA83-D641-555A-8ABE-0977E05F6C0F}"/>
              </a:ext>
            </a:extLst>
          </p:cNvPr>
          <p:cNvCxnSpPr>
            <a:cxnSpLocks/>
            <a:stCxn id="131" idx="5"/>
            <a:endCxn id="130" idx="2"/>
          </p:cNvCxnSpPr>
          <p:nvPr/>
        </p:nvCxnSpPr>
        <p:spPr>
          <a:xfrm>
            <a:off x="1832949" y="5347204"/>
            <a:ext cx="115017" cy="1206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C05D907E-3C68-0C5F-DF49-DDD44F243AF9}"/>
              </a:ext>
            </a:extLst>
          </p:cNvPr>
          <p:cNvCxnSpPr>
            <a:cxnSpLocks/>
            <a:stCxn id="129" idx="3"/>
            <a:endCxn id="130" idx="6"/>
          </p:cNvCxnSpPr>
          <p:nvPr/>
        </p:nvCxnSpPr>
        <p:spPr>
          <a:xfrm flipH="1">
            <a:off x="2235998" y="5334180"/>
            <a:ext cx="172401" cy="13364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148">
            <a:extLst>
              <a:ext uri="{FF2B5EF4-FFF2-40B4-BE49-F238E27FC236}">
                <a16:creationId xmlns:a16="http://schemas.microsoft.com/office/drawing/2014/main" id="{B9E82797-D05F-B396-7FE3-80E5F6DE5D9D}"/>
              </a:ext>
            </a:extLst>
          </p:cNvPr>
          <p:cNvCxnSpPr>
            <a:cxnSpLocks/>
            <a:stCxn id="130" idx="3"/>
            <a:endCxn id="134" idx="7"/>
          </p:cNvCxnSpPr>
          <p:nvPr/>
        </p:nvCxnSpPr>
        <p:spPr>
          <a:xfrm flipH="1">
            <a:off x="1832949" y="5569663"/>
            <a:ext cx="157198" cy="1592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a:extLst>
              <a:ext uri="{FF2B5EF4-FFF2-40B4-BE49-F238E27FC236}">
                <a16:creationId xmlns:a16="http://schemas.microsoft.com/office/drawing/2014/main" id="{92592409-2C56-51D9-92A2-8ABCCDE03BC2}"/>
              </a:ext>
            </a:extLst>
          </p:cNvPr>
          <p:cNvCxnSpPr>
            <a:cxnSpLocks/>
            <a:stCxn id="130" idx="5"/>
            <a:endCxn id="132" idx="1"/>
          </p:cNvCxnSpPr>
          <p:nvPr/>
        </p:nvCxnSpPr>
        <p:spPr>
          <a:xfrm>
            <a:off x="2193817" y="5569663"/>
            <a:ext cx="214582" cy="14622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691653FE-E88C-4F37-96BA-67199E2133DD}"/>
              </a:ext>
            </a:extLst>
          </p:cNvPr>
          <p:cNvCxnSpPr>
            <a:cxnSpLocks/>
            <a:stCxn id="134" idx="5"/>
            <a:endCxn id="133" idx="1"/>
          </p:cNvCxnSpPr>
          <p:nvPr/>
        </p:nvCxnSpPr>
        <p:spPr>
          <a:xfrm>
            <a:off x="1832949" y="5932585"/>
            <a:ext cx="157198" cy="1344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50E06980-0E43-710B-B7D6-853196608D1F}"/>
              </a:ext>
            </a:extLst>
          </p:cNvPr>
          <p:cNvCxnSpPr>
            <a:cxnSpLocks/>
            <a:stCxn id="132" idx="3"/>
            <a:endCxn id="133" idx="7"/>
          </p:cNvCxnSpPr>
          <p:nvPr/>
        </p:nvCxnSpPr>
        <p:spPr>
          <a:xfrm flipH="1">
            <a:off x="2193817" y="5919561"/>
            <a:ext cx="214582" cy="1474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8C559723-83E1-A425-E5EE-CC9692AAC882}"/>
              </a:ext>
            </a:extLst>
          </p:cNvPr>
          <p:cNvSpPr txBox="1"/>
          <p:nvPr/>
        </p:nvSpPr>
        <p:spPr>
          <a:xfrm>
            <a:off x="2915816" y="4477674"/>
            <a:ext cx="4448654" cy="923330"/>
          </a:xfrm>
          <a:prstGeom prst="rect">
            <a:avLst/>
          </a:prstGeom>
          <a:noFill/>
        </p:spPr>
        <p:txBody>
          <a:bodyPr wrap="none" rtlCol="0">
            <a:spAutoFit/>
          </a:bodyPr>
          <a:lstStyle/>
          <a:p>
            <a:r>
              <a:rPr lang="en-NL" dirty="0"/>
              <a:t>#McCabe-TR = #independent paths = 5</a:t>
            </a:r>
          </a:p>
          <a:p>
            <a:r>
              <a:rPr lang="en-NL" dirty="0"/>
              <a:t>#test cases needed to cover all edges = 2</a:t>
            </a:r>
          </a:p>
          <a:p>
            <a:r>
              <a:rPr lang="en-NL" dirty="0"/>
              <a:t>#test cases needed to cover McCabe = 5</a:t>
            </a:r>
          </a:p>
        </p:txBody>
      </p:sp>
    </p:spTree>
    <p:extLst>
      <p:ext uri="{BB962C8B-B14F-4D97-AF65-F5344CB8AC3E}">
        <p14:creationId xmlns:p14="http://schemas.microsoft.com/office/powerpoint/2010/main" val="3610203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a:extLst>
              <a:ext uri="{FF2B5EF4-FFF2-40B4-BE49-F238E27FC236}">
                <a16:creationId xmlns:a16="http://schemas.microsoft.com/office/drawing/2014/main" id="{A8216D16-3417-4047-852C-574DA989D373}"/>
              </a:ext>
            </a:extLst>
          </p:cNvPr>
          <p:cNvSpPr/>
          <p:nvPr/>
        </p:nvSpPr>
        <p:spPr>
          <a:xfrm>
            <a:off x="428625" y="3613172"/>
            <a:ext cx="8229600" cy="1181083"/>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Title 1"/>
          <p:cNvSpPr>
            <a:spLocks noGrp="1"/>
          </p:cNvSpPr>
          <p:nvPr>
            <p:ph type="title"/>
          </p:nvPr>
        </p:nvSpPr>
        <p:spPr/>
        <p:txBody>
          <a:bodyPr/>
          <a:lstStyle/>
          <a:p>
            <a:r>
              <a:rPr lang="en-US" dirty="0"/>
              <a:t>Prime paths coverage</a:t>
            </a:r>
          </a:p>
        </p:txBody>
      </p:sp>
      <p:sp>
        <p:nvSpPr>
          <p:cNvPr id="17411" name="Content Placeholder 2"/>
          <p:cNvSpPr>
            <a:spLocks noGrp="1"/>
          </p:cNvSpPr>
          <p:nvPr>
            <p:ph idx="1"/>
          </p:nvPr>
        </p:nvSpPr>
        <p:spPr>
          <a:xfrm>
            <a:off x="428625" y="3786188"/>
            <a:ext cx="8229600" cy="2482850"/>
          </a:xfrm>
        </p:spPr>
        <p:txBody>
          <a:bodyPr/>
          <a:lstStyle/>
          <a:p>
            <a:r>
              <a:rPr lang="en-US" sz="2800" dirty="0"/>
              <a:t>A </a:t>
            </a:r>
            <a:r>
              <a:rPr lang="en-US" sz="2800" i="1" u="sng" dirty="0"/>
              <a:t>prime path</a:t>
            </a:r>
            <a:r>
              <a:rPr lang="en-US" sz="2800" i="1" dirty="0"/>
              <a:t> is a </a:t>
            </a:r>
            <a:r>
              <a:rPr lang="en-US" sz="2800" dirty="0"/>
              <a:t>simple path that is not a </a:t>
            </a:r>
            <a:r>
              <a:rPr lang="en-US" sz="2800" dirty="0" err="1"/>
              <a:t>subpath</a:t>
            </a:r>
            <a:r>
              <a:rPr lang="en-US" sz="2800" dirty="0"/>
              <a:t> of another simple path.</a:t>
            </a:r>
          </a:p>
          <a:p>
            <a:r>
              <a:rPr lang="en-US" sz="2800" dirty="0"/>
              <a:t>A </a:t>
            </a:r>
            <a:r>
              <a:rPr lang="en-US" sz="2800" i="1" u="sng" dirty="0"/>
              <a:t>simple path</a:t>
            </a:r>
            <a:r>
              <a:rPr lang="en-US" sz="2800" i="1" dirty="0"/>
              <a:t> p</a:t>
            </a:r>
            <a:r>
              <a:rPr lang="en-US" sz="2800" dirty="0"/>
              <a:t> is a path where every node in </a:t>
            </a:r>
            <a:r>
              <a:rPr lang="en-US" sz="2800" i="1" dirty="0"/>
              <a:t>p</a:t>
            </a:r>
            <a:r>
              <a:rPr lang="en-US" sz="2800" dirty="0"/>
              <a:t> appears only once, except the first and the last which are allowed to be the same.</a:t>
            </a:r>
          </a:p>
        </p:txBody>
      </p:sp>
      <p:sp>
        <p:nvSpPr>
          <p:cNvPr id="4" name="Slide Number Placeholder 3"/>
          <p:cNvSpPr>
            <a:spLocks noGrp="1"/>
          </p:cNvSpPr>
          <p:nvPr>
            <p:ph type="sldNum" sz="quarter" idx="12"/>
          </p:nvPr>
        </p:nvSpPr>
        <p:spPr/>
        <p:txBody>
          <a:bodyPr/>
          <a:lstStyle/>
          <a:p>
            <a:pPr>
              <a:defRPr/>
            </a:pPr>
            <a:fld id="{4B21F335-DB3D-42C7-B6CC-EFAC860223A2}" type="slidenum">
              <a:rPr lang="en-US" smtClean="0"/>
              <a:pPr>
                <a:defRPr/>
              </a:pPr>
              <a:t>28</a:t>
            </a:fld>
            <a:endParaRPr lang="en-US"/>
          </a:p>
        </p:txBody>
      </p:sp>
      <p:grpSp>
        <p:nvGrpSpPr>
          <p:cNvPr id="2" name="Group 22">
            <a:extLst>
              <a:ext uri="{FF2B5EF4-FFF2-40B4-BE49-F238E27FC236}">
                <a16:creationId xmlns:a16="http://schemas.microsoft.com/office/drawing/2014/main" id="{056CDEF3-D7AC-5E5E-D128-48FD83D76164}"/>
              </a:ext>
            </a:extLst>
          </p:cNvPr>
          <p:cNvGrpSpPr>
            <a:grpSpLocks/>
          </p:cNvGrpSpPr>
          <p:nvPr/>
        </p:nvGrpSpPr>
        <p:grpSpPr bwMode="auto">
          <a:xfrm>
            <a:off x="3563888" y="2343183"/>
            <a:ext cx="555625" cy="469900"/>
            <a:chOff x="772" y="3221"/>
            <a:chExt cx="350" cy="296"/>
          </a:xfrm>
        </p:grpSpPr>
        <p:sp>
          <p:nvSpPr>
            <p:cNvPr id="3" name="Oval 9">
              <a:extLst>
                <a:ext uri="{FF2B5EF4-FFF2-40B4-BE49-F238E27FC236}">
                  <a16:creationId xmlns:a16="http://schemas.microsoft.com/office/drawing/2014/main" id="{319348A9-0802-1A3C-C096-2922C6B3D548}"/>
                </a:ext>
              </a:extLst>
            </p:cNvPr>
            <p:cNvSpPr>
              <a:spLocks noChangeArrowheads="1"/>
            </p:cNvSpPr>
            <p:nvPr/>
          </p:nvSpPr>
          <p:spPr bwMode="auto">
            <a:xfrm>
              <a:off x="772" y="3221"/>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5" name="Text Box 10">
              <a:extLst>
                <a:ext uri="{FF2B5EF4-FFF2-40B4-BE49-F238E27FC236}">
                  <a16:creationId xmlns:a16="http://schemas.microsoft.com/office/drawing/2014/main" id="{B78FA6D5-8939-B41F-8270-43AF137E2E33}"/>
                </a:ext>
              </a:extLst>
            </p:cNvPr>
            <p:cNvSpPr txBox="1">
              <a:spLocks noChangeArrowheads="1"/>
            </p:cNvSpPr>
            <p:nvPr/>
          </p:nvSpPr>
          <p:spPr bwMode="auto">
            <a:xfrm>
              <a:off x="849" y="3244"/>
              <a:ext cx="196" cy="250"/>
            </a:xfrm>
            <a:prstGeom prst="rect">
              <a:avLst/>
            </a:prstGeom>
            <a:noFill/>
            <a:ln w="12700">
              <a:noFill/>
              <a:miter lim="800000"/>
              <a:headEnd type="none" w="sm" len="sm"/>
              <a:tailEnd type="none" w="sm" len="sm"/>
            </a:ln>
          </p:spPr>
          <p:txBody>
            <a:bodyPr wrap="none">
              <a:spAutoFit/>
            </a:bodyPr>
            <a:lstStyle/>
            <a:p>
              <a:pPr algn="r"/>
              <a:r>
                <a:rPr lang="en-US"/>
                <a:t>1</a:t>
              </a:r>
            </a:p>
          </p:txBody>
        </p:sp>
      </p:grpSp>
      <p:grpSp>
        <p:nvGrpSpPr>
          <p:cNvPr id="6" name="Group 24">
            <a:extLst>
              <a:ext uri="{FF2B5EF4-FFF2-40B4-BE49-F238E27FC236}">
                <a16:creationId xmlns:a16="http://schemas.microsoft.com/office/drawing/2014/main" id="{A013BE6D-443B-201A-BCDA-AB433CA06DE0}"/>
              </a:ext>
            </a:extLst>
          </p:cNvPr>
          <p:cNvGrpSpPr>
            <a:grpSpLocks/>
          </p:cNvGrpSpPr>
          <p:nvPr/>
        </p:nvGrpSpPr>
        <p:grpSpPr bwMode="auto">
          <a:xfrm>
            <a:off x="5310138" y="2343183"/>
            <a:ext cx="555625" cy="469900"/>
            <a:chOff x="1297" y="3526"/>
            <a:chExt cx="350" cy="296"/>
          </a:xfrm>
        </p:grpSpPr>
        <p:sp>
          <p:nvSpPr>
            <p:cNvPr id="7" name="Oval 13">
              <a:extLst>
                <a:ext uri="{FF2B5EF4-FFF2-40B4-BE49-F238E27FC236}">
                  <a16:creationId xmlns:a16="http://schemas.microsoft.com/office/drawing/2014/main" id="{B23920F7-4ABB-EB70-1E98-D549B1B3153D}"/>
                </a:ext>
              </a:extLst>
            </p:cNvPr>
            <p:cNvSpPr>
              <a:spLocks noChangeArrowheads="1"/>
            </p:cNvSpPr>
            <p:nvPr/>
          </p:nvSpPr>
          <p:spPr bwMode="auto">
            <a:xfrm>
              <a:off x="1297" y="352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8" name="Text Box 14">
              <a:extLst>
                <a:ext uri="{FF2B5EF4-FFF2-40B4-BE49-F238E27FC236}">
                  <a16:creationId xmlns:a16="http://schemas.microsoft.com/office/drawing/2014/main" id="{CC7EA54A-8223-D402-592A-F30E15C98E6E}"/>
                </a:ext>
              </a:extLst>
            </p:cNvPr>
            <p:cNvSpPr txBox="1">
              <a:spLocks noChangeArrowheads="1"/>
            </p:cNvSpPr>
            <p:nvPr/>
          </p:nvSpPr>
          <p:spPr bwMode="auto">
            <a:xfrm>
              <a:off x="1374" y="3549"/>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9" name="Group 23">
            <a:extLst>
              <a:ext uri="{FF2B5EF4-FFF2-40B4-BE49-F238E27FC236}">
                <a16:creationId xmlns:a16="http://schemas.microsoft.com/office/drawing/2014/main" id="{68A15215-010C-3DB8-9822-5C352C246836}"/>
              </a:ext>
            </a:extLst>
          </p:cNvPr>
          <p:cNvGrpSpPr>
            <a:grpSpLocks/>
          </p:cNvGrpSpPr>
          <p:nvPr/>
        </p:nvGrpSpPr>
        <p:grpSpPr bwMode="auto">
          <a:xfrm>
            <a:off x="4435425" y="1863758"/>
            <a:ext cx="555625" cy="469900"/>
            <a:chOff x="1327" y="2914"/>
            <a:chExt cx="350" cy="296"/>
          </a:xfrm>
        </p:grpSpPr>
        <p:sp>
          <p:nvSpPr>
            <p:cNvPr id="10" name="Oval 16">
              <a:extLst>
                <a:ext uri="{FF2B5EF4-FFF2-40B4-BE49-F238E27FC236}">
                  <a16:creationId xmlns:a16="http://schemas.microsoft.com/office/drawing/2014/main" id="{47779F25-6B8A-9294-2151-881273704723}"/>
                </a:ext>
              </a:extLst>
            </p:cNvPr>
            <p:cNvSpPr>
              <a:spLocks noChangeArrowheads="1"/>
            </p:cNvSpPr>
            <p:nvPr/>
          </p:nvSpPr>
          <p:spPr bwMode="auto">
            <a:xfrm>
              <a:off x="1327" y="291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1" name="Text Box 17">
              <a:extLst>
                <a:ext uri="{FF2B5EF4-FFF2-40B4-BE49-F238E27FC236}">
                  <a16:creationId xmlns:a16="http://schemas.microsoft.com/office/drawing/2014/main" id="{8E34D784-8C8F-F075-3DFB-450246E71D9B}"/>
                </a:ext>
              </a:extLst>
            </p:cNvPr>
            <p:cNvSpPr txBox="1">
              <a:spLocks noChangeArrowheads="1"/>
            </p:cNvSpPr>
            <p:nvPr/>
          </p:nvSpPr>
          <p:spPr bwMode="auto">
            <a:xfrm>
              <a:off x="1404" y="2937"/>
              <a:ext cx="196" cy="250"/>
            </a:xfrm>
            <a:prstGeom prst="rect">
              <a:avLst/>
            </a:prstGeom>
            <a:noFill/>
            <a:ln w="12700">
              <a:noFill/>
              <a:miter lim="800000"/>
              <a:headEnd type="none" w="sm" len="sm"/>
              <a:tailEnd type="none" w="sm" len="sm"/>
            </a:ln>
          </p:spPr>
          <p:txBody>
            <a:bodyPr wrap="none">
              <a:spAutoFit/>
            </a:bodyPr>
            <a:lstStyle/>
            <a:p>
              <a:r>
                <a:rPr lang="en-US"/>
                <a:t>0</a:t>
              </a:r>
            </a:p>
          </p:txBody>
        </p:sp>
      </p:grpSp>
      <p:sp>
        <p:nvSpPr>
          <p:cNvPr id="12" name="Line 18">
            <a:extLst>
              <a:ext uri="{FF2B5EF4-FFF2-40B4-BE49-F238E27FC236}">
                <a16:creationId xmlns:a16="http://schemas.microsoft.com/office/drawing/2014/main" id="{CC4AE7BC-B00B-4A57-F459-9E569C03C97F}"/>
              </a:ext>
            </a:extLst>
          </p:cNvPr>
          <p:cNvSpPr>
            <a:spLocks noChangeShapeType="1"/>
          </p:cNvSpPr>
          <p:nvPr/>
        </p:nvSpPr>
        <p:spPr bwMode="auto">
          <a:xfrm flipV="1">
            <a:off x="4098875" y="2230470"/>
            <a:ext cx="371475" cy="258763"/>
          </a:xfrm>
          <a:prstGeom prst="line">
            <a:avLst/>
          </a:prstGeom>
          <a:noFill/>
          <a:ln w="19050">
            <a:solidFill>
              <a:schemeClr val="tx1"/>
            </a:solidFill>
            <a:round/>
            <a:headEnd type="arrow" w="med" len="med"/>
            <a:tailEnd/>
          </a:ln>
        </p:spPr>
        <p:txBody>
          <a:bodyPr/>
          <a:lstStyle/>
          <a:p>
            <a:endParaRPr lang="en-US"/>
          </a:p>
        </p:txBody>
      </p:sp>
      <p:sp>
        <p:nvSpPr>
          <p:cNvPr id="13" name="Line 19">
            <a:extLst>
              <a:ext uri="{FF2B5EF4-FFF2-40B4-BE49-F238E27FC236}">
                <a16:creationId xmlns:a16="http://schemas.microsoft.com/office/drawing/2014/main" id="{2594B752-2670-A66B-E6A9-30CA7009B575}"/>
              </a:ext>
            </a:extLst>
          </p:cNvPr>
          <p:cNvSpPr>
            <a:spLocks noChangeShapeType="1"/>
          </p:cNvSpPr>
          <p:nvPr/>
        </p:nvSpPr>
        <p:spPr bwMode="auto">
          <a:xfrm>
            <a:off x="4067125" y="2732120"/>
            <a:ext cx="377825" cy="255588"/>
          </a:xfrm>
          <a:prstGeom prst="line">
            <a:avLst/>
          </a:prstGeom>
          <a:noFill/>
          <a:ln w="19050">
            <a:solidFill>
              <a:schemeClr val="tx1"/>
            </a:solidFill>
            <a:round/>
            <a:headEnd type="none" w="sm" len="sm"/>
            <a:tailEnd type="arrow" w="med" len="med"/>
          </a:ln>
        </p:spPr>
        <p:txBody>
          <a:bodyPr/>
          <a:lstStyle/>
          <a:p>
            <a:endParaRPr lang="en-US"/>
          </a:p>
        </p:txBody>
      </p:sp>
      <p:sp>
        <p:nvSpPr>
          <p:cNvPr id="14" name="Line 21">
            <a:extLst>
              <a:ext uri="{FF2B5EF4-FFF2-40B4-BE49-F238E27FC236}">
                <a16:creationId xmlns:a16="http://schemas.microsoft.com/office/drawing/2014/main" id="{811A9188-29B9-FCD2-DF97-843163DD3568}"/>
              </a:ext>
            </a:extLst>
          </p:cNvPr>
          <p:cNvSpPr>
            <a:spLocks noChangeShapeType="1"/>
          </p:cNvSpPr>
          <p:nvPr/>
        </p:nvSpPr>
        <p:spPr bwMode="auto">
          <a:xfrm>
            <a:off x="4711650" y="1555783"/>
            <a:ext cx="0" cy="295275"/>
          </a:xfrm>
          <a:prstGeom prst="line">
            <a:avLst/>
          </a:prstGeom>
          <a:noFill/>
          <a:ln w="19050">
            <a:solidFill>
              <a:schemeClr val="tx1"/>
            </a:solidFill>
            <a:round/>
            <a:headEnd type="none" w="sm" len="sm"/>
            <a:tailEnd type="arrow" w="med" len="med"/>
          </a:ln>
        </p:spPr>
        <p:txBody>
          <a:bodyPr/>
          <a:lstStyle/>
          <a:p>
            <a:endParaRPr lang="en-US"/>
          </a:p>
        </p:txBody>
      </p:sp>
      <p:sp>
        <p:nvSpPr>
          <p:cNvPr id="15" name="Oval 26">
            <a:extLst>
              <a:ext uri="{FF2B5EF4-FFF2-40B4-BE49-F238E27FC236}">
                <a16:creationId xmlns:a16="http://schemas.microsoft.com/office/drawing/2014/main" id="{619EA71E-CB78-4ED5-80F4-F80071155DA3}"/>
              </a:ext>
            </a:extLst>
          </p:cNvPr>
          <p:cNvSpPr>
            <a:spLocks noChangeArrowheads="1"/>
          </p:cNvSpPr>
          <p:nvPr/>
        </p:nvSpPr>
        <p:spPr bwMode="auto">
          <a:xfrm>
            <a:off x="4433838" y="2821020"/>
            <a:ext cx="555625" cy="469900"/>
          </a:xfrm>
          <a:prstGeom prst="ellipse">
            <a:avLst/>
          </a:prstGeom>
          <a:solidFill>
            <a:srgbClr val="0066FF"/>
          </a:solidFill>
          <a:ln w="28575">
            <a:solidFill>
              <a:schemeClr val="tx1"/>
            </a:solidFill>
            <a:round/>
            <a:headEnd type="none" w="sm" len="sm"/>
            <a:tailEnd type="none" w="sm" len="sm"/>
          </a:ln>
        </p:spPr>
        <p:txBody>
          <a:bodyPr wrap="none" anchor="ctr"/>
          <a:lstStyle/>
          <a:p>
            <a:endParaRPr lang="nl-NL"/>
          </a:p>
        </p:txBody>
      </p:sp>
      <p:sp>
        <p:nvSpPr>
          <p:cNvPr id="16" name="Text Box 27">
            <a:extLst>
              <a:ext uri="{FF2B5EF4-FFF2-40B4-BE49-F238E27FC236}">
                <a16:creationId xmlns:a16="http://schemas.microsoft.com/office/drawing/2014/main" id="{98088228-5E1E-62DD-1C3B-B5ACFC400DCF}"/>
              </a:ext>
            </a:extLst>
          </p:cNvPr>
          <p:cNvSpPr txBox="1">
            <a:spLocks noChangeArrowheads="1"/>
          </p:cNvSpPr>
          <p:nvPr/>
        </p:nvSpPr>
        <p:spPr bwMode="auto">
          <a:xfrm>
            <a:off x="4556075" y="2857533"/>
            <a:ext cx="311150" cy="396875"/>
          </a:xfrm>
          <a:prstGeom prst="rect">
            <a:avLst/>
          </a:prstGeom>
          <a:noFill/>
          <a:ln w="12700">
            <a:noFill/>
            <a:miter lim="800000"/>
            <a:headEnd type="none" w="sm" len="sm"/>
            <a:tailEnd type="none" w="sm" len="sm"/>
          </a:ln>
        </p:spPr>
        <p:txBody>
          <a:bodyPr wrap="none">
            <a:spAutoFit/>
          </a:bodyPr>
          <a:lstStyle/>
          <a:p>
            <a:r>
              <a:rPr lang="en-US"/>
              <a:t>3</a:t>
            </a:r>
          </a:p>
        </p:txBody>
      </p:sp>
      <p:sp>
        <p:nvSpPr>
          <p:cNvPr id="18" name="Line 32">
            <a:extLst>
              <a:ext uri="{FF2B5EF4-FFF2-40B4-BE49-F238E27FC236}">
                <a16:creationId xmlns:a16="http://schemas.microsoft.com/office/drawing/2014/main" id="{F2353D5C-CD64-D1B9-7708-53DFE2164758}"/>
              </a:ext>
            </a:extLst>
          </p:cNvPr>
          <p:cNvSpPr>
            <a:spLocks noChangeShapeType="1"/>
          </p:cNvSpPr>
          <p:nvPr/>
        </p:nvSpPr>
        <p:spPr bwMode="auto">
          <a:xfrm flipH="1" flipV="1">
            <a:off x="4952950" y="2236820"/>
            <a:ext cx="384175" cy="252413"/>
          </a:xfrm>
          <a:prstGeom prst="line">
            <a:avLst/>
          </a:prstGeom>
          <a:noFill/>
          <a:ln w="19050">
            <a:solidFill>
              <a:schemeClr val="tx1"/>
            </a:solidFill>
            <a:round/>
            <a:headEnd type="arrow" w="med" len="med"/>
            <a:tailEnd/>
          </a:ln>
        </p:spPr>
        <p:txBody>
          <a:bodyPr/>
          <a:lstStyle/>
          <a:p>
            <a:endParaRPr lang="en-US"/>
          </a:p>
        </p:txBody>
      </p:sp>
      <p:sp>
        <p:nvSpPr>
          <p:cNvPr id="19" name="Line 33">
            <a:extLst>
              <a:ext uri="{FF2B5EF4-FFF2-40B4-BE49-F238E27FC236}">
                <a16:creationId xmlns:a16="http://schemas.microsoft.com/office/drawing/2014/main" id="{66B3E97A-6378-B971-4A43-7DB1BEABFC87}"/>
              </a:ext>
            </a:extLst>
          </p:cNvPr>
          <p:cNvSpPr>
            <a:spLocks noChangeShapeType="1"/>
          </p:cNvSpPr>
          <p:nvPr/>
        </p:nvSpPr>
        <p:spPr bwMode="auto">
          <a:xfrm flipH="1">
            <a:off x="4978350" y="2725770"/>
            <a:ext cx="390525" cy="249238"/>
          </a:xfrm>
          <a:prstGeom prst="line">
            <a:avLst/>
          </a:prstGeom>
          <a:noFill/>
          <a:ln w="19050">
            <a:solidFill>
              <a:schemeClr val="tx1"/>
            </a:solidFill>
            <a:round/>
            <a:headEnd type="none" w="sm" len="sm"/>
            <a:tailEnd type="arrow" w="med" len="med"/>
          </a:ln>
        </p:spPr>
        <p:txBody>
          <a:bodyPr/>
          <a:lstStyle/>
          <a:p>
            <a:endParaRPr lang="en-US"/>
          </a:p>
        </p:txBody>
      </p:sp>
      <p:cxnSp>
        <p:nvCxnSpPr>
          <p:cNvPr id="20" name="AutoShape 34">
            <a:extLst>
              <a:ext uri="{FF2B5EF4-FFF2-40B4-BE49-F238E27FC236}">
                <a16:creationId xmlns:a16="http://schemas.microsoft.com/office/drawing/2014/main" id="{7C639A71-9584-57F1-4D47-1802EC4899E9}"/>
              </a:ext>
            </a:extLst>
          </p:cNvPr>
          <p:cNvCxnSpPr>
            <a:cxnSpLocks noChangeShapeType="1"/>
            <a:stCxn id="3" idx="0"/>
            <a:endCxn id="10" idx="2"/>
          </p:cNvCxnSpPr>
          <p:nvPr/>
        </p:nvCxnSpPr>
        <p:spPr bwMode="auto">
          <a:xfrm rot="5400000" flipH="1" flipV="1">
            <a:off x="4016326" y="1924084"/>
            <a:ext cx="244475" cy="593724"/>
          </a:xfrm>
          <a:prstGeom prst="curvedConnector2">
            <a:avLst/>
          </a:prstGeom>
          <a:noFill/>
          <a:ln w="28575">
            <a:solidFill>
              <a:srgbClr val="C00000"/>
            </a:solidFill>
            <a:round/>
            <a:headEnd type="none" w="sm" len="sm"/>
            <a:tailEnd type="arrow" w="med" len="med"/>
          </a:ln>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Another example</a:t>
            </a:r>
          </a:p>
        </p:txBody>
      </p:sp>
      <p:sp>
        <p:nvSpPr>
          <p:cNvPr id="4" name="Slide Number Placeholder 3"/>
          <p:cNvSpPr>
            <a:spLocks noGrp="1"/>
          </p:cNvSpPr>
          <p:nvPr>
            <p:ph type="sldNum" sz="quarter" idx="12"/>
          </p:nvPr>
        </p:nvSpPr>
        <p:spPr/>
        <p:txBody>
          <a:bodyPr/>
          <a:lstStyle/>
          <a:p>
            <a:pPr>
              <a:defRPr/>
            </a:pPr>
            <a:fld id="{4B21F335-DB3D-42C7-B6CC-EFAC860223A2}" type="slidenum">
              <a:rPr lang="en-US" smtClean="0"/>
              <a:pPr>
                <a:defRPr/>
              </a:pPr>
              <a:t>29</a:t>
            </a:fld>
            <a:endParaRPr lang="en-US"/>
          </a:p>
        </p:txBody>
      </p:sp>
      <p:grpSp>
        <p:nvGrpSpPr>
          <p:cNvPr id="17413" name="Group 22"/>
          <p:cNvGrpSpPr>
            <a:grpSpLocks/>
          </p:cNvGrpSpPr>
          <p:nvPr/>
        </p:nvGrpSpPr>
        <p:grpSpPr bwMode="auto">
          <a:xfrm>
            <a:off x="1324199" y="2557901"/>
            <a:ext cx="555625" cy="469900"/>
            <a:chOff x="772" y="3221"/>
            <a:chExt cx="350" cy="296"/>
          </a:xfrm>
        </p:grpSpPr>
        <p:sp>
          <p:nvSpPr>
            <p:cNvPr id="17428" name="Oval 9"/>
            <p:cNvSpPr>
              <a:spLocks noChangeArrowheads="1"/>
            </p:cNvSpPr>
            <p:nvPr/>
          </p:nvSpPr>
          <p:spPr bwMode="auto">
            <a:xfrm>
              <a:off x="772" y="3221"/>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7429" name="Text Box 10"/>
            <p:cNvSpPr txBox="1">
              <a:spLocks noChangeArrowheads="1"/>
            </p:cNvSpPr>
            <p:nvPr/>
          </p:nvSpPr>
          <p:spPr bwMode="auto">
            <a:xfrm>
              <a:off x="849" y="3244"/>
              <a:ext cx="196" cy="250"/>
            </a:xfrm>
            <a:prstGeom prst="rect">
              <a:avLst/>
            </a:prstGeom>
            <a:noFill/>
            <a:ln w="12700">
              <a:noFill/>
              <a:miter lim="800000"/>
              <a:headEnd type="none" w="sm" len="sm"/>
              <a:tailEnd type="none" w="sm" len="sm"/>
            </a:ln>
          </p:spPr>
          <p:txBody>
            <a:bodyPr wrap="none">
              <a:spAutoFit/>
            </a:bodyPr>
            <a:lstStyle/>
            <a:p>
              <a:pPr algn="r"/>
              <a:r>
                <a:rPr lang="en-US"/>
                <a:t>1</a:t>
              </a:r>
            </a:p>
          </p:txBody>
        </p:sp>
      </p:grpSp>
      <p:grpSp>
        <p:nvGrpSpPr>
          <p:cNvPr id="17414" name="Group 24"/>
          <p:cNvGrpSpPr>
            <a:grpSpLocks/>
          </p:cNvGrpSpPr>
          <p:nvPr/>
        </p:nvGrpSpPr>
        <p:grpSpPr bwMode="auto">
          <a:xfrm>
            <a:off x="3070449" y="2557901"/>
            <a:ext cx="555625" cy="469900"/>
            <a:chOff x="1297" y="3526"/>
            <a:chExt cx="350" cy="296"/>
          </a:xfrm>
        </p:grpSpPr>
        <p:sp>
          <p:nvSpPr>
            <p:cNvPr id="17426" name="Oval 13"/>
            <p:cNvSpPr>
              <a:spLocks noChangeArrowheads="1"/>
            </p:cNvSpPr>
            <p:nvPr/>
          </p:nvSpPr>
          <p:spPr bwMode="auto">
            <a:xfrm>
              <a:off x="1297" y="352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7427" name="Text Box 14"/>
            <p:cNvSpPr txBox="1">
              <a:spLocks noChangeArrowheads="1"/>
            </p:cNvSpPr>
            <p:nvPr/>
          </p:nvSpPr>
          <p:spPr bwMode="auto">
            <a:xfrm>
              <a:off x="1374" y="3549"/>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17415" name="Group 23"/>
          <p:cNvGrpSpPr>
            <a:grpSpLocks/>
          </p:cNvGrpSpPr>
          <p:nvPr/>
        </p:nvGrpSpPr>
        <p:grpSpPr bwMode="auto">
          <a:xfrm>
            <a:off x="2195736" y="2078476"/>
            <a:ext cx="555625" cy="469900"/>
            <a:chOff x="1327" y="2914"/>
            <a:chExt cx="350" cy="296"/>
          </a:xfrm>
        </p:grpSpPr>
        <p:sp>
          <p:nvSpPr>
            <p:cNvPr id="17424" name="Oval 16"/>
            <p:cNvSpPr>
              <a:spLocks noChangeArrowheads="1"/>
            </p:cNvSpPr>
            <p:nvPr/>
          </p:nvSpPr>
          <p:spPr bwMode="auto">
            <a:xfrm>
              <a:off x="1327" y="291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7425" name="Text Box 17"/>
            <p:cNvSpPr txBox="1">
              <a:spLocks noChangeArrowheads="1"/>
            </p:cNvSpPr>
            <p:nvPr/>
          </p:nvSpPr>
          <p:spPr bwMode="auto">
            <a:xfrm>
              <a:off x="1404" y="2937"/>
              <a:ext cx="196" cy="250"/>
            </a:xfrm>
            <a:prstGeom prst="rect">
              <a:avLst/>
            </a:prstGeom>
            <a:noFill/>
            <a:ln w="12700">
              <a:noFill/>
              <a:miter lim="800000"/>
              <a:headEnd type="none" w="sm" len="sm"/>
              <a:tailEnd type="none" w="sm" len="sm"/>
            </a:ln>
          </p:spPr>
          <p:txBody>
            <a:bodyPr wrap="none">
              <a:spAutoFit/>
            </a:bodyPr>
            <a:lstStyle/>
            <a:p>
              <a:r>
                <a:rPr lang="en-US"/>
                <a:t>0</a:t>
              </a:r>
            </a:p>
          </p:txBody>
        </p:sp>
      </p:grpSp>
      <p:sp>
        <p:nvSpPr>
          <p:cNvPr id="17416" name="Line 18"/>
          <p:cNvSpPr>
            <a:spLocks noChangeShapeType="1"/>
          </p:cNvSpPr>
          <p:nvPr/>
        </p:nvSpPr>
        <p:spPr bwMode="auto">
          <a:xfrm flipV="1">
            <a:off x="1859186" y="2445188"/>
            <a:ext cx="371475" cy="258763"/>
          </a:xfrm>
          <a:prstGeom prst="line">
            <a:avLst/>
          </a:prstGeom>
          <a:noFill/>
          <a:ln w="19050">
            <a:solidFill>
              <a:schemeClr val="tx1"/>
            </a:solidFill>
            <a:round/>
            <a:headEnd type="arrow" w="med" len="med"/>
            <a:tailEnd/>
          </a:ln>
        </p:spPr>
        <p:txBody>
          <a:bodyPr/>
          <a:lstStyle/>
          <a:p>
            <a:endParaRPr lang="en-US"/>
          </a:p>
        </p:txBody>
      </p:sp>
      <p:sp>
        <p:nvSpPr>
          <p:cNvPr id="17417" name="Line 19"/>
          <p:cNvSpPr>
            <a:spLocks noChangeShapeType="1"/>
          </p:cNvSpPr>
          <p:nvPr/>
        </p:nvSpPr>
        <p:spPr bwMode="auto">
          <a:xfrm>
            <a:off x="1827436" y="2946838"/>
            <a:ext cx="377825" cy="255588"/>
          </a:xfrm>
          <a:prstGeom prst="line">
            <a:avLst/>
          </a:prstGeom>
          <a:noFill/>
          <a:ln w="19050">
            <a:solidFill>
              <a:schemeClr val="tx1"/>
            </a:solidFill>
            <a:round/>
            <a:headEnd type="none" w="sm" len="sm"/>
            <a:tailEnd type="arrow" w="med" len="med"/>
          </a:ln>
        </p:spPr>
        <p:txBody>
          <a:bodyPr/>
          <a:lstStyle/>
          <a:p>
            <a:endParaRPr lang="en-US"/>
          </a:p>
        </p:txBody>
      </p:sp>
      <p:sp>
        <p:nvSpPr>
          <p:cNvPr id="17418" name="Line 21"/>
          <p:cNvSpPr>
            <a:spLocks noChangeShapeType="1"/>
          </p:cNvSpPr>
          <p:nvPr/>
        </p:nvSpPr>
        <p:spPr bwMode="auto">
          <a:xfrm>
            <a:off x="2471961" y="1770501"/>
            <a:ext cx="0" cy="295275"/>
          </a:xfrm>
          <a:prstGeom prst="line">
            <a:avLst/>
          </a:prstGeom>
          <a:noFill/>
          <a:ln w="19050">
            <a:solidFill>
              <a:schemeClr val="tx1"/>
            </a:solidFill>
            <a:round/>
            <a:headEnd type="none" w="sm" len="sm"/>
            <a:tailEnd type="arrow" w="med" len="med"/>
          </a:ln>
        </p:spPr>
        <p:txBody>
          <a:bodyPr/>
          <a:lstStyle/>
          <a:p>
            <a:endParaRPr lang="en-US"/>
          </a:p>
        </p:txBody>
      </p:sp>
      <p:sp>
        <p:nvSpPr>
          <p:cNvPr id="17419" name="Oval 26"/>
          <p:cNvSpPr>
            <a:spLocks noChangeArrowheads="1"/>
          </p:cNvSpPr>
          <p:nvPr/>
        </p:nvSpPr>
        <p:spPr bwMode="auto">
          <a:xfrm>
            <a:off x="2194149" y="3035738"/>
            <a:ext cx="555625" cy="469900"/>
          </a:xfrm>
          <a:prstGeom prst="ellipse">
            <a:avLst/>
          </a:prstGeom>
          <a:solidFill>
            <a:srgbClr val="0066FF"/>
          </a:solidFill>
          <a:ln w="28575">
            <a:solidFill>
              <a:schemeClr val="tx1"/>
            </a:solidFill>
            <a:round/>
            <a:headEnd type="none" w="sm" len="sm"/>
            <a:tailEnd type="none" w="sm" len="sm"/>
          </a:ln>
        </p:spPr>
        <p:txBody>
          <a:bodyPr wrap="none" anchor="ctr"/>
          <a:lstStyle/>
          <a:p>
            <a:endParaRPr lang="nl-NL"/>
          </a:p>
        </p:txBody>
      </p:sp>
      <p:sp>
        <p:nvSpPr>
          <p:cNvPr id="17420" name="Text Box 27"/>
          <p:cNvSpPr txBox="1">
            <a:spLocks noChangeArrowheads="1"/>
          </p:cNvSpPr>
          <p:nvPr/>
        </p:nvSpPr>
        <p:spPr bwMode="auto">
          <a:xfrm>
            <a:off x="2316386" y="3072251"/>
            <a:ext cx="311150" cy="396875"/>
          </a:xfrm>
          <a:prstGeom prst="rect">
            <a:avLst/>
          </a:prstGeom>
          <a:noFill/>
          <a:ln w="12700">
            <a:noFill/>
            <a:miter lim="800000"/>
            <a:headEnd type="none" w="sm" len="sm"/>
            <a:tailEnd type="none" w="sm" len="sm"/>
          </a:ln>
        </p:spPr>
        <p:txBody>
          <a:bodyPr wrap="none">
            <a:spAutoFit/>
          </a:bodyPr>
          <a:lstStyle/>
          <a:p>
            <a:r>
              <a:rPr lang="en-US"/>
              <a:t>3</a:t>
            </a:r>
          </a:p>
        </p:txBody>
      </p:sp>
      <p:sp>
        <p:nvSpPr>
          <p:cNvPr id="17421" name="Line 32"/>
          <p:cNvSpPr>
            <a:spLocks noChangeShapeType="1"/>
          </p:cNvSpPr>
          <p:nvPr/>
        </p:nvSpPr>
        <p:spPr bwMode="auto">
          <a:xfrm flipH="1" flipV="1">
            <a:off x="2713261" y="2451538"/>
            <a:ext cx="384175" cy="252413"/>
          </a:xfrm>
          <a:prstGeom prst="line">
            <a:avLst/>
          </a:prstGeom>
          <a:noFill/>
          <a:ln w="19050">
            <a:solidFill>
              <a:schemeClr val="tx1"/>
            </a:solidFill>
            <a:round/>
            <a:headEnd type="arrow" w="med" len="med"/>
            <a:tailEnd/>
          </a:ln>
        </p:spPr>
        <p:txBody>
          <a:bodyPr/>
          <a:lstStyle/>
          <a:p>
            <a:endParaRPr lang="en-US"/>
          </a:p>
        </p:txBody>
      </p:sp>
      <p:sp>
        <p:nvSpPr>
          <p:cNvPr id="17422" name="Line 33"/>
          <p:cNvSpPr>
            <a:spLocks noChangeShapeType="1"/>
          </p:cNvSpPr>
          <p:nvPr/>
        </p:nvSpPr>
        <p:spPr bwMode="auto">
          <a:xfrm flipH="1">
            <a:off x="2738661" y="2940488"/>
            <a:ext cx="390525" cy="249238"/>
          </a:xfrm>
          <a:prstGeom prst="line">
            <a:avLst/>
          </a:prstGeom>
          <a:noFill/>
          <a:ln w="19050">
            <a:solidFill>
              <a:schemeClr val="tx1"/>
            </a:solidFill>
            <a:round/>
            <a:headEnd type="none" w="sm" len="sm"/>
            <a:tailEnd type="arrow" w="med" len="med"/>
          </a:ln>
        </p:spPr>
        <p:txBody>
          <a:bodyPr/>
          <a:lstStyle/>
          <a:p>
            <a:endParaRPr lang="en-US"/>
          </a:p>
        </p:txBody>
      </p:sp>
      <p:cxnSp>
        <p:nvCxnSpPr>
          <p:cNvPr id="17423" name="AutoShape 34"/>
          <p:cNvCxnSpPr>
            <a:cxnSpLocks noChangeShapeType="1"/>
            <a:stCxn id="17428" idx="0"/>
            <a:endCxn id="17424" idx="2"/>
          </p:cNvCxnSpPr>
          <p:nvPr/>
        </p:nvCxnSpPr>
        <p:spPr bwMode="auto">
          <a:xfrm rot="5400000" flipH="1" flipV="1">
            <a:off x="1776637" y="2138802"/>
            <a:ext cx="244475" cy="593724"/>
          </a:xfrm>
          <a:prstGeom prst="curvedConnector2">
            <a:avLst/>
          </a:prstGeom>
          <a:noFill/>
          <a:ln w="28575">
            <a:solidFill>
              <a:srgbClr val="C00000"/>
            </a:solidFill>
            <a:round/>
            <a:headEnd type="none" w="sm" len="sm"/>
            <a:tailEnd type="arrow" w="med" len="med"/>
          </a:ln>
        </p:spPr>
      </p:cxnSp>
      <p:graphicFrame>
        <p:nvGraphicFramePr>
          <p:cNvPr id="6" name="Table 5">
            <a:extLst>
              <a:ext uri="{FF2B5EF4-FFF2-40B4-BE49-F238E27FC236}">
                <a16:creationId xmlns:a16="http://schemas.microsoft.com/office/drawing/2014/main" id="{80172218-37F2-DB46-94A4-0281CD21979F}"/>
              </a:ext>
            </a:extLst>
          </p:cNvPr>
          <p:cNvGraphicFramePr>
            <a:graphicFrameLocks noGrp="1"/>
          </p:cNvGraphicFramePr>
          <p:nvPr>
            <p:extLst>
              <p:ext uri="{D42A27DB-BD31-4B8C-83A1-F6EECF244321}">
                <p14:modId xmlns:p14="http://schemas.microsoft.com/office/powerpoint/2010/main" val="3784139090"/>
              </p:ext>
            </p:extLst>
          </p:nvPr>
        </p:nvGraphicFramePr>
        <p:xfrm>
          <a:off x="4343421" y="1785256"/>
          <a:ext cx="3448868" cy="1854200"/>
        </p:xfrm>
        <a:graphic>
          <a:graphicData uri="http://schemas.openxmlformats.org/drawingml/2006/table">
            <a:tbl>
              <a:tblPr firstRow="1" bandRow="1">
                <a:tableStyleId>{073A0DAA-6AF3-43AB-8588-CEC1D06C72B9}</a:tableStyleId>
              </a:tblPr>
              <a:tblGrid>
                <a:gridCol w="1576660">
                  <a:extLst>
                    <a:ext uri="{9D8B030D-6E8A-4147-A177-3AD203B41FA5}">
                      <a16:colId xmlns:a16="http://schemas.microsoft.com/office/drawing/2014/main" val="4131873332"/>
                    </a:ext>
                  </a:extLst>
                </a:gridCol>
                <a:gridCol w="1872208">
                  <a:extLst>
                    <a:ext uri="{9D8B030D-6E8A-4147-A177-3AD203B41FA5}">
                      <a16:colId xmlns:a16="http://schemas.microsoft.com/office/drawing/2014/main" val="1810555622"/>
                    </a:ext>
                  </a:extLst>
                </a:gridCol>
              </a:tblGrid>
              <a:tr h="370840">
                <a:tc>
                  <a:txBody>
                    <a:bodyPr/>
                    <a:lstStyle/>
                    <a:p>
                      <a:pPr algn="ctr"/>
                      <a:r>
                        <a:rPr lang="en-US" dirty="0"/>
                        <a:t>Starting from</a:t>
                      </a:r>
                    </a:p>
                  </a:txBody>
                  <a:tcPr/>
                </a:tc>
                <a:tc>
                  <a:txBody>
                    <a:bodyPr/>
                    <a:lstStyle/>
                    <a:p>
                      <a:pPr algn="ctr"/>
                      <a:r>
                        <a:rPr lang="en-US" dirty="0"/>
                        <a:t> prime paths</a:t>
                      </a:r>
                    </a:p>
                  </a:txBody>
                  <a:tcPr/>
                </a:tc>
                <a:extLst>
                  <a:ext uri="{0D108BD9-81ED-4DB2-BD59-A6C34878D82A}">
                    <a16:rowId xmlns:a16="http://schemas.microsoft.com/office/drawing/2014/main" val="4226035008"/>
                  </a:ext>
                </a:extLst>
              </a:tr>
              <a:tr h="370840">
                <a:tc>
                  <a:txBody>
                    <a:bodyPr/>
                    <a:lstStyle/>
                    <a:p>
                      <a:pPr algn="ctr"/>
                      <a:r>
                        <a:rPr lang="en-US" dirty="0"/>
                        <a:t>0</a:t>
                      </a:r>
                    </a:p>
                  </a:txBody>
                  <a:tcPr/>
                </a:tc>
                <a:tc>
                  <a:txBody>
                    <a:bodyPr/>
                    <a:lstStyle/>
                    <a:p>
                      <a:pPr algn="ctr"/>
                      <a:r>
                        <a:rPr lang="en-US" dirty="0"/>
                        <a:t>[0,1,0]  ,  [0,1,3]</a:t>
                      </a:r>
                    </a:p>
                  </a:txBody>
                  <a:tcPr/>
                </a:tc>
                <a:extLst>
                  <a:ext uri="{0D108BD9-81ED-4DB2-BD59-A6C34878D82A}">
                    <a16:rowId xmlns:a16="http://schemas.microsoft.com/office/drawing/2014/main" val="756753225"/>
                  </a:ext>
                </a:extLst>
              </a:tr>
              <a:tr h="370840">
                <a:tc>
                  <a:txBody>
                    <a:bodyPr/>
                    <a:lstStyle/>
                    <a:p>
                      <a:pPr algn="ctr"/>
                      <a:r>
                        <a:rPr lang="en-US" dirty="0"/>
                        <a:t>1</a:t>
                      </a:r>
                    </a:p>
                  </a:txBody>
                  <a:tcPr/>
                </a:tc>
                <a:tc>
                  <a:txBody>
                    <a:bodyPr/>
                    <a:lstStyle/>
                    <a:p>
                      <a:pPr algn="ctr"/>
                      <a:r>
                        <a:rPr lang="en-US" dirty="0"/>
                        <a:t>[1,0,1]  ,  [1,0,2,3]</a:t>
                      </a:r>
                    </a:p>
                  </a:txBody>
                  <a:tcPr/>
                </a:tc>
                <a:extLst>
                  <a:ext uri="{0D108BD9-81ED-4DB2-BD59-A6C34878D82A}">
                    <a16:rowId xmlns:a16="http://schemas.microsoft.com/office/drawing/2014/main" val="645411619"/>
                  </a:ext>
                </a:extLst>
              </a:tr>
              <a:tr h="370840">
                <a:tc>
                  <a:txBody>
                    <a:bodyPr/>
                    <a:lstStyle/>
                    <a:p>
                      <a:pPr algn="ctr"/>
                      <a:r>
                        <a:rPr lang="en-US" dirty="0"/>
                        <a:t>2</a:t>
                      </a:r>
                    </a:p>
                  </a:txBody>
                  <a:tcPr/>
                </a:tc>
                <a:tc>
                  <a:txBody>
                    <a:bodyPr/>
                    <a:lstStyle/>
                    <a:p>
                      <a:pPr algn="ctr"/>
                      <a:r>
                        <a:rPr lang="en-US" dirty="0"/>
                        <a:t>-</a:t>
                      </a:r>
                    </a:p>
                  </a:txBody>
                  <a:tcPr/>
                </a:tc>
                <a:extLst>
                  <a:ext uri="{0D108BD9-81ED-4DB2-BD59-A6C34878D82A}">
                    <a16:rowId xmlns:a16="http://schemas.microsoft.com/office/drawing/2014/main" val="2052595999"/>
                  </a:ext>
                </a:extLst>
              </a:tr>
              <a:tr h="370840">
                <a:tc>
                  <a:txBody>
                    <a:bodyPr/>
                    <a:lstStyle/>
                    <a:p>
                      <a:pPr algn="ctr"/>
                      <a:r>
                        <a:rPr lang="en-US" dirty="0"/>
                        <a:t>3</a:t>
                      </a:r>
                    </a:p>
                  </a:txBody>
                  <a:tcPr/>
                </a:tc>
                <a:tc>
                  <a:txBody>
                    <a:bodyPr/>
                    <a:lstStyle/>
                    <a:p>
                      <a:pPr algn="ctr"/>
                      <a:r>
                        <a:rPr lang="en-US" dirty="0"/>
                        <a:t>-</a:t>
                      </a:r>
                    </a:p>
                  </a:txBody>
                  <a:tcPr/>
                </a:tc>
                <a:extLst>
                  <a:ext uri="{0D108BD9-81ED-4DB2-BD59-A6C34878D82A}">
                    <a16:rowId xmlns:a16="http://schemas.microsoft.com/office/drawing/2014/main" val="1106839616"/>
                  </a:ext>
                </a:extLst>
              </a:tr>
            </a:tbl>
          </a:graphicData>
        </a:graphic>
      </p:graphicFrame>
      <p:sp>
        <p:nvSpPr>
          <p:cNvPr id="26" name="Content Placeholder 2">
            <a:extLst>
              <a:ext uri="{FF2B5EF4-FFF2-40B4-BE49-F238E27FC236}">
                <a16:creationId xmlns:a16="http://schemas.microsoft.com/office/drawing/2014/main" id="{86E4C310-5523-6141-8665-5B83AF8DD10C}"/>
              </a:ext>
            </a:extLst>
          </p:cNvPr>
          <p:cNvSpPr>
            <a:spLocks noGrp="1"/>
          </p:cNvSpPr>
          <p:nvPr>
            <p:ph idx="1"/>
          </p:nvPr>
        </p:nvSpPr>
        <p:spPr>
          <a:xfrm>
            <a:off x="745232" y="4626002"/>
            <a:ext cx="7941568" cy="1205512"/>
          </a:xfrm>
        </p:spPr>
        <p:txBody>
          <a:bodyPr/>
          <a:lstStyle/>
          <a:p>
            <a:r>
              <a:rPr lang="en-US" sz="2800" dirty="0"/>
              <a:t>(C2.4/2</a:t>
            </a:r>
            <a:r>
              <a:rPr lang="en-US" sz="2800" baseline="30000" dirty="0"/>
              <a:t>nd</a:t>
            </a:r>
            <a:r>
              <a:rPr lang="en-US" sz="2800" dirty="0"/>
              <a:t> Ed. C7.10) PPC: the </a:t>
            </a:r>
            <a:r>
              <a:rPr lang="en-US" sz="2800" i="1" dirty="0"/>
              <a:t>TR</a:t>
            </a:r>
            <a:r>
              <a:rPr lang="en-US" sz="2800" dirty="0"/>
              <a:t> is the set of all prime paths in </a:t>
            </a:r>
            <a:r>
              <a:rPr lang="en-US" sz="2800" i="1" dirty="0"/>
              <a:t>G.</a:t>
            </a:r>
          </a:p>
          <a:p>
            <a:r>
              <a:rPr lang="en-US" dirty="0"/>
              <a:t>Strong, but still finite.</a:t>
            </a:r>
          </a:p>
          <a:p>
            <a:endParaRPr lang="en-US" sz="2800" dirty="0"/>
          </a:p>
        </p:txBody>
      </p:sp>
    </p:spTree>
    <p:extLst>
      <p:ext uri="{BB962C8B-B14F-4D97-AF65-F5344CB8AC3E}">
        <p14:creationId xmlns:p14="http://schemas.microsoft.com/office/powerpoint/2010/main" val="1326284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053B0-3D12-604E-82DF-093E790F97E5}"/>
              </a:ext>
            </a:extLst>
          </p:cNvPr>
          <p:cNvSpPr>
            <a:spLocks noGrp="1"/>
          </p:cNvSpPr>
          <p:nvPr>
            <p:ph type="title"/>
          </p:nvPr>
        </p:nvSpPr>
        <p:spPr/>
        <p:txBody>
          <a:bodyPr/>
          <a:lstStyle/>
          <a:p>
            <a:r>
              <a:rPr lang="en-US" dirty="0"/>
              <a:t>Are we good now?</a:t>
            </a:r>
          </a:p>
        </p:txBody>
      </p:sp>
      <p:sp>
        <p:nvSpPr>
          <p:cNvPr id="3" name="Content Placeholder 2">
            <a:extLst>
              <a:ext uri="{FF2B5EF4-FFF2-40B4-BE49-F238E27FC236}">
                <a16:creationId xmlns:a16="http://schemas.microsoft.com/office/drawing/2014/main" id="{BD8379AA-AB91-0B42-9FBD-18D6032A29FC}"/>
              </a:ext>
            </a:extLst>
          </p:cNvPr>
          <p:cNvSpPr>
            <a:spLocks noGrp="1"/>
          </p:cNvSpPr>
          <p:nvPr>
            <p:ph idx="1"/>
          </p:nvPr>
        </p:nvSpPr>
        <p:spPr/>
        <p:txBody>
          <a:bodyPr/>
          <a:lstStyle/>
          <a:p>
            <a:r>
              <a:rPr lang="en-US" dirty="0"/>
              <a:t>So now you know how to write tests (at least, unit tests).</a:t>
            </a:r>
          </a:p>
          <a:p>
            <a:r>
              <a:rPr lang="en-US" dirty="0"/>
              <a:t>Next, you came up with a bunch of tests.</a:t>
            </a:r>
          </a:p>
          <a:p>
            <a:r>
              <a:rPr lang="en-US" dirty="0"/>
              <a:t>Question: are these tests “enough” ? </a:t>
            </a:r>
          </a:p>
        </p:txBody>
      </p:sp>
      <p:sp>
        <p:nvSpPr>
          <p:cNvPr id="4" name="Slide Number Placeholder 3">
            <a:extLst>
              <a:ext uri="{FF2B5EF4-FFF2-40B4-BE49-F238E27FC236}">
                <a16:creationId xmlns:a16="http://schemas.microsoft.com/office/drawing/2014/main" id="{17DBA1E2-F5B2-B242-90C2-9CAF3F921FCB}"/>
              </a:ext>
            </a:extLst>
          </p:cNvPr>
          <p:cNvSpPr>
            <a:spLocks noGrp="1"/>
          </p:cNvSpPr>
          <p:nvPr>
            <p:ph type="sldNum" sz="quarter" idx="12"/>
          </p:nvPr>
        </p:nvSpPr>
        <p:spPr/>
        <p:txBody>
          <a:bodyPr/>
          <a:lstStyle/>
          <a:p>
            <a:pPr>
              <a:defRPr/>
            </a:pPr>
            <a:fld id="{F7C0A3F7-46F3-44CF-95B7-0304031AA6EA}" type="slidenum">
              <a:rPr lang="en-US" smtClean="0"/>
              <a:pPr>
                <a:defRPr/>
              </a:pPr>
              <a:t>3</a:t>
            </a:fld>
            <a:endParaRPr lang="en-US"/>
          </a:p>
        </p:txBody>
      </p:sp>
    </p:spTree>
    <p:extLst>
      <p:ext uri="{BB962C8B-B14F-4D97-AF65-F5344CB8AC3E}">
        <p14:creationId xmlns:p14="http://schemas.microsoft.com/office/powerpoint/2010/main" val="1997095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Few notes on PPC</a:t>
            </a:r>
          </a:p>
        </p:txBody>
      </p:sp>
      <p:sp>
        <p:nvSpPr>
          <p:cNvPr id="4" name="Slide Number Placeholder 3"/>
          <p:cNvSpPr>
            <a:spLocks noGrp="1"/>
          </p:cNvSpPr>
          <p:nvPr>
            <p:ph type="sldNum" sz="quarter" idx="12"/>
          </p:nvPr>
        </p:nvSpPr>
        <p:spPr/>
        <p:txBody>
          <a:bodyPr/>
          <a:lstStyle/>
          <a:p>
            <a:pPr>
              <a:defRPr/>
            </a:pPr>
            <a:fld id="{6E3A4ABA-46D6-4D31-A95A-78DE60373822}" type="slidenum">
              <a:rPr lang="en-US" smtClean="0"/>
              <a:pPr>
                <a:defRPr/>
              </a:pPr>
              <a:t>30</a:t>
            </a:fld>
            <a:endParaRPr lang="en-US"/>
          </a:p>
        </p:txBody>
      </p:sp>
      <p:grpSp>
        <p:nvGrpSpPr>
          <p:cNvPr id="18438" name="Group 34"/>
          <p:cNvGrpSpPr>
            <a:grpSpLocks/>
          </p:cNvGrpSpPr>
          <p:nvPr/>
        </p:nvGrpSpPr>
        <p:grpSpPr bwMode="auto">
          <a:xfrm>
            <a:off x="3729037" y="2515194"/>
            <a:ext cx="1685925" cy="1785937"/>
            <a:chOff x="2155802" y="4000504"/>
            <a:chExt cx="1685939" cy="1785950"/>
          </a:xfrm>
        </p:grpSpPr>
        <p:sp>
          <p:nvSpPr>
            <p:cNvPr id="18440" name="Oval 13"/>
            <p:cNvSpPr>
              <a:spLocks noChangeArrowheads="1"/>
            </p:cNvSpPr>
            <p:nvPr/>
          </p:nvSpPr>
          <p:spPr bwMode="auto">
            <a:xfrm>
              <a:off x="3286116" y="5316554"/>
              <a:ext cx="555625" cy="469900"/>
            </a:xfrm>
            <a:prstGeom prst="ellipse">
              <a:avLst/>
            </a:prstGeom>
            <a:solidFill>
              <a:srgbClr val="0066FF"/>
            </a:solidFill>
            <a:ln w="28575">
              <a:solidFill>
                <a:schemeClr val="tx1"/>
              </a:solidFill>
              <a:round/>
              <a:headEnd type="none" w="sm" len="sm"/>
              <a:tailEnd type="none" w="sm" len="sm"/>
            </a:ln>
          </p:spPr>
          <p:txBody>
            <a:bodyPr wrap="none" anchor="ctr"/>
            <a:lstStyle/>
            <a:p>
              <a:endParaRPr lang="nl-NL"/>
            </a:p>
          </p:txBody>
        </p:sp>
        <p:sp>
          <p:nvSpPr>
            <p:cNvPr id="18441" name="Text Box 14"/>
            <p:cNvSpPr txBox="1">
              <a:spLocks noChangeArrowheads="1"/>
            </p:cNvSpPr>
            <p:nvPr/>
          </p:nvSpPr>
          <p:spPr bwMode="auto">
            <a:xfrm>
              <a:off x="3408354" y="5353067"/>
              <a:ext cx="311150" cy="396875"/>
            </a:xfrm>
            <a:prstGeom prst="rect">
              <a:avLst/>
            </a:prstGeom>
            <a:noFill/>
            <a:ln w="12700">
              <a:noFill/>
              <a:miter lim="800000"/>
              <a:headEnd type="none" w="sm" len="sm"/>
              <a:tailEnd type="none" w="sm" len="sm"/>
            </a:ln>
          </p:spPr>
          <p:txBody>
            <a:bodyPr wrap="none">
              <a:spAutoFit/>
            </a:bodyPr>
            <a:lstStyle/>
            <a:p>
              <a:r>
                <a:rPr lang="en-US"/>
                <a:t>2</a:t>
              </a:r>
            </a:p>
          </p:txBody>
        </p:sp>
        <p:grpSp>
          <p:nvGrpSpPr>
            <p:cNvPr id="18442" name="Group 23"/>
            <p:cNvGrpSpPr>
              <a:grpSpLocks/>
            </p:cNvGrpSpPr>
            <p:nvPr/>
          </p:nvGrpSpPr>
          <p:grpSpPr bwMode="auto">
            <a:xfrm>
              <a:off x="2157390" y="4308479"/>
              <a:ext cx="555625" cy="469900"/>
              <a:chOff x="1327" y="2914"/>
              <a:chExt cx="350" cy="296"/>
            </a:xfrm>
          </p:grpSpPr>
          <p:sp>
            <p:nvSpPr>
              <p:cNvPr id="18449" name="Oval 16"/>
              <p:cNvSpPr>
                <a:spLocks noChangeArrowheads="1"/>
              </p:cNvSpPr>
              <p:nvPr/>
            </p:nvSpPr>
            <p:spPr bwMode="auto">
              <a:xfrm>
                <a:off x="1327" y="291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18450" name="Text Box 17"/>
              <p:cNvSpPr txBox="1">
                <a:spLocks noChangeArrowheads="1"/>
              </p:cNvSpPr>
              <p:nvPr/>
            </p:nvSpPr>
            <p:spPr bwMode="auto">
              <a:xfrm>
                <a:off x="1404" y="2937"/>
                <a:ext cx="196" cy="250"/>
              </a:xfrm>
              <a:prstGeom prst="rect">
                <a:avLst/>
              </a:prstGeom>
              <a:noFill/>
              <a:ln w="12700">
                <a:noFill/>
                <a:miter lim="800000"/>
                <a:headEnd type="none" w="sm" len="sm"/>
                <a:tailEnd type="none" w="sm" len="sm"/>
              </a:ln>
            </p:spPr>
            <p:txBody>
              <a:bodyPr wrap="none">
                <a:spAutoFit/>
              </a:bodyPr>
              <a:lstStyle/>
              <a:p>
                <a:r>
                  <a:rPr lang="en-US"/>
                  <a:t>0</a:t>
                </a:r>
              </a:p>
            </p:txBody>
          </p:sp>
        </p:grpSp>
        <p:sp>
          <p:nvSpPr>
            <p:cNvPr id="18443" name="Line 21"/>
            <p:cNvSpPr>
              <a:spLocks noChangeShapeType="1"/>
            </p:cNvSpPr>
            <p:nvPr/>
          </p:nvSpPr>
          <p:spPr bwMode="auto">
            <a:xfrm>
              <a:off x="2433615" y="4000504"/>
              <a:ext cx="0" cy="295275"/>
            </a:xfrm>
            <a:prstGeom prst="line">
              <a:avLst/>
            </a:prstGeom>
            <a:noFill/>
            <a:ln w="19050">
              <a:solidFill>
                <a:schemeClr val="tx1"/>
              </a:solidFill>
              <a:round/>
              <a:headEnd type="none" w="sm" len="sm"/>
              <a:tailEnd type="arrow" w="med" len="med"/>
            </a:ln>
          </p:spPr>
          <p:txBody>
            <a:bodyPr/>
            <a:lstStyle/>
            <a:p>
              <a:endParaRPr lang="en-US"/>
            </a:p>
          </p:txBody>
        </p:sp>
        <p:sp>
          <p:nvSpPr>
            <p:cNvPr id="18444" name="Oval 26"/>
            <p:cNvSpPr>
              <a:spLocks noChangeArrowheads="1"/>
            </p:cNvSpPr>
            <p:nvPr/>
          </p:nvSpPr>
          <p:spPr bwMode="auto">
            <a:xfrm>
              <a:off x="2155802" y="5316554"/>
              <a:ext cx="555625" cy="469900"/>
            </a:xfrm>
            <a:prstGeom prst="ellipse">
              <a:avLst/>
            </a:prstGeom>
            <a:solidFill>
              <a:srgbClr val="0066FF"/>
            </a:solidFill>
            <a:ln w="12700">
              <a:solidFill>
                <a:schemeClr val="tx1"/>
              </a:solidFill>
              <a:round/>
              <a:headEnd type="none" w="sm" len="sm"/>
              <a:tailEnd type="none" w="sm" len="sm"/>
            </a:ln>
          </p:spPr>
          <p:txBody>
            <a:bodyPr wrap="none" anchor="ctr"/>
            <a:lstStyle/>
            <a:p>
              <a:endParaRPr lang="nl-NL"/>
            </a:p>
          </p:txBody>
        </p:sp>
        <p:sp>
          <p:nvSpPr>
            <p:cNvPr id="18445" name="Text Box 27"/>
            <p:cNvSpPr txBox="1">
              <a:spLocks noChangeArrowheads="1"/>
            </p:cNvSpPr>
            <p:nvPr/>
          </p:nvSpPr>
          <p:spPr bwMode="auto">
            <a:xfrm>
              <a:off x="2278040" y="5353067"/>
              <a:ext cx="312906" cy="369332"/>
            </a:xfrm>
            <a:prstGeom prst="rect">
              <a:avLst/>
            </a:prstGeom>
            <a:noFill/>
            <a:ln w="12700">
              <a:noFill/>
              <a:miter lim="800000"/>
              <a:headEnd type="none" w="sm" len="sm"/>
              <a:tailEnd type="none" w="sm" len="sm"/>
            </a:ln>
          </p:spPr>
          <p:txBody>
            <a:bodyPr wrap="none">
              <a:spAutoFit/>
            </a:bodyPr>
            <a:lstStyle/>
            <a:p>
              <a:r>
                <a:rPr lang="en-US"/>
                <a:t>1</a:t>
              </a:r>
            </a:p>
          </p:txBody>
        </p:sp>
        <p:cxnSp>
          <p:nvCxnSpPr>
            <p:cNvPr id="18446" name="AutoShape 34"/>
            <p:cNvCxnSpPr>
              <a:cxnSpLocks noChangeShapeType="1"/>
              <a:stCxn id="18444" idx="2"/>
              <a:endCxn id="18449" idx="2"/>
            </p:cNvCxnSpPr>
            <p:nvPr/>
          </p:nvCxnSpPr>
          <p:spPr bwMode="auto">
            <a:xfrm rot="10800000" flipH="1">
              <a:off x="2155802" y="4543430"/>
              <a:ext cx="1588" cy="1008075"/>
            </a:xfrm>
            <a:prstGeom prst="curvedConnector3">
              <a:avLst>
                <a:gd name="adj1" fmla="val -33289495"/>
              </a:avLst>
            </a:prstGeom>
            <a:noFill/>
            <a:ln w="12700">
              <a:solidFill>
                <a:schemeClr val="tx1"/>
              </a:solidFill>
              <a:round/>
              <a:headEnd type="none" w="sm" len="sm"/>
              <a:tailEnd type="arrow" w="med" len="med"/>
            </a:ln>
          </p:spPr>
        </p:cxnSp>
        <p:cxnSp>
          <p:nvCxnSpPr>
            <p:cNvPr id="29" name="Straight Arrow Connector 28"/>
            <p:cNvCxnSpPr>
              <a:stCxn id="18449" idx="4"/>
              <a:endCxn id="18445" idx="0"/>
            </p:cNvCxnSpPr>
            <p:nvPr/>
          </p:nvCxnSpPr>
          <p:spPr>
            <a:xfrm rot="5400000">
              <a:off x="2147864" y="5065725"/>
              <a:ext cx="574679"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8444" idx="6"/>
              <a:endCxn id="18440" idx="2"/>
            </p:cNvCxnSpPr>
            <p:nvPr/>
          </p:nvCxnSpPr>
          <p:spPr>
            <a:xfrm>
              <a:off x="2711432" y="5551502"/>
              <a:ext cx="5746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458791" y="4558022"/>
            <a:ext cx="8228009" cy="923330"/>
          </a:xfrm>
          <a:prstGeom prst="rect">
            <a:avLst/>
          </a:prstGeom>
          <a:noFill/>
        </p:spPr>
        <p:txBody>
          <a:bodyPr wrap="square" rtlCol="0">
            <a:spAutoFit/>
          </a:bodyPr>
          <a:lstStyle/>
          <a:p>
            <a:pPr>
              <a:defRPr/>
            </a:pPr>
            <a:r>
              <a:rPr lang="en-US" i="1" dirty="0"/>
              <a:t>PPC’s TR</a:t>
            </a:r>
            <a:r>
              <a:rPr lang="en-US" dirty="0"/>
              <a:t> =  { 012, 010, 101 }</a:t>
            </a:r>
          </a:p>
          <a:p>
            <a:pPr>
              <a:defRPr/>
            </a:pPr>
            <a:endParaRPr lang="en-US" dirty="0"/>
          </a:p>
          <a:p>
            <a:pPr>
              <a:defRPr/>
            </a:pPr>
            <a:r>
              <a:rPr lang="en-US" dirty="0"/>
              <a:t>We can cover this with just one test path: { 01012 } </a:t>
            </a:r>
          </a:p>
        </p:txBody>
      </p:sp>
      <p:sp>
        <p:nvSpPr>
          <p:cNvPr id="6" name="TextBox 5">
            <a:extLst>
              <a:ext uri="{FF2B5EF4-FFF2-40B4-BE49-F238E27FC236}">
                <a16:creationId xmlns:a16="http://schemas.microsoft.com/office/drawing/2014/main" id="{AA9CC5A0-2FB5-944E-8FEA-4731B007FDDF}"/>
              </a:ext>
            </a:extLst>
          </p:cNvPr>
          <p:cNvSpPr txBox="1"/>
          <p:nvPr/>
        </p:nvSpPr>
        <p:spPr>
          <a:xfrm>
            <a:off x="457200" y="1783076"/>
            <a:ext cx="8067300" cy="369332"/>
          </a:xfrm>
          <a:prstGeom prst="rect">
            <a:avLst/>
          </a:prstGeom>
          <a:noFill/>
        </p:spPr>
        <p:txBody>
          <a:bodyPr wrap="square" rtlCol="0">
            <a:spAutoFit/>
          </a:bodyPr>
          <a:lstStyle/>
          <a:p>
            <a:r>
              <a:rPr lang="en-US" dirty="0"/>
              <a:t>Recall: #TR may not reflect the #test cases you need. Example: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itle 1"/>
          <p:cNvSpPr>
            <a:spLocks noGrp="1"/>
          </p:cNvSpPr>
          <p:nvPr>
            <p:ph type="title"/>
          </p:nvPr>
        </p:nvSpPr>
        <p:spPr/>
        <p:txBody>
          <a:bodyPr/>
          <a:lstStyle/>
          <a:p>
            <a:r>
              <a:rPr lang="en-US" dirty="0"/>
              <a:t>Identifying Prime Paths</a:t>
            </a:r>
          </a:p>
        </p:txBody>
      </p:sp>
      <p:sp>
        <p:nvSpPr>
          <p:cNvPr id="2" name="Content Placeholder 1">
            <a:extLst>
              <a:ext uri="{FF2B5EF4-FFF2-40B4-BE49-F238E27FC236}">
                <a16:creationId xmlns:a16="http://schemas.microsoft.com/office/drawing/2014/main" id="{D4ED5211-FBA9-DA46-CEC3-450DED97B1B7}"/>
              </a:ext>
            </a:extLst>
          </p:cNvPr>
          <p:cNvSpPr>
            <a:spLocks noGrp="1"/>
          </p:cNvSpPr>
          <p:nvPr>
            <p:ph idx="1"/>
          </p:nvPr>
        </p:nvSpPr>
        <p:spPr>
          <a:xfrm>
            <a:off x="3446959" y="1657315"/>
            <a:ext cx="5291979" cy="4525963"/>
          </a:xfrm>
        </p:spPr>
        <p:txBody>
          <a:bodyPr/>
          <a:lstStyle/>
          <a:p>
            <a:r>
              <a:rPr lang="en-GB" sz="2400" dirty="0"/>
              <a:t>A cycle with n nodes generate n cyclic </a:t>
            </a:r>
            <a:r>
              <a:rPr lang="en-GB" sz="2400" dirty="0" err="1"/>
              <a:t>pps</a:t>
            </a:r>
            <a:r>
              <a:rPr lang="en-GB" sz="2400" dirty="0"/>
              <a:t>.</a:t>
            </a:r>
          </a:p>
          <a:p>
            <a:r>
              <a:rPr lang="en-GB" sz="2400" dirty="0">
                <a:highlight>
                  <a:srgbClr val="FFFF00"/>
                </a:highlight>
              </a:rPr>
              <a:t>Not always </a:t>
            </a:r>
            <a:r>
              <a:rPr lang="en-GB" sz="2400" dirty="0"/>
              <a:t>the case that there is a non-cyclic pp starting from the program entrance.</a:t>
            </a:r>
          </a:p>
          <a:p>
            <a:r>
              <a:rPr lang="en-GB" sz="2400" dirty="0"/>
              <a:t>A</a:t>
            </a:r>
            <a:r>
              <a:rPr lang="en-NL" sz="2400" dirty="0"/>
              <a:t> loop may have multiple entry and exit nodes.</a:t>
            </a:r>
          </a:p>
          <a:p>
            <a:r>
              <a:rPr lang="en-GB" sz="2400" dirty="0"/>
              <a:t>T</a:t>
            </a:r>
            <a:r>
              <a:rPr lang="en-NL" sz="2400" dirty="0"/>
              <a:t>here are non-cyclic pps that end in prev(loop-exit).</a:t>
            </a:r>
          </a:p>
          <a:p>
            <a:r>
              <a:rPr lang="en-NL" sz="2400" dirty="0"/>
              <a:t>There are non-cyclic pps that start in next(loop-entry).</a:t>
            </a:r>
          </a:p>
        </p:txBody>
      </p:sp>
      <p:sp>
        <p:nvSpPr>
          <p:cNvPr id="4" name="Slide Number Placeholder 3"/>
          <p:cNvSpPr>
            <a:spLocks noGrp="1"/>
          </p:cNvSpPr>
          <p:nvPr>
            <p:ph type="sldNum" sz="quarter" idx="12"/>
          </p:nvPr>
        </p:nvSpPr>
        <p:spPr/>
        <p:txBody>
          <a:bodyPr/>
          <a:lstStyle/>
          <a:p>
            <a:pPr>
              <a:defRPr/>
            </a:pPr>
            <a:fld id="{5A5DAAC6-5F27-45E2-9B3C-2DD2F01F08AA}" type="slidenum">
              <a:rPr lang="en-US" smtClean="0"/>
              <a:pPr>
                <a:defRPr/>
              </a:pPr>
              <a:t>31</a:t>
            </a:fld>
            <a:endParaRPr lang="en-US" dirty="0"/>
          </a:p>
        </p:txBody>
      </p:sp>
      <p:grpSp>
        <p:nvGrpSpPr>
          <p:cNvPr id="21518" name="Group 1029"/>
          <p:cNvGrpSpPr>
            <a:grpSpLocks/>
          </p:cNvGrpSpPr>
          <p:nvPr/>
        </p:nvGrpSpPr>
        <p:grpSpPr bwMode="auto">
          <a:xfrm>
            <a:off x="1888803" y="4887615"/>
            <a:ext cx="555625" cy="469900"/>
            <a:chOff x="684" y="3374"/>
            <a:chExt cx="350" cy="296"/>
          </a:xfrm>
          <a:solidFill>
            <a:schemeClr val="bg1">
              <a:lumMod val="65000"/>
            </a:schemeClr>
          </a:solidFill>
        </p:grpSpPr>
        <p:sp>
          <p:nvSpPr>
            <p:cNvPr id="21547" name="Oval 1030"/>
            <p:cNvSpPr>
              <a:spLocks noChangeArrowheads="1"/>
            </p:cNvSpPr>
            <p:nvPr/>
          </p:nvSpPr>
          <p:spPr bwMode="auto">
            <a:xfrm>
              <a:off x="684" y="3374"/>
              <a:ext cx="350" cy="296"/>
            </a:xfrm>
            <a:prstGeom prst="ellipse">
              <a:avLst/>
            </a:prstGeom>
            <a:grpFill/>
            <a:ln w="19050">
              <a:solidFill>
                <a:schemeClr val="tx1"/>
              </a:solidFill>
              <a:round/>
              <a:headEnd type="none" w="sm" len="sm"/>
              <a:tailEnd type="none" w="sm" len="sm"/>
            </a:ln>
          </p:spPr>
          <p:txBody>
            <a:bodyPr wrap="none" anchor="ctr"/>
            <a:lstStyle/>
            <a:p>
              <a:endParaRPr lang="nl-NL" dirty="0"/>
            </a:p>
          </p:txBody>
        </p:sp>
        <p:sp>
          <p:nvSpPr>
            <p:cNvPr id="21548" name="Text Box 1031"/>
            <p:cNvSpPr txBox="1">
              <a:spLocks noChangeArrowheads="1"/>
            </p:cNvSpPr>
            <p:nvPr/>
          </p:nvSpPr>
          <p:spPr bwMode="auto">
            <a:xfrm>
              <a:off x="761" y="3397"/>
              <a:ext cx="196" cy="250"/>
            </a:xfrm>
            <a:prstGeom prst="rect">
              <a:avLst/>
            </a:prstGeom>
            <a:grpFill/>
            <a:ln w="12700">
              <a:noFill/>
              <a:miter lim="800000"/>
              <a:headEnd type="none" w="sm" len="sm"/>
              <a:tailEnd type="none" w="sm" len="sm"/>
            </a:ln>
          </p:spPr>
          <p:txBody>
            <a:bodyPr wrap="none">
              <a:spAutoFit/>
            </a:bodyPr>
            <a:lstStyle/>
            <a:p>
              <a:r>
                <a:rPr lang="en-US" dirty="0"/>
                <a:t>5</a:t>
              </a:r>
            </a:p>
          </p:txBody>
        </p:sp>
      </p:grpSp>
      <p:grpSp>
        <p:nvGrpSpPr>
          <p:cNvPr id="21519" name="Group 1032"/>
          <p:cNvGrpSpPr>
            <a:grpSpLocks/>
          </p:cNvGrpSpPr>
          <p:nvPr/>
        </p:nvGrpSpPr>
        <p:grpSpPr bwMode="auto">
          <a:xfrm>
            <a:off x="953766" y="2160290"/>
            <a:ext cx="555625" cy="469900"/>
            <a:chOff x="4288" y="1746"/>
            <a:chExt cx="350" cy="296"/>
          </a:xfrm>
        </p:grpSpPr>
        <p:sp>
          <p:nvSpPr>
            <p:cNvPr id="21545" name="Oval 103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6" name="Text Box 103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21520" name="Group 1035"/>
          <p:cNvGrpSpPr>
            <a:grpSpLocks/>
          </p:cNvGrpSpPr>
          <p:nvPr/>
        </p:nvGrpSpPr>
        <p:grpSpPr bwMode="auto">
          <a:xfrm>
            <a:off x="953766" y="3533478"/>
            <a:ext cx="555625" cy="469900"/>
            <a:chOff x="4738" y="2684"/>
            <a:chExt cx="350" cy="296"/>
          </a:xfrm>
        </p:grpSpPr>
        <p:sp>
          <p:nvSpPr>
            <p:cNvPr id="21543" name="Oval 103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4" name="Text Box 103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21521" name="Group 1038"/>
          <p:cNvGrpSpPr>
            <a:grpSpLocks/>
          </p:cNvGrpSpPr>
          <p:nvPr/>
        </p:nvGrpSpPr>
        <p:grpSpPr bwMode="auto">
          <a:xfrm>
            <a:off x="323528" y="2822278"/>
            <a:ext cx="555625" cy="469900"/>
            <a:chOff x="3838" y="2684"/>
            <a:chExt cx="350" cy="296"/>
          </a:xfrm>
        </p:grpSpPr>
        <p:sp>
          <p:nvSpPr>
            <p:cNvPr id="21541" name="Oval 103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2" name="Text Box 104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sp>
        <p:nvSpPr>
          <p:cNvPr id="21522" name="Line 1041"/>
          <p:cNvSpPr>
            <a:spLocks noChangeShapeType="1"/>
          </p:cNvSpPr>
          <p:nvPr/>
        </p:nvSpPr>
        <p:spPr bwMode="auto">
          <a:xfrm flipH="1">
            <a:off x="775966" y="3982740"/>
            <a:ext cx="336550" cy="303213"/>
          </a:xfrm>
          <a:prstGeom prst="line">
            <a:avLst/>
          </a:prstGeom>
          <a:noFill/>
          <a:ln w="19050">
            <a:solidFill>
              <a:schemeClr val="tx1"/>
            </a:solidFill>
            <a:round/>
            <a:headEnd type="none" w="sm" len="sm"/>
            <a:tailEnd type="arrow" w="med" len="med"/>
          </a:ln>
        </p:spPr>
        <p:txBody>
          <a:bodyPr/>
          <a:lstStyle/>
          <a:p>
            <a:endParaRPr lang="en-US"/>
          </a:p>
        </p:txBody>
      </p:sp>
      <p:sp>
        <p:nvSpPr>
          <p:cNvPr id="21523" name="Line 1042"/>
          <p:cNvSpPr>
            <a:spLocks noChangeShapeType="1"/>
          </p:cNvSpPr>
          <p:nvPr/>
        </p:nvSpPr>
        <p:spPr bwMode="auto">
          <a:xfrm flipH="1">
            <a:off x="1231578" y="1988840"/>
            <a:ext cx="1588" cy="157163"/>
          </a:xfrm>
          <a:prstGeom prst="line">
            <a:avLst/>
          </a:prstGeom>
          <a:noFill/>
          <a:ln w="19050">
            <a:solidFill>
              <a:schemeClr val="tx1"/>
            </a:solidFill>
            <a:round/>
            <a:headEnd type="none" w="sm" len="sm"/>
            <a:tailEnd type="arrow" w="med" len="med"/>
          </a:ln>
        </p:spPr>
        <p:txBody>
          <a:bodyPr/>
          <a:lstStyle/>
          <a:p>
            <a:endParaRPr lang="en-US"/>
          </a:p>
        </p:txBody>
      </p:sp>
      <p:grpSp>
        <p:nvGrpSpPr>
          <p:cNvPr id="21524" name="Group 1043"/>
          <p:cNvGrpSpPr>
            <a:grpSpLocks/>
          </p:cNvGrpSpPr>
          <p:nvPr/>
        </p:nvGrpSpPr>
        <p:grpSpPr bwMode="auto">
          <a:xfrm>
            <a:off x="323528" y="4244678"/>
            <a:ext cx="555625" cy="469900"/>
            <a:chOff x="4288" y="1746"/>
            <a:chExt cx="350" cy="296"/>
          </a:xfrm>
        </p:grpSpPr>
        <p:sp>
          <p:nvSpPr>
            <p:cNvPr id="21539" name="Oval 1044"/>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0" name="Text Box 1045"/>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21525" name="Group 1046"/>
          <p:cNvGrpSpPr>
            <a:grpSpLocks/>
          </p:cNvGrpSpPr>
          <p:nvPr/>
        </p:nvGrpSpPr>
        <p:grpSpPr bwMode="auto">
          <a:xfrm>
            <a:off x="1539553" y="4244678"/>
            <a:ext cx="555625" cy="469900"/>
            <a:chOff x="3838" y="2684"/>
            <a:chExt cx="350" cy="296"/>
          </a:xfrm>
          <a:solidFill>
            <a:schemeClr val="accent5">
              <a:lumMod val="40000"/>
              <a:lumOff val="60000"/>
            </a:schemeClr>
          </a:solidFill>
        </p:grpSpPr>
        <p:sp>
          <p:nvSpPr>
            <p:cNvPr id="21537" name="Oval 1047"/>
            <p:cNvSpPr>
              <a:spLocks noChangeArrowheads="1"/>
            </p:cNvSpPr>
            <p:nvPr/>
          </p:nvSpPr>
          <p:spPr bwMode="auto">
            <a:xfrm>
              <a:off x="3838" y="2684"/>
              <a:ext cx="350" cy="296"/>
            </a:xfrm>
            <a:prstGeom prst="ellipse">
              <a:avLst/>
            </a:prstGeom>
            <a:grpFill/>
            <a:ln w="19050">
              <a:solidFill>
                <a:schemeClr val="tx1"/>
              </a:solidFill>
              <a:round/>
              <a:headEnd type="none" w="sm" len="sm"/>
              <a:tailEnd type="none" w="sm" len="sm"/>
            </a:ln>
          </p:spPr>
          <p:txBody>
            <a:bodyPr wrap="none" anchor="ctr"/>
            <a:lstStyle/>
            <a:p>
              <a:endParaRPr lang="nl-NL"/>
            </a:p>
          </p:txBody>
        </p:sp>
        <p:sp>
          <p:nvSpPr>
            <p:cNvPr id="21538" name="Text Box 1048"/>
            <p:cNvSpPr txBox="1">
              <a:spLocks noChangeArrowheads="1"/>
            </p:cNvSpPr>
            <p:nvPr/>
          </p:nvSpPr>
          <p:spPr bwMode="auto">
            <a:xfrm>
              <a:off x="3915" y="2707"/>
              <a:ext cx="196" cy="250"/>
            </a:xfrm>
            <a:prstGeom prst="rect">
              <a:avLst/>
            </a:prstGeom>
            <a:grpFill/>
            <a:ln w="12700">
              <a:noFill/>
              <a:miter lim="800000"/>
              <a:headEnd type="none" w="sm" len="sm"/>
              <a:tailEnd type="none" w="sm" len="sm"/>
            </a:ln>
          </p:spPr>
          <p:txBody>
            <a:bodyPr wrap="none">
              <a:spAutoFit/>
            </a:bodyPr>
            <a:lstStyle/>
            <a:p>
              <a:r>
                <a:rPr lang="en-US"/>
                <a:t>4</a:t>
              </a:r>
            </a:p>
          </p:txBody>
        </p:sp>
      </p:grpSp>
      <p:sp>
        <p:nvSpPr>
          <p:cNvPr id="21526" name="Line 1049"/>
          <p:cNvSpPr>
            <a:spLocks noChangeShapeType="1"/>
          </p:cNvSpPr>
          <p:nvPr/>
        </p:nvSpPr>
        <p:spPr bwMode="auto">
          <a:xfrm>
            <a:off x="1358578" y="3985915"/>
            <a:ext cx="285750" cy="288925"/>
          </a:xfrm>
          <a:prstGeom prst="line">
            <a:avLst/>
          </a:prstGeom>
          <a:noFill/>
          <a:ln w="19050">
            <a:solidFill>
              <a:schemeClr val="tx1"/>
            </a:solidFill>
            <a:round/>
            <a:headEnd type="none" w="sm" len="sm"/>
            <a:tailEnd type="arrow" w="med" len="med"/>
          </a:ln>
        </p:spPr>
        <p:txBody>
          <a:bodyPr/>
          <a:lstStyle/>
          <a:p>
            <a:endParaRPr lang="en-US"/>
          </a:p>
        </p:txBody>
      </p:sp>
      <p:sp>
        <p:nvSpPr>
          <p:cNvPr id="21527" name="Line 1050"/>
          <p:cNvSpPr>
            <a:spLocks noChangeShapeType="1"/>
          </p:cNvSpPr>
          <p:nvPr/>
        </p:nvSpPr>
        <p:spPr bwMode="auto">
          <a:xfrm flipH="1">
            <a:off x="1347466" y="4684415"/>
            <a:ext cx="309563" cy="490538"/>
          </a:xfrm>
          <a:prstGeom prst="line">
            <a:avLst/>
          </a:prstGeom>
          <a:noFill/>
          <a:ln w="19050">
            <a:solidFill>
              <a:schemeClr val="tx1"/>
            </a:solidFill>
            <a:round/>
            <a:headEnd type="none" w="sm" len="sm"/>
            <a:tailEnd type="arrow" w="med" len="med"/>
          </a:ln>
        </p:spPr>
        <p:txBody>
          <a:bodyPr/>
          <a:lstStyle/>
          <a:p>
            <a:endParaRPr lang="en-US"/>
          </a:p>
        </p:txBody>
      </p:sp>
      <p:sp>
        <p:nvSpPr>
          <p:cNvPr id="21529" name="Line 1052"/>
          <p:cNvSpPr>
            <a:spLocks noChangeShapeType="1"/>
          </p:cNvSpPr>
          <p:nvPr/>
        </p:nvSpPr>
        <p:spPr bwMode="auto">
          <a:xfrm flipH="1">
            <a:off x="825178" y="2598440"/>
            <a:ext cx="263525" cy="293688"/>
          </a:xfrm>
          <a:prstGeom prst="line">
            <a:avLst/>
          </a:prstGeom>
          <a:noFill/>
          <a:ln w="19050">
            <a:solidFill>
              <a:schemeClr val="tx1"/>
            </a:solidFill>
            <a:round/>
            <a:headEnd type="none" w="sm" len="sm"/>
            <a:tailEnd type="arrow" w="med" len="med"/>
          </a:ln>
        </p:spPr>
        <p:txBody>
          <a:bodyPr/>
          <a:lstStyle/>
          <a:p>
            <a:endParaRPr lang="en-US"/>
          </a:p>
        </p:txBody>
      </p:sp>
      <p:sp>
        <p:nvSpPr>
          <p:cNvPr id="21530" name="Line 1053"/>
          <p:cNvSpPr>
            <a:spLocks noChangeShapeType="1"/>
          </p:cNvSpPr>
          <p:nvPr/>
        </p:nvSpPr>
        <p:spPr bwMode="auto">
          <a:xfrm>
            <a:off x="785491" y="4679653"/>
            <a:ext cx="309563" cy="485775"/>
          </a:xfrm>
          <a:prstGeom prst="line">
            <a:avLst/>
          </a:prstGeom>
          <a:noFill/>
          <a:ln w="19050">
            <a:solidFill>
              <a:schemeClr val="tx1"/>
            </a:solidFill>
            <a:round/>
            <a:headEnd type="none" w="sm" len="sm"/>
            <a:tailEnd type="arrow" w="med" len="med"/>
          </a:ln>
        </p:spPr>
        <p:txBody>
          <a:bodyPr/>
          <a:lstStyle/>
          <a:p>
            <a:endParaRPr lang="en-US"/>
          </a:p>
        </p:txBody>
      </p:sp>
      <p:sp>
        <p:nvSpPr>
          <p:cNvPr id="21531" name="Line 1054"/>
          <p:cNvSpPr>
            <a:spLocks noChangeShapeType="1"/>
          </p:cNvSpPr>
          <p:nvPr/>
        </p:nvSpPr>
        <p:spPr bwMode="auto">
          <a:xfrm flipH="1">
            <a:off x="1228403" y="2638128"/>
            <a:ext cx="4763" cy="858838"/>
          </a:xfrm>
          <a:prstGeom prst="line">
            <a:avLst/>
          </a:prstGeom>
          <a:noFill/>
          <a:ln w="19050">
            <a:solidFill>
              <a:schemeClr val="tx1"/>
            </a:solidFill>
            <a:round/>
            <a:headEnd type="none" w="sm" len="sm"/>
            <a:tailEnd type="arrow" w="med" len="med"/>
          </a:ln>
        </p:spPr>
        <p:txBody>
          <a:bodyPr/>
          <a:lstStyle/>
          <a:p>
            <a:endParaRPr lang="en-US"/>
          </a:p>
        </p:txBody>
      </p:sp>
      <p:sp>
        <p:nvSpPr>
          <p:cNvPr id="21532" name="Line 1055"/>
          <p:cNvSpPr>
            <a:spLocks noChangeShapeType="1"/>
          </p:cNvSpPr>
          <p:nvPr/>
        </p:nvSpPr>
        <p:spPr bwMode="auto">
          <a:xfrm>
            <a:off x="1826891" y="4719340"/>
            <a:ext cx="160338" cy="231775"/>
          </a:xfrm>
          <a:prstGeom prst="line">
            <a:avLst/>
          </a:prstGeom>
          <a:noFill/>
          <a:ln w="19050">
            <a:solidFill>
              <a:schemeClr val="tx1"/>
            </a:solidFill>
            <a:round/>
            <a:headEnd type="none" w="sm" len="sm"/>
            <a:tailEnd type="arrow" w="med" len="med"/>
          </a:ln>
        </p:spPr>
        <p:txBody>
          <a:bodyPr/>
          <a:lstStyle/>
          <a:p>
            <a:endParaRPr lang="en-US"/>
          </a:p>
        </p:txBody>
      </p:sp>
      <p:grpSp>
        <p:nvGrpSpPr>
          <p:cNvPr id="21533" name="Group 1056"/>
          <p:cNvGrpSpPr>
            <a:grpSpLocks/>
          </p:cNvGrpSpPr>
          <p:nvPr/>
        </p:nvGrpSpPr>
        <p:grpSpPr bwMode="auto">
          <a:xfrm>
            <a:off x="950591" y="5154315"/>
            <a:ext cx="555625" cy="469900"/>
            <a:chOff x="4288" y="3622"/>
            <a:chExt cx="350" cy="296"/>
          </a:xfrm>
        </p:grpSpPr>
        <p:sp>
          <p:nvSpPr>
            <p:cNvPr id="21535" name="Oval 1057"/>
            <p:cNvSpPr>
              <a:spLocks noChangeArrowheads="1"/>
            </p:cNvSpPr>
            <p:nvPr/>
          </p:nvSpPr>
          <p:spPr bwMode="auto">
            <a:xfrm>
              <a:off x="4288" y="3622"/>
              <a:ext cx="350" cy="296"/>
            </a:xfrm>
            <a:prstGeom prst="ellipse">
              <a:avLst/>
            </a:prstGeom>
            <a:solidFill>
              <a:srgbClr val="0066FF"/>
            </a:solidFill>
            <a:ln w="38100">
              <a:solidFill>
                <a:schemeClr val="tx1"/>
              </a:solidFill>
              <a:round/>
              <a:headEnd type="none" w="sm" len="sm"/>
              <a:tailEnd type="none" w="sm" len="sm"/>
            </a:ln>
          </p:spPr>
          <p:txBody>
            <a:bodyPr wrap="none" anchor="ctr"/>
            <a:lstStyle/>
            <a:p>
              <a:endParaRPr lang="nl-NL"/>
            </a:p>
          </p:txBody>
        </p:sp>
        <p:sp>
          <p:nvSpPr>
            <p:cNvPr id="21536" name="Text Box 1058"/>
            <p:cNvSpPr txBox="1">
              <a:spLocks noChangeArrowheads="1"/>
            </p:cNvSpPr>
            <p:nvPr/>
          </p:nvSpPr>
          <p:spPr bwMode="auto">
            <a:xfrm>
              <a:off x="4365" y="3645"/>
              <a:ext cx="196" cy="250"/>
            </a:xfrm>
            <a:prstGeom prst="rect">
              <a:avLst/>
            </a:prstGeom>
            <a:noFill/>
            <a:ln w="12700">
              <a:noFill/>
              <a:miter lim="800000"/>
              <a:headEnd type="none" w="sm" len="sm"/>
              <a:tailEnd type="none" w="sm" len="sm"/>
            </a:ln>
          </p:spPr>
          <p:txBody>
            <a:bodyPr wrap="none">
              <a:spAutoFit/>
            </a:bodyPr>
            <a:lstStyle/>
            <a:p>
              <a:r>
                <a:rPr lang="en-US"/>
                <a:t>6</a:t>
              </a:r>
            </a:p>
          </p:txBody>
        </p:sp>
      </p:grpSp>
      <p:sp>
        <p:nvSpPr>
          <p:cNvPr id="21534" name="Line 1059"/>
          <p:cNvSpPr>
            <a:spLocks noChangeShapeType="1"/>
          </p:cNvSpPr>
          <p:nvPr/>
        </p:nvSpPr>
        <p:spPr bwMode="auto">
          <a:xfrm flipV="1">
            <a:off x="2355528" y="4744740"/>
            <a:ext cx="150812" cy="206374"/>
          </a:xfrm>
          <a:prstGeom prst="line">
            <a:avLst/>
          </a:prstGeom>
          <a:noFill/>
          <a:ln w="19050">
            <a:solidFill>
              <a:schemeClr val="tx1"/>
            </a:solidFill>
            <a:round/>
            <a:headEnd type="none" w="sm" len="sm"/>
            <a:tailEnd type="arrow" w="med" len="med"/>
          </a:ln>
        </p:spPr>
        <p:txBody>
          <a:bodyPr/>
          <a:lstStyle/>
          <a:p>
            <a:endParaRPr lang="en-US" dirty="0"/>
          </a:p>
        </p:txBody>
      </p:sp>
      <p:cxnSp>
        <p:nvCxnSpPr>
          <p:cNvPr id="5" name="Curved Connector 4">
            <a:extLst>
              <a:ext uri="{FF2B5EF4-FFF2-40B4-BE49-F238E27FC236}">
                <a16:creationId xmlns:a16="http://schemas.microsoft.com/office/drawing/2014/main" id="{853CCC6B-5311-E945-425B-818CCB0E7DDB}"/>
              </a:ext>
            </a:extLst>
          </p:cNvPr>
          <p:cNvCxnSpPr>
            <a:cxnSpLocks/>
            <a:stCxn id="21541" idx="1"/>
            <a:endCxn id="21545" idx="1"/>
          </p:cNvCxnSpPr>
          <p:nvPr/>
        </p:nvCxnSpPr>
        <p:spPr>
          <a:xfrm rot="5400000" flipH="1" flipV="1">
            <a:off x="389022" y="2244980"/>
            <a:ext cx="661988" cy="630238"/>
          </a:xfrm>
          <a:prstGeom prst="curvedConnector3">
            <a:avLst>
              <a:gd name="adj1" fmla="val 121152"/>
            </a:avLst>
          </a:prstGeom>
          <a:ln w="28575">
            <a:prstDash val="dash"/>
            <a:tailEnd type="triangle"/>
          </a:ln>
        </p:spPr>
        <p:style>
          <a:lnRef idx="1">
            <a:schemeClr val="accent1"/>
          </a:lnRef>
          <a:fillRef idx="0">
            <a:schemeClr val="accent1"/>
          </a:fillRef>
          <a:effectRef idx="0">
            <a:schemeClr val="accent1"/>
          </a:effectRef>
          <a:fontRef idx="minor">
            <a:schemeClr val="tx1"/>
          </a:fontRef>
        </p:style>
      </p:cxnSp>
      <p:sp>
        <p:nvSpPr>
          <p:cNvPr id="7" name="Oval 1030">
            <a:extLst>
              <a:ext uri="{FF2B5EF4-FFF2-40B4-BE49-F238E27FC236}">
                <a16:creationId xmlns:a16="http://schemas.microsoft.com/office/drawing/2014/main" id="{F53BC96D-4A3B-C546-1B3D-9293D842FD9E}"/>
              </a:ext>
            </a:extLst>
          </p:cNvPr>
          <p:cNvSpPr>
            <a:spLocks noChangeArrowheads="1"/>
          </p:cNvSpPr>
          <p:nvPr/>
        </p:nvSpPr>
        <p:spPr bwMode="auto">
          <a:xfrm>
            <a:off x="2370962" y="4274840"/>
            <a:ext cx="555625" cy="469900"/>
          </a:xfrm>
          <a:prstGeom prst="ellipse">
            <a:avLst/>
          </a:prstGeom>
          <a:solidFill>
            <a:srgbClr val="FFC000"/>
          </a:solidFill>
          <a:ln w="19050">
            <a:solidFill>
              <a:schemeClr val="tx1"/>
            </a:solidFill>
            <a:round/>
            <a:headEnd type="none" w="sm" len="sm"/>
            <a:tailEnd type="none" w="sm" len="sm"/>
          </a:ln>
        </p:spPr>
        <p:txBody>
          <a:bodyPr wrap="none" anchor="ctr"/>
          <a:lstStyle/>
          <a:p>
            <a:endParaRPr lang="nl-NL" dirty="0"/>
          </a:p>
        </p:txBody>
      </p:sp>
      <p:sp>
        <p:nvSpPr>
          <p:cNvPr id="8" name="Line 1059">
            <a:extLst>
              <a:ext uri="{FF2B5EF4-FFF2-40B4-BE49-F238E27FC236}">
                <a16:creationId xmlns:a16="http://schemas.microsoft.com/office/drawing/2014/main" id="{676130F1-0ED0-0364-4293-E9E61C6DAD86}"/>
              </a:ext>
            </a:extLst>
          </p:cNvPr>
          <p:cNvSpPr>
            <a:spLocks noChangeShapeType="1"/>
          </p:cNvSpPr>
          <p:nvPr/>
        </p:nvSpPr>
        <p:spPr bwMode="auto">
          <a:xfrm flipH="1" flipV="1">
            <a:off x="2095177" y="4509120"/>
            <a:ext cx="275783" cy="0"/>
          </a:xfrm>
          <a:prstGeom prst="line">
            <a:avLst/>
          </a:prstGeom>
          <a:noFill/>
          <a:ln w="19050">
            <a:solidFill>
              <a:schemeClr val="tx1"/>
            </a:solidFill>
            <a:round/>
            <a:headEnd type="none" w="sm" len="sm"/>
            <a:tailEnd type="arrow" w="med" len="med"/>
          </a:ln>
        </p:spPr>
        <p:txBody>
          <a:bodyPr/>
          <a:lstStyle/>
          <a:p>
            <a:endParaRPr lang="en-US" dirty="0"/>
          </a:p>
        </p:txBody>
      </p:sp>
      <p:sp>
        <p:nvSpPr>
          <p:cNvPr id="9" name="TextBox 8">
            <a:extLst>
              <a:ext uri="{FF2B5EF4-FFF2-40B4-BE49-F238E27FC236}">
                <a16:creationId xmlns:a16="http://schemas.microsoft.com/office/drawing/2014/main" id="{27F9ED69-61AC-4F1F-BC26-917E27B8A57D}"/>
              </a:ext>
            </a:extLst>
          </p:cNvPr>
          <p:cNvSpPr txBox="1"/>
          <p:nvPr/>
        </p:nvSpPr>
        <p:spPr>
          <a:xfrm>
            <a:off x="1701478" y="3854160"/>
            <a:ext cx="1169218" cy="415498"/>
          </a:xfrm>
          <a:prstGeom prst="rect">
            <a:avLst/>
          </a:prstGeom>
          <a:noFill/>
        </p:spPr>
        <p:txBody>
          <a:bodyPr wrap="square" rtlCol="0">
            <a:spAutoFit/>
          </a:bodyPr>
          <a:lstStyle/>
          <a:p>
            <a:r>
              <a:rPr lang="en-GB" sz="1050" dirty="0"/>
              <a:t>loop-enter + loop-exit</a:t>
            </a:r>
            <a:endParaRPr lang="en-NL" sz="1050" dirty="0"/>
          </a:p>
        </p:txBody>
      </p:sp>
    </p:spTree>
    <p:extLst>
      <p:ext uri="{BB962C8B-B14F-4D97-AF65-F5344CB8AC3E}">
        <p14:creationId xmlns:p14="http://schemas.microsoft.com/office/powerpoint/2010/main" val="2101689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Identifying the PPCs</a:t>
            </a:r>
            <a:br>
              <a:rPr lang="en-US" dirty="0"/>
            </a:br>
            <a:r>
              <a:rPr lang="en-US" sz="2400" dirty="0"/>
              <a:t>AO’s Algorithm</a:t>
            </a:r>
            <a:endParaRPr lang="en-US" dirty="0"/>
          </a:p>
        </p:txBody>
      </p:sp>
      <p:sp>
        <p:nvSpPr>
          <p:cNvPr id="20483" name="Content Placeholder 2"/>
          <p:cNvSpPr>
            <a:spLocks noGrp="1"/>
          </p:cNvSpPr>
          <p:nvPr>
            <p:ph idx="1"/>
          </p:nvPr>
        </p:nvSpPr>
        <p:spPr>
          <a:xfrm>
            <a:off x="457200" y="1600200"/>
            <a:ext cx="8401050" cy="4525963"/>
          </a:xfrm>
        </p:spPr>
        <p:txBody>
          <a:bodyPr/>
          <a:lstStyle/>
          <a:p>
            <a:r>
              <a:rPr lang="en-US" sz="2800" dirty="0"/>
              <a:t>How long can a prime path be? </a:t>
            </a:r>
          </a:p>
          <a:p>
            <a:r>
              <a:rPr lang="en-US" sz="2800" dirty="0"/>
              <a:t>It follows that they can be systematically calculated, e.g. :</a:t>
            </a:r>
          </a:p>
          <a:p>
            <a:pPr marL="971550" lvl="1" indent="-514350">
              <a:buFont typeface="Calibri" pitchFamily="34" charset="0"/>
              <a:buAutoNum type="arabicPeriod"/>
            </a:pPr>
            <a:r>
              <a:rPr lang="en-US" sz="2400" dirty="0"/>
              <a:t>“invariant”: maintain a set </a:t>
            </a:r>
            <a:r>
              <a:rPr lang="en-US" sz="2400" i="1" dirty="0"/>
              <a:t>S</a:t>
            </a:r>
            <a:r>
              <a:rPr lang="en-US" sz="2400" dirty="0"/>
              <a:t> of  simple but </a:t>
            </a:r>
            <a:r>
              <a:rPr lang="en-US" sz="2400" b="1" dirty="0"/>
              <a:t>not</a:t>
            </a:r>
            <a:r>
              <a:rPr lang="en-US" sz="2400" dirty="0"/>
              <a:t> right-maximal paths, and </a:t>
            </a:r>
            <a:r>
              <a:rPr lang="en-US" sz="2400" i="1" dirty="0"/>
              <a:t>T</a:t>
            </a:r>
            <a:r>
              <a:rPr lang="en-US" sz="2400" dirty="0"/>
              <a:t> of “right”-maximal simple paths.</a:t>
            </a:r>
          </a:p>
          <a:p>
            <a:pPr marL="971550" lvl="1" indent="-514350">
              <a:buFont typeface="Calibri" pitchFamily="34" charset="0"/>
              <a:buAutoNum type="arabicPeriod"/>
            </a:pPr>
            <a:r>
              <a:rPr lang="en-US" sz="2400" dirty="0"/>
              <a:t>Repeat: “right-extend” the paths in </a:t>
            </a:r>
            <a:r>
              <a:rPr lang="en-US" sz="2400" i="1" dirty="0"/>
              <a:t>S</a:t>
            </a:r>
            <a:r>
              <a:rPr lang="en-US" sz="2400" dirty="0"/>
              <a:t>; we move them to </a:t>
            </a:r>
            <a:r>
              <a:rPr lang="en-US" sz="2400" i="1" dirty="0"/>
              <a:t>T</a:t>
            </a:r>
            <a:r>
              <a:rPr lang="en-US" sz="2400" dirty="0"/>
              <a:t> if they become right-</a:t>
            </a:r>
            <a:r>
              <a:rPr lang="en-US" sz="2400" dirty="0" err="1"/>
              <a:t>maximals</a:t>
            </a:r>
            <a:r>
              <a:rPr lang="en-US" sz="2400" dirty="0"/>
              <a:t>. </a:t>
            </a:r>
          </a:p>
          <a:p>
            <a:pPr marL="971550" lvl="1" indent="-514350">
              <a:buFont typeface="Calibri" pitchFamily="34" charset="0"/>
              <a:buAutoNum type="arabicPeriod"/>
            </a:pPr>
            <a:r>
              <a:rPr lang="en-US" sz="2400" dirty="0"/>
              <a:t>(2) will terminate.</a:t>
            </a:r>
          </a:p>
          <a:p>
            <a:pPr marL="971550" lvl="1" indent="-514350">
              <a:buFont typeface="Calibri" pitchFamily="34" charset="0"/>
              <a:buAutoNum type="arabicPeriod"/>
            </a:pPr>
            <a:r>
              <a:rPr lang="en-US" sz="2400" dirty="0"/>
              <a:t>Remove members of </a:t>
            </a:r>
            <a:r>
              <a:rPr lang="en-US" sz="2400" i="1" dirty="0"/>
              <a:t>T</a:t>
            </a:r>
            <a:r>
              <a:rPr lang="en-US" sz="2400" dirty="0"/>
              <a:t> which are </a:t>
            </a:r>
            <a:r>
              <a:rPr lang="en-US" sz="2400" dirty="0" err="1"/>
              <a:t>subpaths</a:t>
            </a:r>
            <a:r>
              <a:rPr lang="en-US" sz="2400" dirty="0"/>
              <a:t> of other members of </a:t>
            </a:r>
            <a:r>
              <a:rPr lang="en-US" sz="2400" i="1" dirty="0"/>
              <a:t>T</a:t>
            </a:r>
            <a:r>
              <a:rPr lang="en-US" sz="2400" dirty="0"/>
              <a:t>.</a:t>
            </a:r>
          </a:p>
        </p:txBody>
      </p:sp>
      <p:sp>
        <p:nvSpPr>
          <p:cNvPr id="4" name="Slide Number Placeholder 3"/>
          <p:cNvSpPr>
            <a:spLocks noGrp="1"/>
          </p:cNvSpPr>
          <p:nvPr>
            <p:ph type="sldNum" sz="quarter" idx="12"/>
          </p:nvPr>
        </p:nvSpPr>
        <p:spPr/>
        <p:txBody>
          <a:bodyPr/>
          <a:lstStyle/>
          <a:p>
            <a:pPr>
              <a:defRPr/>
            </a:pPr>
            <a:fld id="{A093ABA0-D6E5-4F71-ABF2-1338A040DE55}"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6786563" y="3714750"/>
            <a:ext cx="1571625" cy="22145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5072063" y="3786188"/>
            <a:ext cx="1285875" cy="64293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3571875" y="3987379"/>
            <a:ext cx="1214438" cy="5000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09" name="Title 1"/>
          <p:cNvSpPr>
            <a:spLocks noGrp="1"/>
          </p:cNvSpPr>
          <p:nvPr>
            <p:ph type="title"/>
          </p:nvPr>
        </p:nvSpPr>
        <p:spPr/>
        <p:txBody>
          <a:bodyPr/>
          <a:lstStyle/>
          <a:p>
            <a:r>
              <a:rPr lang="en-US"/>
              <a:t>Example</a:t>
            </a:r>
          </a:p>
        </p:txBody>
      </p:sp>
      <p:sp>
        <p:nvSpPr>
          <p:cNvPr id="4" name="Slide Number Placeholder 3"/>
          <p:cNvSpPr>
            <a:spLocks noGrp="1"/>
          </p:cNvSpPr>
          <p:nvPr>
            <p:ph type="sldNum" sz="quarter" idx="12"/>
          </p:nvPr>
        </p:nvSpPr>
        <p:spPr/>
        <p:txBody>
          <a:bodyPr/>
          <a:lstStyle/>
          <a:p>
            <a:pPr>
              <a:defRPr/>
            </a:pPr>
            <a:fld id="{5A5DAAC6-5F27-45E2-9B3C-2DD2F01F08AA}" type="slidenum">
              <a:rPr lang="en-US" smtClean="0"/>
              <a:pPr>
                <a:defRPr/>
              </a:pPr>
              <a:t>33</a:t>
            </a:fld>
            <a:endParaRPr lang="en-US" dirty="0"/>
          </a:p>
        </p:txBody>
      </p:sp>
      <p:grpSp>
        <p:nvGrpSpPr>
          <p:cNvPr id="21511" name="Group 1028"/>
          <p:cNvGrpSpPr>
            <a:grpSpLocks/>
          </p:cNvGrpSpPr>
          <p:nvPr/>
        </p:nvGrpSpPr>
        <p:grpSpPr bwMode="auto">
          <a:xfrm>
            <a:off x="794916" y="1484784"/>
            <a:ext cx="2120900" cy="3635375"/>
            <a:chOff x="287" y="1509"/>
            <a:chExt cx="1336" cy="2290"/>
          </a:xfrm>
        </p:grpSpPr>
        <p:grpSp>
          <p:nvGrpSpPr>
            <p:cNvPr id="21518" name="Group 1029"/>
            <p:cNvGrpSpPr>
              <a:grpSpLocks/>
            </p:cNvGrpSpPr>
            <p:nvPr/>
          </p:nvGrpSpPr>
          <p:grpSpPr bwMode="auto">
            <a:xfrm>
              <a:off x="1273" y="3335"/>
              <a:ext cx="350" cy="296"/>
              <a:chOff x="684" y="3374"/>
              <a:chExt cx="350" cy="296"/>
            </a:xfrm>
          </p:grpSpPr>
          <p:sp>
            <p:nvSpPr>
              <p:cNvPr id="21547" name="Oval 1030"/>
              <p:cNvSpPr>
                <a:spLocks noChangeArrowheads="1"/>
              </p:cNvSpPr>
              <p:nvPr/>
            </p:nvSpPr>
            <p:spPr bwMode="auto">
              <a:xfrm>
                <a:off x="684" y="337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8" name="Text Box 1031"/>
              <p:cNvSpPr txBox="1">
                <a:spLocks noChangeArrowheads="1"/>
              </p:cNvSpPr>
              <p:nvPr/>
            </p:nvSpPr>
            <p:spPr bwMode="auto">
              <a:xfrm>
                <a:off x="761" y="339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21519" name="Group 1032"/>
            <p:cNvGrpSpPr>
              <a:grpSpLocks/>
            </p:cNvGrpSpPr>
            <p:nvPr/>
          </p:nvGrpSpPr>
          <p:grpSpPr bwMode="auto">
            <a:xfrm>
              <a:off x="684" y="1617"/>
              <a:ext cx="350" cy="296"/>
              <a:chOff x="4288" y="1746"/>
              <a:chExt cx="350" cy="296"/>
            </a:xfrm>
          </p:grpSpPr>
          <p:sp>
            <p:nvSpPr>
              <p:cNvPr id="21545" name="Oval 103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6" name="Text Box 103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21520" name="Group 1035"/>
            <p:cNvGrpSpPr>
              <a:grpSpLocks/>
            </p:cNvGrpSpPr>
            <p:nvPr/>
          </p:nvGrpSpPr>
          <p:grpSpPr bwMode="auto">
            <a:xfrm>
              <a:off x="684" y="2482"/>
              <a:ext cx="350" cy="296"/>
              <a:chOff x="4738" y="2684"/>
              <a:chExt cx="350" cy="296"/>
            </a:xfrm>
          </p:grpSpPr>
          <p:sp>
            <p:nvSpPr>
              <p:cNvPr id="21543" name="Oval 103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4" name="Text Box 103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21521" name="Group 1038"/>
            <p:cNvGrpSpPr>
              <a:grpSpLocks/>
            </p:cNvGrpSpPr>
            <p:nvPr/>
          </p:nvGrpSpPr>
          <p:grpSpPr bwMode="auto">
            <a:xfrm>
              <a:off x="287" y="2034"/>
              <a:ext cx="350" cy="296"/>
              <a:chOff x="3838" y="2684"/>
              <a:chExt cx="350" cy="296"/>
            </a:xfrm>
          </p:grpSpPr>
          <p:sp>
            <p:nvSpPr>
              <p:cNvPr id="21541" name="Oval 103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2" name="Text Box 104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sp>
          <p:nvSpPr>
            <p:cNvPr id="21522" name="Line 1041"/>
            <p:cNvSpPr>
              <a:spLocks noChangeShapeType="1"/>
            </p:cNvSpPr>
            <p:nvPr/>
          </p:nvSpPr>
          <p:spPr bwMode="auto">
            <a:xfrm flipH="1">
              <a:off x="572" y="2765"/>
              <a:ext cx="212" cy="191"/>
            </a:xfrm>
            <a:prstGeom prst="line">
              <a:avLst/>
            </a:prstGeom>
            <a:noFill/>
            <a:ln w="19050">
              <a:solidFill>
                <a:schemeClr val="tx1"/>
              </a:solidFill>
              <a:round/>
              <a:headEnd type="none" w="sm" len="sm"/>
              <a:tailEnd type="arrow" w="med" len="med"/>
            </a:ln>
          </p:spPr>
          <p:txBody>
            <a:bodyPr/>
            <a:lstStyle/>
            <a:p>
              <a:endParaRPr lang="en-US"/>
            </a:p>
          </p:txBody>
        </p:sp>
        <p:sp>
          <p:nvSpPr>
            <p:cNvPr id="21523" name="Line 1042"/>
            <p:cNvSpPr>
              <a:spLocks noChangeShapeType="1"/>
            </p:cNvSpPr>
            <p:nvPr/>
          </p:nvSpPr>
          <p:spPr bwMode="auto">
            <a:xfrm flipH="1">
              <a:off x="859" y="1509"/>
              <a:ext cx="1" cy="99"/>
            </a:xfrm>
            <a:prstGeom prst="line">
              <a:avLst/>
            </a:prstGeom>
            <a:noFill/>
            <a:ln w="19050">
              <a:solidFill>
                <a:schemeClr val="tx1"/>
              </a:solidFill>
              <a:round/>
              <a:headEnd type="none" w="sm" len="sm"/>
              <a:tailEnd type="arrow" w="med" len="med"/>
            </a:ln>
          </p:spPr>
          <p:txBody>
            <a:bodyPr/>
            <a:lstStyle/>
            <a:p>
              <a:endParaRPr lang="en-US"/>
            </a:p>
          </p:txBody>
        </p:sp>
        <p:grpSp>
          <p:nvGrpSpPr>
            <p:cNvPr id="21524" name="Group 1043"/>
            <p:cNvGrpSpPr>
              <a:grpSpLocks/>
            </p:cNvGrpSpPr>
            <p:nvPr/>
          </p:nvGrpSpPr>
          <p:grpSpPr bwMode="auto">
            <a:xfrm>
              <a:off x="287" y="2930"/>
              <a:ext cx="350" cy="296"/>
              <a:chOff x="4288" y="1746"/>
              <a:chExt cx="350" cy="296"/>
            </a:xfrm>
          </p:grpSpPr>
          <p:sp>
            <p:nvSpPr>
              <p:cNvPr id="21539" name="Oval 1044"/>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40" name="Text Box 1045"/>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21525" name="Group 1046"/>
            <p:cNvGrpSpPr>
              <a:grpSpLocks/>
            </p:cNvGrpSpPr>
            <p:nvPr/>
          </p:nvGrpSpPr>
          <p:grpSpPr bwMode="auto">
            <a:xfrm>
              <a:off x="1053" y="2930"/>
              <a:ext cx="350" cy="296"/>
              <a:chOff x="3838" y="2684"/>
              <a:chExt cx="350" cy="296"/>
            </a:xfrm>
          </p:grpSpPr>
          <p:sp>
            <p:nvSpPr>
              <p:cNvPr id="21537" name="Oval 1047"/>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1538" name="Text Box 1048"/>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sp>
          <p:nvSpPr>
            <p:cNvPr id="21526" name="Line 1049"/>
            <p:cNvSpPr>
              <a:spLocks noChangeShapeType="1"/>
            </p:cNvSpPr>
            <p:nvPr/>
          </p:nvSpPr>
          <p:spPr bwMode="auto">
            <a:xfrm>
              <a:off x="939" y="2767"/>
              <a:ext cx="180" cy="182"/>
            </a:xfrm>
            <a:prstGeom prst="line">
              <a:avLst/>
            </a:prstGeom>
            <a:noFill/>
            <a:ln w="19050">
              <a:solidFill>
                <a:schemeClr val="tx1"/>
              </a:solidFill>
              <a:round/>
              <a:headEnd type="none" w="sm" len="sm"/>
              <a:tailEnd type="arrow" w="med" len="med"/>
            </a:ln>
          </p:spPr>
          <p:txBody>
            <a:bodyPr/>
            <a:lstStyle/>
            <a:p>
              <a:endParaRPr lang="en-US"/>
            </a:p>
          </p:txBody>
        </p:sp>
        <p:sp>
          <p:nvSpPr>
            <p:cNvPr id="21527" name="Line 1050"/>
            <p:cNvSpPr>
              <a:spLocks noChangeShapeType="1"/>
            </p:cNvSpPr>
            <p:nvPr/>
          </p:nvSpPr>
          <p:spPr bwMode="auto">
            <a:xfrm flipH="1">
              <a:off x="932" y="3207"/>
              <a:ext cx="195" cy="309"/>
            </a:xfrm>
            <a:prstGeom prst="line">
              <a:avLst/>
            </a:prstGeom>
            <a:noFill/>
            <a:ln w="19050">
              <a:solidFill>
                <a:schemeClr val="tx1"/>
              </a:solidFill>
              <a:round/>
              <a:headEnd type="none" w="sm" len="sm"/>
              <a:tailEnd type="arrow" w="med" len="med"/>
            </a:ln>
          </p:spPr>
          <p:txBody>
            <a:bodyPr/>
            <a:lstStyle/>
            <a:p>
              <a:endParaRPr lang="en-US"/>
            </a:p>
          </p:txBody>
        </p:sp>
        <p:sp>
          <p:nvSpPr>
            <p:cNvPr id="21528" name="Line 1051"/>
            <p:cNvSpPr>
              <a:spLocks noChangeShapeType="1"/>
            </p:cNvSpPr>
            <p:nvPr/>
          </p:nvSpPr>
          <p:spPr bwMode="auto">
            <a:xfrm>
              <a:off x="572" y="2308"/>
              <a:ext cx="194" cy="179"/>
            </a:xfrm>
            <a:prstGeom prst="line">
              <a:avLst/>
            </a:prstGeom>
            <a:noFill/>
            <a:ln w="19050">
              <a:solidFill>
                <a:schemeClr val="tx1"/>
              </a:solidFill>
              <a:round/>
              <a:headEnd type="none" w="sm" len="sm"/>
              <a:tailEnd type="arrow" w="med" len="med"/>
            </a:ln>
          </p:spPr>
          <p:txBody>
            <a:bodyPr/>
            <a:lstStyle/>
            <a:p>
              <a:endParaRPr lang="en-US"/>
            </a:p>
          </p:txBody>
        </p:sp>
        <p:sp>
          <p:nvSpPr>
            <p:cNvPr id="21529" name="Line 1052"/>
            <p:cNvSpPr>
              <a:spLocks noChangeShapeType="1"/>
            </p:cNvSpPr>
            <p:nvPr/>
          </p:nvSpPr>
          <p:spPr bwMode="auto">
            <a:xfrm flipH="1">
              <a:off x="603" y="1893"/>
              <a:ext cx="166" cy="185"/>
            </a:xfrm>
            <a:prstGeom prst="line">
              <a:avLst/>
            </a:prstGeom>
            <a:noFill/>
            <a:ln w="19050">
              <a:solidFill>
                <a:schemeClr val="tx1"/>
              </a:solidFill>
              <a:round/>
              <a:headEnd type="none" w="sm" len="sm"/>
              <a:tailEnd type="arrow" w="med" len="med"/>
            </a:ln>
          </p:spPr>
          <p:txBody>
            <a:bodyPr/>
            <a:lstStyle/>
            <a:p>
              <a:endParaRPr lang="en-US"/>
            </a:p>
          </p:txBody>
        </p:sp>
        <p:sp>
          <p:nvSpPr>
            <p:cNvPr id="21530" name="Line 1053"/>
            <p:cNvSpPr>
              <a:spLocks noChangeShapeType="1"/>
            </p:cNvSpPr>
            <p:nvPr/>
          </p:nvSpPr>
          <p:spPr bwMode="auto">
            <a:xfrm>
              <a:off x="578" y="3204"/>
              <a:ext cx="195" cy="306"/>
            </a:xfrm>
            <a:prstGeom prst="line">
              <a:avLst/>
            </a:prstGeom>
            <a:noFill/>
            <a:ln w="19050">
              <a:solidFill>
                <a:schemeClr val="tx1"/>
              </a:solidFill>
              <a:round/>
              <a:headEnd type="none" w="sm" len="sm"/>
              <a:tailEnd type="arrow" w="med" len="med"/>
            </a:ln>
          </p:spPr>
          <p:txBody>
            <a:bodyPr/>
            <a:lstStyle/>
            <a:p>
              <a:endParaRPr lang="en-US"/>
            </a:p>
          </p:txBody>
        </p:sp>
        <p:sp>
          <p:nvSpPr>
            <p:cNvPr id="21531" name="Line 1054"/>
            <p:cNvSpPr>
              <a:spLocks noChangeShapeType="1"/>
            </p:cNvSpPr>
            <p:nvPr/>
          </p:nvSpPr>
          <p:spPr bwMode="auto">
            <a:xfrm flipH="1">
              <a:off x="857" y="1918"/>
              <a:ext cx="3" cy="541"/>
            </a:xfrm>
            <a:prstGeom prst="line">
              <a:avLst/>
            </a:prstGeom>
            <a:noFill/>
            <a:ln w="19050">
              <a:solidFill>
                <a:schemeClr val="tx1"/>
              </a:solidFill>
              <a:round/>
              <a:headEnd type="none" w="sm" len="sm"/>
              <a:tailEnd type="arrow" w="med" len="med"/>
            </a:ln>
          </p:spPr>
          <p:txBody>
            <a:bodyPr/>
            <a:lstStyle/>
            <a:p>
              <a:endParaRPr lang="en-US"/>
            </a:p>
          </p:txBody>
        </p:sp>
        <p:sp>
          <p:nvSpPr>
            <p:cNvPr id="21532" name="Line 1055"/>
            <p:cNvSpPr>
              <a:spLocks noChangeShapeType="1"/>
            </p:cNvSpPr>
            <p:nvPr/>
          </p:nvSpPr>
          <p:spPr bwMode="auto">
            <a:xfrm>
              <a:off x="1234" y="3229"/>
              <a:ext cx="101" cy="146"/>
            </a:xfrm>
            <a:prstGeom prst="line">
              <a:avLst/>
            </a:prstGeom>
            <a:noFill/>
            <a:ln w="19050">
              <a:solidFill>
                <a:schemeClr val="tx1"/>
              </a:solidFill>
              <a:round/>
              <a:headEnd type="none" w="sm" len="sm"/>
              <a:tailEnd type="arrow" w="med" len="med"/>
            </a:ln>
          </p:spPr>
          <p:txBody>
            <a:bodyPr/>
            <a:lstStyle/>
            <a:p>
              <a:endParaRPr lang="en-US"/>
            </a:p>
          </p:txBody>
        </p:sp>
        <p:grpSp>
          <p:nvGrpSpPr>
            <p:cNvPr id="21533" name="Group 1056"/>
            <p:cNvGrpSpPr>
              <a:grpSpLocks/>
            </p:cNvGrpSpPr>
            <p:nvPr/>
          </p:nvGrpSpPr>
          <p:grpSpPr bwMode="auto">
            <a:xfrm>
              <a:off x="682" y="3503"/>
              <a:ext cx="350" cy="296"/>
              <a:chOff x="4288" y="3622"/>
              <a:chExt cx="350" cy="296"/>
            </a:xfrm>
          </p:grpSpPr>
          <p:sp>
            <p:nvSpPr>
              <p:cNvPr id="21535" name="Oval 1057"/>
              <p:cNvSpPr>
                <a:spLocks noChangeArrowheads="1"/>
              </p:cNvSpPr>
              <p:nvPr/>
            </p:nvSpPr>
            <p:spPr bwMode="auto">
              <a:xfrm>
                <a:off x="4288" y="3622"/>
                <a:ext cx="350" cy="296"/>
              </a:xfrm>
              <a:prstGeom prst="ellipse">
                <a:avLst/>
              </a:prstGeom>
              <a:solidFill>
                <a:srgbClr val="0066FF"/>
              </a:solidFill>
              <a:ln w="38100">
                <a:solidFill>
                  <a:schemeClr val="tx1"/>
                </a:solidFill>
                <a:round/>
                <a:headEnd type="none" w="sm" len="sm"/>
                <a:tailEnd type="none" w="sm" len="sm"/>
              </a:ln>
            </p:spPr>
            <p:txBody>
              <a:bodyPr wrap="none" anchor="ctr"/>
              <a:lstStyle/>
              <a:p>
                <a:endParaRPr lang="nl-NL"/>
              </a:p>
            </p:txBody>
          </p:sp>
          <p:sp>
            <p:nvSpPr>
              <p:cNvPr id="21536" name="Text Box 1058"/>
              <p:cNvSpPr txBox="1">
                <a:spLocks noChangeArrowheads="1"/>
              </p:cNvSpPr>
              <p:nvPr/>
            </p:nvSpPr>
            <p:spPr bwMode="auto">
              <a:xfrm>
                <a:off x="4365" y="3645"/>
                <a:ext cx="196" cy="250"/>
              </a:xfrm>
              <a:prstGeom prst="rect">
                <a:avLst/>
              </a:prstGeom>
              <a:noFill/>
              <a:ln w="12700">
                <a:noFill/>
                <a:miter lim="800000"/>
                <a:headEnd type="none" w="sm" len="sm"/>
                <a:tailEnd type="none" w="sm" len="sm"/>
              </a:ln>
            </p:spPr>
            <p:txBody>
              <a:bodyPr wrap="none">
                <a:spAutoFit/>
              </a:bodyPr>
              <a:lstStyle/>
              <a:p>
                <a:r>
                  <a:rPr lang="en-US"/>
                  <a:t>6</a:t>
                </a:r>
              </a:p>
            </p:txBody>
          </p:sp>
        </p:grpSp>
        <p:sp>
          <p:nvSpPr>
            <p:cNvPr id="21534" name="Line 1059"/>
            <p:cNvSpPr>
              <a:spLocks noChangeShapeType="1"/>
            </p:cNvSpPr>
            <p:nvPr/>
          </p:nvSpPr>
          <p:spPr bwMode="auto">
            <a:xfrm flipH="1" flipV="1">
              <a:off x="1367" y="3176"/>
              <a:ext cx="101" cy="157"/>
            </a:xfrm>
            <a:prstGeom prst="line">
              <a:avLst/>
            </a:prstGeom>
            <a:noFill/>
            <a:ln w="19050">
              <a:solidFill>
                <a:schemeClr val="tx1"/>
              </a:solidFill>
              <a:round/>
              <a:headEnd type="none" w="sm" len="sm"/>
              <a:tailEnd type="arrow" w="med" len="med"/>
            </a:ln>
          </p:spPr>
          <p:txBody>
            <a:bodyPr/>
            <a:lstStyle/>
            <a:p>
              <a:endParaRPr lang="en-US"/>
            </a:p>
          </p:txBody>
        </p:sp>
      </p:grpSp>
      <p:sp>
        <p:nvSpPr>
          <p:cNvPr id="37" name="Text Box 1060"/>
          <p:cNvSpPr txBox="1">
            <a:spLocks noChangeArrowheads="1"/>
          </p:cNvSpPr>
          <p:nvPr/>
        </p:nvSpPr>
        <p:spPr bwMode="auto">
          <a:xfrm>
            <a:off x="3571875" y="1772816"/>
            <a:ext cx="1214438" cy="2678113"/>
          </a:xfrm>
          <a:prstGeom prst="rect">
            <a:avLst/>
          </a:prstGeom>
          <a:noFill/>
          <a:ln>
            <a:headEnd type="none" w="sm" len="sm"/>
            <a:tailEnd type="none" w="sm" len="sm"/>
          </a:ln>
        </p:spPr>
        <p:style>
          <a:lnRef idx="2">
            <a:schemeClr val="accent5"/>
          </a:lnRef>
          <a:fillRef idx="1">
            <a:schemeClr val="lt1"/>
          </a:fillRef>
          <a:effectRef idx="0">
            <a:schemeClr val="accent5"/>
          </a:effectRef>
          <a:fontRef idx="minor">
            <a:schemeClr val="dk1"/>
          </a:fontRef>
        </p:style>
        <p:txBody>
          <a:bodyPr>
            <a:spAutoFit/>
          </a:bodyPr>
          <a:lstStyle/>
          <a:p>
            <a:pPr>
              <a:defRPr/>
            </a:pPr>
            <a:r>
              <a:rPr lang="en-US" sz="2400" dirty="0">
                <a:solidFill>
                  <a:schemeClr val="tx1"/>
                </a:solidFill>
              </a:rPr>
              <a:t>[0]</a:t>
            </a:r>
          </a:p>
          <a:p>
            <a:pPr>
              <a:defRPr/>
            </a:pPr>
            <a:r>
              <a:rPr lang="en-US" sz="2400" dirty="0">
                <a:solidFill>
                  <a:schemeClr val="tx1"/>
                </a:solidFill>
              </a:rPr>
              <a:t>[1]</a:t>
            </a:r>
          </a:p>
          <a:p>
            <a:pPr>
              <a:defRPr/>
            </a:pPr>
            <a:r>
              <a:rPr lang="en-US" sz="2400" dirty="0">
                <a:solidFill>
                  <a:schemeClr val="tx1"/>
                </a:solidFill>
              </a:rPr>
              <a:t>[2]</a:t>
            </a:r>
          </a:p>
          <a:p>
            <a:pPr>
              <a:defRPr/>
            </a:pPr>
            <a:r>
              <a:rPr lang="en-US" sz="2400" dirty="0">
                <a:solidFill>
                  <a:schemeClr val="tx1"/>
                </a:solidFill>
              </a:rPr>
              <a:t>[3]</a:t>
            </a:r>
          </a:p>
          <a:p>
            <a:pPr>
              <a:defRPr/>
            </a:pPr>
            <a:r>
              <a:rPr lang="en-US" sz="2400" dirty="0">
                <a:solidFill>
                  <a:schemeClr val="tx1"/>
                </a:solidFill>
              </a:rPr>
              <a:t>[4]</a:t>
            </a:r>
          </a:p>
          <a:p>
            <a:pPr>
              <a:defRPr/>
            </a:pPr>
            <a:r>
              <a:rPr lang="en-US" sz="2400" dirty="0">
                <a:solidFill>
                  <a:schemeClr val="tx1"/>
                </a:solidFill>
              </a:rPr>
              <a:t>[5]</a:t>
            </a:r>
          </a:p>
          <a:p>
            <a:pPr>
              <a:defRPr/>
            </a:pPr>
            <a:r>
              <a:rPr lang="en-US" sz="2400" dirty="0">
                <a:solidFill>
                  <a:schemeClr val="tx1"/>
                </a:solidFill>
              </a:rPr>
              <a:t>[6] !</a:t>
            </a:r>
          </a:p>
        </p:txBody>
      </p:sp>
      <p:sp>
        <p:nvSpPr>
          <p:cNvPr id="38" name="Text Box 1063"/>
          <p:cNvSpPr txBox="1">
            <a:spLocks noChangeArrowheads="1"/>
          </p:cNvSpPr>
          <p:nvPr/>
        </p:nvSpPr>
        <p:spPr bwMode="auto">
          <a:xfrm>
            <a:off x="5072063" y="1857375"/>
            <a:ext cx="1285875" cy="3416300"/>
          </a:xfrm>
          <a:prstGeom prst="rect">
            <a:avLst/>
          </a:prstGeom>
          <a:noFill/>
          <a:ln w="12700">
            <a:solidFill>
              <a:schemeClr val="accent6">
                <a:lumMod val="60000"/>
                <a:lumOff val="40000"/>
              </a:schemeClr>
            </a:solidFill>
            <a:miter lim="800000"/>
            <a:headEnd type="none" w="sm" len="sm"/>
            <a:tailEnd type="none" w="sm" len="sm"/>
          </a:ln>
        </p:spPr>
        <p:txBody>
          <a:bodyPr>
            <a:spAutoFit/>
          </a:bodyPr>
          <a:lstStyle/>
          <a:p>
            <a:pPr>
              <a:defRPr/>
            </a:pPr>
            <a:r>
              <a:rPr lang="en-US" sz="2400" dirty="0">
                <a:latin typeface="+mn-lt"/>
              </a:rPr>
              <a:t>[0, 1]</a:t>
            </a:r>
          </a:p>
          <a:p>
            <a:pPr>
              <a:defRPr/>
            </a:pPr>
            <a:r>
              <a:rPr lang="en-US" sz="2400" dirty="0">
                <a:latin typeface="+mn-lt"/>
              </a:rPr>
              <a:t>[0, 2]</a:t>
            </a:r>
          </a:p>
          <a:p>
            <a:pPr>
              <a:defRPr/>
            </a:pPr>
            <a:r>
              <a:rPr lang="en-US" sz="2400" dirty="0">
                <a:latin typeface="+mn-lt"/>
              </a:rPr>
              <a:t>[1, 2]</a:t>
            </a:r>
          </a:p>
          <a:p>
            <a:pPr>
              <a:defRPr/>
            </a:pPr>
            <a:r>
              <a:rPr lang="en-US" sz="2400" dirty="0">
                <a:latin typeface="+mn-lt"/>
              </a:rPr>
              <a:t>[2, 3]</a:t>
            </a:r>
          </a:p>
          <a:p>
            <a:pPr>
              <a:defRPr/>
            </a:pPr>
            <a:r>
              <a:rPr lang="en-US" sz="2400" dirty="0">
                <a:latin typeface="+mn-lt"/>
              </a:rPr>
              <a:t>[2, 4]</a:t>
            </a:r>
          </a:p>
          <a:p>
            <a:pPr>
              <a:defRPr/>
            </a:pPr>
            <a:r>
              <a:rPr lang="en-US" sz="2400" dirty="0">
                <a:latin typeface="+mn-lt"/>
              </a:rPr>
              <a:t>[3, 6] !</a:t>
            </a:r>
          </a:p>
          <a:p>
            <a:pPr>
              <a:defRPr/>
            </a:pPr>
            <a:r>
              <a:rPr lang="en-US" sz="2400" dirty="0">
                <a:latin typeface="+mn-lt"/>
              </a:rPr>
              <a:t>[4, 6] !</a:t>
            </a:r>
          </a:p>
          <a:p>
            <a:pPr>
              <a:defRPr/>
            </a:pPr>
            <a:r>
              <a:rPr lang="en-US" sz="2400" dirty="0">
                <a:latin typeface="+mn-lt"/>
              </a:rPr>
              <a:t>[4, 5]</a:t>
            </a:r>
          </a:p>
          <a:p>
            <a:pPr>
              <a:defRPr/>
            </a:pPr>
            <a:r>
              <a:rPr lang="en-US" sz="2400" dirty="0">
                <a:latin typeface="+mn-lt"/>
              </a:rPr>
              <a:t>[5, 4]</a:t>
            </a:r>
          </a:p>
        </p:txBody>
      </p:sp>
      <p:sp>
        <p:nvSpPr>
          <p:cNvPr id="39" name="TextBox 38"/>
          <p:cNvSpPr txBox="1"/>
          <p:nvPr/>
        </p:nvSpPr>
        <p:spPr>
          <a:xfrm>
            <a:off x="2298279" y="4971519"/>
            <a:ext cx="3986462" cy="1477328"/>
          </a:xfrm>
          <a:prstGeom prst="rect">
            <a:avLst/>
          </a:prstGeom>
          <a:noFill/>
        </p:spPr>
        <p:txBody>
          <a:bodyPr wrap="square">
            <a:spAutoFit/>
          </a:bodyPr>
          <a:lstStyle/>
          <a:p>
            <a:pPr>
              <a:defRPr/>
            </a:pPr>
            <a:r>
              <a:rPr lang="en-US" i="1" dirty="0">
                <a:latin typeface="+mn-lt"/>
              </a:rPr>
              <a:t>Red: T, consisting of paths</a:t>
            </a:r>
          </a:p>
          <a:p>
            <a:pPr>
              <a:defRPr/>
            </a:pPr>
            <a:r>
              <a:rPr lang="en-US" i="1" dirty="0">
                <a:latin typeface="+mn-lt"/>
              </a:rPr>
              <a:t>which become right-maximal.  </a:t>
            </a:r>
            <a:br>
              <a:rPr lang="en-US" i="1" dirty="0">
                <a:latin typeface="+mn-lt"/>
              </a:rPr>
            </a:br>
            <a:r>
              <a:rPr lang="en-US" i="1" dirty="0">
                <a:latin typeface="+mn-lt"/>
              </a:rPr>
              <a:t>We also mark :</a:t>
            </a:r>
          </a:p>
          <a:p>
            <a:pPr>
              <a:defRPr/>
            </a:pPr>
            <a:r>
              <a:rPr lang="en-US" i="1" dirty="0">
                <a:latin typeface="+mn-lt"/>
                <a:sym typeface="Wingdings" pitchFamily="2" charset="2"/>
              </a:rPr>
              <a:t>*    cycle ; definitely a prime path</a:t>
            </a:r>
            <a:br>
              <a:rPr lang="en-US" i="1" dirty="0">
                <a:latin typeface="+mn-lt"/>
                <a:sym typeface="Wingdings" pitchFamily="2" charset="2"/>
              </a:rPr>
            </a:br>
            <a:r>
              <a:rPr lang="en-US" i="1" dirty="0"/>
              <a:t>!  </a:t>
            </a:r>
            <a:r>
              <a:rPr lang="en-US" i="1" dirty="0">
                <a:sym typeface="Wingdings" pitchFamily="2" charset="2"/>
              </a:rPr>
              <a:t>  right-maximal, non cycle</a:t>
            </a:r>
          </a:p>
        </p:txBody>
      </p:sp>
      <p:cxnSp>
        <p:nvCxnSpPr>
          <p:cNvPr id="42" name="Straight Connector 41"/>
          <p:cNvCxnSpPr/>
          <p:nvPr/>
        </p:nvCxnSpPr>
        <p:spPr>
          <a:xfrm rot="5400000">
            <a:off x="3335918" y="4542633"/>
            <a:ext cx="571500" cy="214312"/>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 Box 1064"/>
          <p:cNvSpPr txBox="1">
            <a:spLocks noChangeArrowheads="1"/>
          </p:cNvSpPr>
          <p:nvPr/>
        </p:nvSpPr>
        <p:spPr bwMode="auto">
          <a:xfrm>
            <a:off x="6786563" y="1785938"/>
            <a:ext cx="1571625" cy="4154487"/>
          </a:xfrm>
          <a:prstGeom prst="rect">
            <a:avLst/>
          </a:prstGeom>
          <a:noFill/>
          <a:ln w="12700">
            <a:solidFill>
              <a:schemeClr val="accent6">
                <a:lumMod val="60000"/>
                <a:lumOff val="40000"/>
              </a:schemeClr>
            </a:solidFill>
            <a:miter lim="800000"/>
            <a:headEnd type="none" w="sm" len="sm"/>
            <a:tailEnd type="none" w="sm" len="sm"/>
          </a:ln>
        </p:spPr>
        <p:txBody>
          <a:bodyPr>
            <a:spAutoFit/>
          </a:bodyPr>
          <a:lstStyle/>
          <a:p>
            <a:pPr>
              <a:defRPr/>
            </a:pPr>
            <a:r>
              <a:rPr lang="en-US" sz="2400" dirty="0">
                <a:latin typeface="+mn-lt"/>
              </a:rPr>
              <a:t>[0, 1, 2]</a:t>
            </a:r>
          </a:p>
          <a:p>
            <a:pPr>
              <a:defRPr/>
            </a:pPr>
            <a:r>
              <a:rPr lang="en-US" sz="2400" dirty="0">
                <a:latin typeface="+mn-lt"/>
              </a:rPr>
              <a:t>[0, 2, 3]</a:t>
            </a:r>
          </a:p>
          <a:p>
            <a:pPr>
              <a:defRPr/>
            </a:pPr>
            <a:r>
              <a:rPr lang="en-US" sz="2400" dirty="0">
                <a:latin typeface="+mn-lt"/>
              </a:rPr>
              <a:t>[0, 2, 4]</a:t>
            </a:r>
          </a:p>
          <a:p>
            <a:pPr>
              <a:defRPr/>
            </a:pPr>
            <a:r>
              <a:rPr lang="en-US" sz="2400" dirty="0">
                <a:latin typeface="+mn-lt"/>
              </a:rPr>
              <a:t>[1, 2, 3]</a:t>
            </a:r>
          </a:p>
          <a:p>
            <a:pPr>
              <a:defRPr/>
            </a:pPr>
            <a:r>
              <a:rPr lang="en-US" sz="2400" dirty="0">
                <a:latin typeface="+mn-lt"/>
              </a:rPr>
              <a:t>[1, 2, 4]</a:t>
            </a:r>
          </a:p>
          <a:p>
            <a:pPr>
              <a:defRPr/>
            </a:pPr>
            <a:r>
              <a:rPr lang="en-US" sz="2400" dirty="0">
                <a:latin typeface="+mn-lt"/>
              </a:rPr>
              <a:t>[2, 3, 6] !</a:t>
            </a:r>
          </a:p>
          <a:p>
            <a:pPr>
              <a:defRPr/>
            </a:pPr>
            <a:r>
              <a:rPr lang="en-US" sz="2400" dirty="0">
                <a:latin typeface="+mn-lt"/>
              </a:rPr>
              <a:t>[2, 4, 6] !</a:t>
            </a:r>
          </a:p>
          <a:p>
            <a:pPr>
              <a:defRPr/>
            </a:pPr>
            <a:r>
              <a:rPr lang="en-US" sz="2400" dirty="0">
                <a:latin typeface="+mn-lt"/>
              </a:rPr>
              <a:t>[2, 4, 5] !</a:t>
            </a:r>
          </a:p>
          <a:p>
            <a:pPr>
              <a:defRPr/>
            </a:pPr>
            <a:r>
              <a:rPr lang="en-US" sz="2400" dirty="0">
                <a:latin typeface="+mn-lt"/>
              </a:rPr>
              <a:t>[4, 5, 4] *</a:t>
            </a:r>
          </a:p>
          <a:p>
            <a:pPr>
              <a:defRPr/>
            </a:pPr>
            <a:r>
              <a:rPr lang="en-US" sz="2400" dirty="0">
                <a:latin typeface="+mn-lt"/>
              </a:rPr>
              <a:t>[5, 4, 6] !</a:t>
            </a:r>
          </a:p>
          <a:p>
            <a:pPr>
              <a:defRPr/>
            </a:pPr>
            <a:r>
              <a:rPr lang="en-US" sz="2400" dirty="0">
                <a:latin typeface="+mn-lt"/>
              </a:rPr>
              <a:t>[5, 4, 5] *</a:t>
            </a:r>
          </a:p>
        </p:txBody>
      </p:sp>
      <p:sp>
        <p:nvSpPr>
          <p:cNvPr id="21517" name="TextBox 46"/>
          <p:cNvSpPr txBox="1">
            <a:spLocks noChangeArrowheads="1"/>
          </p:cNvSpPr>
          <p:nvPr/>
        </p:nvSpPr>
        <p:spPr bwMode="auto">
          <a:xfrm>
            <a:off x="2768600" y="1641898"/>
            <a:ext cx="749300" cy="646112"/>
          </a:xfrm>
          <a:prstGeom prst="rect">
            <a:avLst/>
          </a:prstGeom>
          <a:noFill/>
          <a:ln w="9525">
            <a:noFill/>
            <a:miter lim="800000"/>
            <a:headEnd/>
            <a:tailEnd/>
          </a:ln>
        </p:spPr>
        <p:txBody>
          <a:bodyPr wrap="none">
            <a:spAutoFit/>
          </a:bodyPr>
          <a:lstStyle/>
          <a:p>
            <a:r>
              <a:rPr lang="en-US" sz="3600" i="1"/>
              <a: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3" grpId="0" animBg="1"/>
      <p:bldP spid="38" grpId="0" animBg="1" autoUpdateAnimBg="0"/>
      <p:bldP spid="4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4643438" y="2571750"/>
            <a:ext cx="1757362" cy="22145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2825750" y="3714750"/>
            <a:ext cx="1571625" cy="221456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32" name="Title 1"/>
          <p:cNvSpPr>
            <a:spLocks noGrp="1"/>
          </p:cNvSpPr>
          <p:nvPr>
            <p:ph type="title"/>
          </p:nvPr>
        </p:nvSpPr>
        <p:spPr/>
        <p:txBody>
          <a:bodyPr/>
          <a:lstStyle/>
          <a:p>
            <a:r>
              <a:rPr lang="en-US"/>
              <a:t>Example</a:t>
            </a:r>
          </a:p>
        </p:txBody>
      </p:sp>
      <p:sp>
        <p:nvSpPr>
          <p:cNvPr id="3" name="Slide Number Placeholder 2"/>
          <p:cNvSpPr>
            <a:spLocks noGrp="1"/>
          </p:cNvSpPr>
          <p:nvPr>
            <p:ph type="sldNum" sz="quarter" idx="12"/>
          </p:nvPr>
        </p:nvSpPr>
        <p:spPr/>
        <p:txBody>
          <a:bodyPr/>
          <a:lstStyle/>
          <a:p>
            <a:pPr>
              <a:defRPr/>
            </a:pPr>
            <a:fld id="{337D4A47-A982-4F65-AAB1-6D25EA2FFE9D}" type="slidenum">
              <a:rPr lang="en-US" smtClean="0"/>
              <a:pPr>
                <a:defRPr/>
              </a:pPr>
              <a:t>34</a:t>
            </a:fld>
            <a:endParaRPr lang="en-US"/>
          </a:p>
        </p:txBody>
      </p:sp>
      <p:grpSp>
        <p:nvGrpSpPr>
          <p:cNvPr id="22534" name="Group 1028"/>
          <p:cNvGrpSpPr>
            <a:grpSpLocks/>
          </p:cNvGrpSpPr>
          <p:nvPr/>
        </p:nvGrpSpPr>
        <p:grpSpPr bwMode="auto">
          <a:xfrm>
            <a:off x="539750" y="2071688"/>
            <a:ext cx="2120900" cy="3635375"/>
            <a:chOff x="287" y="1509"/>
            <a:chExt cx="1336" cy="2290"/>
          </a:xfrm>
        </p:grpSpPr>
        <p:grpSp>
          <p:nvGrpSpPr>
            <p:cNvPr id="22546" name="Group 1029"/>
            <p:cNvGrpSpPr>
              <a:grpSpLocks/>
            </p:cNvGrpSpPr>
            <p:nvPr/>
          </p:nvGrpSpPr>
          <p:grpSpPr bwMode="auto">
            <a:xfrm>
              <a:off x="1273" y="3335"/>
              <a:ext cx="350" cy="296"/>
              <a:chOff x="684" y="3374"/>
              <a:chExt cx="350" cy="296"/>
            </a:xfrm>
          </p:grpSpPr>
          <p:sp>
            <p:nvSpPr>
              <p:cNvPr id="22575" name="Oval 1030"/>
              <p:cNvSpPr>
                <a:spLocks noChangeArrowheads="1"/>
              </p:cNvSpPr>
              <p:nvPr/>
            </p:nvSpPr>
            <p:spPr bwMode="auto">
              <a:xfrm>
                <a:off x="684" y="337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76" name="Text Box 1031"/>
              <p:cNvSpPr txBox="1">
                <a:spLocks noChangeArrowheads="1"/>
              </p:cNvSpPr>
              <p:nvPr/>
            </p:nvSpPr>
            <p:spPr bwMode="auto">
              <a:xfrm>
                <a:off x="761" y="3397"/>
                <a:ext cx="196" cy="250"/>
              </a:xfrm>
              <a:prstGeom prst="rect">
                <a:avLst/>
              </a:prstGeom>
              <a:noFill/>
              <a:ln w="12700">
                <a:noFill/>
                <a:miter lim="800000"/>
                <a:headEnd type="none" w="sm" len="sm"/>
                <a:tailEnd type="none" w="sm" len="sm"/>
              </a:ln>
            </p:spPr>
            <p:txBody>
              <a:bodyPr wrap="none">
                <a:spAutoFit/>
              </a:bodyPr>
              <a:lstStyle/>
              <a:p>
                <a:r>
                  <a:rPr lang="en-US"/>
                  <a:t>5</a:t>
                </a:r>
              </a:p>
            </p:txBody>
          </p:sp>
        </p:grpSp>
        <p:grpSp>
          <p:nvGrpSpPr>
            <p:cNvPr id="22547" name="Group 1032"/>
            <p:cNvGrpSpPr>
              <a:grpSpLocks/>
            </p:cNvGrpSpPr>
            <p:nvPr/>
          </p:nvGrpSpPr>
          <p:grpSpPr bwMode="auto">
            <a:xfrm>
              <a:off x="684" y="1617"/>
              <a:ext cx="350" cy="296"/>
              <a:chOff x="4288" y="1746"/>
              <a:chExt cx="350" cy="296"/>
            </a:xfrm>
          </p:grpSpPr>
          <p:sp>
            <p:nvSpPr>
              <p:cNvPr id="22573" name="Oval 1033"/>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74" name="Text Box 1034"/>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0</a:t>
                </a:r>
              </a:p>
            </p:txBody>
          </p:sp>
        </p:grpSp>
        <p:grpSp>
          <p:nvGrpSpPr>
            <p:cNvPr id="22548" name="Group 1035"/>
            <p:cNvGrpSpPr>
              <a:grpSpLocks/>
            </p:cNvGrpSpPr>
            <p:nvPr/>
          </p:nvGrpSpPr>
          <p:grpSpPr bwMode="auto">
            <a:xfrm>
              <a:off x="684" y="2482"/>
              <a:ext cx="350" cy="296"/>
              <a:chOff x="4738" y="2684"/>
              <a:chExt cx="350" cy="296"/>
            </a:xfrm>
          </p:grpSpPr>
          <p:sp>
            <p:nvSpPr>
              <p:cNvPr id="22571" name="Oval 1036"/>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72" name="Text Box 1037"/>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22549" name="Group 1038"/>
            <p:cNvGrpSpPr>
              <a:grpSpLocks/>
            </p:cNvGrpSpPr>
            <p:nvPr/>
          </p:nvGrpSpPr>
          <p:grpSpPr bwMode="auto">
            <a:xfrm>
              <a:off x="287" y="2034"/>
              <a:ext cx="350" cy="296"/>
              <a:chOff x="3838" y="2684"/>
              <a:chExt cx="350" cy="296"/>
            </a:xfrm>
          </p:grpSpPr>
          <p:sp>
            <p:nvSpPr>
              <p:cNvPr id="22569" name="Oval 1039"/>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70" name="Text Box 1040"/>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sp>
          <p:nvSpPr>
            <p:cNvPr id="22550" name="Line 1041"/>
            <p:cNvSpPr>
              <a:spLocks noChangeShapeType="1"/>
            </p:cNvSpPr>
            <p:nvPr/>
          </p:nvSpPr>
          <p:spPr bwMode="auto">
            <a:xfrm flipH="1">
              <a:off x="572" y="2765"/>
              <a:ext cx="212" cy="191"/>
            </a:xfrm>
            <a:prstGeom prst="line">
              <a:avLst/>
            </a:prstGeom>
            <a:noFill/>
            <a:ln w="19050">
              <a:solidFill>
                <a:schemeClr val="tx1"/>
              </a:solidFill>
              <a:round/>
              <a:headEnd type="none" w="sm" len="sm"/>
              <a:tailEnd type="arrow" w="med" len="med"/>
            </a:ln>
          </p:spPr>
          <p:txBody>
            <a:bodyPr/>
            <a:lstStyle/>
            <a:p>
              <a:endParaRPr lang="en-US"/>
            </a:p>
          </p:txBody>
        </p:sp>
        <p:sp>
          <p:nvSpPr>
            <p:cNvPr id="22551" name="Line 1042"/>
            <p:cNvSpPr>
              <a:spLocks noChangeShapeType="1"/>
            </p:cNvSpPr>
            <p:nvPr/>
          </p:nvSpPr>
          <p:spPr bwMode="auto">
            <a:xfrm flipH="1">
              <a:off x="859" y="1509"/>
              <a:ext cx="1" cy="99"/>
            </a:xfrm>
            <a:prstGeom prst="line">
              <a:avLst/>
            </a:prstGeom>
            <a:noFill/>
            <a:ln w="19050">
              <a:solidFill>
                <a:schemeClr val="tx1"/>
              </a:solidFill>
              <a:round/>
              <a:headEnd type="none" w="sm" len="sm"/>
              <a:tailEnd type="arrow" w="med" len="med"/>
            </a:ln>
          </p:spPr>
          <p:txBody>
            <a:bodyPr/>
            <a:lstStyle/>
            <a:p>
              <a:endParaRPr lang="en-US"/>
            </a:p>
          </p:txBody>
        </p:sp>
        <p:grpSp>
          <p:nvGrpSpPr>
            <p:cNvPr id="22552" name="Group 1043"/>
            <p:cNvGrpSpPr>
              <a:grpSpLocks/>
            </p:cNvGrpSpPr>
            <p:nvPr/>
          </p:nvGrpSpPr>
          <p:grpSpPr bwMode="auto">
            <a:xfrm>
              <a:off x="287" y="2930"/>
              <a:ext cx="350" cy="296"/>
              <a:chOff x="4288" y="1746"/>
              <a:chExt cx="350" cy="296"/>
            </a:xfrm>
          </p:grpSpPr>
          <p:sp>
            <p:nvSpPr>
              <p:cNvPr id="22567" name="Oval 1044"/>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68" name="Text Box 1045"/>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22553" name="Group 1046"/>
            <p:cNvGrpSpPr>
              <a:grpSpLocks/>
            </p:cNvGrpSpPr>
            <p:nvPr/>
          </p:nvGrpSpPr>
          <p:grpSpPr bwMode="auto">
            <a:xfrm>
              <a:off x="1053" y="2930"/>
              <a:ext cx="350" cy="296"/>
              <a:chOff x="3838" y="2684"/>
              <a:chExt cx="350" cy="296"/>
            </a:xfrm>
          </p:grpSpPr>
          <p:sp>
            <p:nvSpPr>
              <p:cNvPr id="22565" name="Oval 1047"/>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2566" name="Text Box 1048"/>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4</a:t>
                </a:r>
              </a:p>
            </p:txBody>
          </p:sp>
        </p:grpSp>
        <p:sp>
          <p:nvSpPr>
            <p:cNvPr id="22554" name="Line 1049"/>
            <p:cNvSpPr>
              <a:spLocks noChangeShapeType="1"/>
            </p:cNvSpPr>
            <p:nvPr/>
          </p:nvSpPr>
          <p:spPr bwMode="auto">
            <a:xfrm>
              <a:off x="939" y="2767"/>
              <a:ext cx="180" cy="182"/>
            </a:xfrm>
            <a:prstGeom prst="line">
              <a:avLst/>
            </a:prstGeom>
            <a:noFill/>
            <a:ln w="19050">
              <a:solidFill>
                <a:schemeClr val="tx1"/>
              </a:solidFill>
              <a:round/>
              <a:headEnd type="none" w="sm" len="sm"/>
              <a:tailEnd type="arrow" w="med" len="med"/>
            </a:ln>
          </p:spPr>
          <p:txBody>
            <a:bodyPr/>
            <a:lstStyle/>
            <a:p>
              <a:endParaRPr lang="en-US"/>
            </a:p>
          </p:txBody>
        </p:sp>
        <p:sp>
          <p:nvSpPr>
            <p:cNvPr id="22555" name="Line 1050"/>
            <p:cNvSpPr>
              <a:spLocks noChangeShapeType="1"/>
            </p:cNvSpPr>
            <p:nvPr/>
          </p:nvSpPr>
          <p:spPr bwMode="auto">
            <a:xfrm flipH="1">
              <a:off x="932" y="3207"/>
              <a:ext cx="195" cy="309"/>
            </a:xfrm>
            <a:prstGeom prst="line">
              <a:avLst/>
            </a:prstGeom>
            <a:noFill/>
            <a:ln w="19050">
              <a:solidFill>
                <a:schemeClr val="tx1"/>
              </a:solidFill>
              <a:round/>
              <a:headEnd type="none" w="sm" len="sm"/>
              <a:tailEnd type="arrow" w="med" len="med"/>
            </a:ln>
          </p:spPr>
          <p:txBody>
            <a:bodyPr/>
            <a:lstStyle/>
            <a:p>
              <a:endParaRPr lang="en-US"/>
            </a:p>
          </p:txBody>
        </p:sp>
        <p:sp>
          <p:nvSpPr>
            <p:cNvPr id="22556" name="Line 1051"/>
            <p:cNvSpPr>
              <a:spLocks noChangeShapeType="1"/>
            </p:cNvSpPr>
            <p:nvPr/>
          </p:nvSpPr>
          <p:spPr bwMode="auto">
            <a:xfrm>
              <a:off x="572" y="2308"/>
              <a:ext cx="194" cy="179"/>
            </a:xfrm>
            <a:prstGeom prst="line">
              <a:avLst/>
            </a:prstGeom>
            <a:noFill/>
            <a:ln w="19050">
              <a:solidFill>
                <a:schemeClr val="tx1"/>
              </a:solidFill>
              <a:round/>
              <a:headEnd type="none" w="sm" len="sm"/>
              <a:tailEnd type="arrow" w="med" len="med"/>
            </a:ln>
          </p:spPr>
          <p:txBody>
            <a:bodyPr/>
            <a:lstStyle/>
            <a:p>
              <a:endParaRPr lang="en-US"/>
            </a:p>
          </p:txBody>
        </p:sp>
        <p:sp>
          <p:nvSpPr>
            <p:cNvPr id="22557" name="Line 1052"/>
            <p:cNvSpPr>
              <a:spLocks noChangeShapeType="1"/>
            </p:cNvSpPr>
            <p:nvPr/>
          </p:nvSpPr>
          <p:spPr bwMode="auto">
            <a:xfrm flipH="1">
              <a:off x="603" y="1893"/>
              <a:ext cx="166" cy="185"/>
            </a:xfrm>
            <a:prstGeom prst="line">
              <a:avLst/>
            </a:prstGeom>
            <a:noFill/>
            <a:ln w="19050">
              <a:solidFill>
                <a:schemeClr val="tx1"/>
              </a:solidFill>
              <a:round/>
              <a:headEnd type="none" w="sm" len="sm"/>
              <a:tailEnd type="arrow" w="med" len="med"/>
            </a:ln>
          </p:spPr>
          <p:txBody>
            <a:bodyPr/>
            <a:lstStyle/>
            <a:p>
              <a:endParaRPr lang="en-US"/>
            </a:p>
          </p:txBody>
        </p:sp>
        <p:sp>
          <p:nvSpPr>
            <p:cNvPr id="22558" name="Line 1053"/>
            <p:cNvSpPr>
              <a:spLocks noChangeShapeType="1"/>
            </p:cNvSpPr>
            <p:nvPr/>
          </p:nvSpPr>
          <p:spPr bwMode="auto">
            <a:xfrm>
              <a:off x="578" y="3204"/>
              <a:ext cx="195" cy="306"/>
            </a:xfrm>
            <a:prstGeom prst="line">
              <a:avLst/>
            </a:prstGeom>
            <a:noFill/>
            <a:ln w="19050">
              <a:solidFill>
                <a:schemeClr val="tx1"/>
              </a:solidFill>
              <a:round/>
              <a:headEnd type="none" w="sm" len="sm"/>
              <a:tailEnd type="arrow" w="med" len="med"/>
            </a:ln>
          </p:spPr>
          <p:txBody>
            <a:bodyPr/>
            <a:lstStyle/>
            <a:p>
              <a:endParaRPr lang="en-US"/>
            </a:p>
          </p:txBody>
        </p:sp>
        <p:sp>
          <p:nvSpPr>
            <p:cNvPr id="22559" name="Line 1054"/>
            <p:cNvSpPr>
              <a:spLocks noChangeShapeType="1"/>
            </p:cNvSpPr>
            <p:nvPr/>
          </p:nvSpPr>
          <p:spPr bwMode="auto">
            <a:xfrm flipH="1">
              <a:off x="857" y="1918"/>
              <a:ext cx="3" cy="541"/>
            </a:xfrm>
            <a:prstGeom prst="line">
              <a:avLst/>
            </a:prstGeom>
            <a:noFill/>
            <a:ln w="19050">
              <a:solidFill>
                <a:schemeClr val="tx1"/>
              </a:solidFill>
              <a:round/>
              <a:headEnd type="none" w="sm" len="sm"/>
              <a:tailEnd type="arrow" w="med" len="med"/>
            </a:ln>
          </p:spPr>
          <p:txBody>
            <a:bodyPr/>
            <a:lstStyle/>
            <a:p>
              <a:endParaRPr lang="en-US"/>
            </a:p>
          </p:txBody>
        </p:sp>
        <p:sp>
          <p:nvSpPr>
            <p:cNvPr id="22560" name="Line 1055"/>
            <p:cNvSpPr>
              <a:spLocks noChangeShapeType="1"/>
            </p:cNvSpPr>
            <p:nvPr/>
          </p:nvSpPr>
          <p:spPr bwMode="auto">
            <a:xfrm>
              <a:off x="1234" y="3229"/>
              <a:ext cx="101" cy="146"/>
            </a:xfrm>
            <a:prstGeom prst="line">
              <a:avLst/>
            </a:prstGeom>
            <a:noFill/>
            <a:ln w="19050">
              <a:solidFill>
                <a:schemeClr val="tx1"/>
              </a:solidFill>
              <a:round/>
              <a:headEnd type="none" w="sm" len="sm"/>
              <a:tailEnd type="arrow" w="med" len="med"/>
            </a:ln>
          </p:spPr>
          <p:txBody>
            <a:bodyPr/>
            <a:lstStyle/>
            <a:p>
              <a:endParaRPr lang="en-US"/>
            </a:p>
          </p:txBody>
        </p:sp>
        <p:grpSp>
          <p:nvGrpSpPr>
            <p:cNvPr id="22561" name="Group 1056"/>
            <p:cNvGrpSpPr>
              <a:grpSpLocks/>
            </p:cNvGrpSpPr>
            <p:nvPr/>
          </p:nvGrpSpPr>
          <p:grpSpPr bwMode="auto">
            <a:xfrm>
              <a:off x="682" y="3503"/>
              <a:ext cx="350" cy="296"/>
              <a:chOff x="4288" y="3622"/>
              <a:chExt cx="350" cy="296"/>
            </a:xfrm>
          </p:grpSpPr>
          <p:sp>
            <p:nvSpPr>
              <p:cNvPr id="22563" name="Oval 1057"/>
              <p:cNvSpPr>
                <a:spLocks noChangeArrowheads="1"/>
              </p:cNvSpPr>
              <p:nvPr/>
            </p:nvSpPr>
            <p:spPr bwMode="auto">
              <a:xfrm>
                <a:off x="4288" y="3622"/>
                <a:ext cx="350" cy="296"/>
              </a:xfrm>
              <a:prstGeom prst="ellipse">
                <a:avLst/>
              </a:prstGeom>
              <a:solidFill>
                <a:srgbClr val="0066FF"/>
              </a:solidFill>
              <a:ln w="38100">
                <a:solidFill>
                  <a:schemeClr val="tx1"/>
                </a:solidFill>
                <a:round/>
                <a:headEnd type="none" w="sm" len="sm"/>
                <a:tailEnd type="none" w="sm" len="sm"/>
              </a:ln>
            </p:spPr>
            <p:txBody>
              <a:bodyPr wrap="none" anchor="ctr"/>
              <a:lstStyle/>
              <a:p>
                <a:endParaRPr lang="nl-NL"/>
              </a:p>
            </p:txBody>
          </p:sp>
          <p:sp>
            <p:nvSpPr>
              <p:cNvPr id="22564" name="Text Box 1058"/>
              <p:cNvSpPr txBox="1">
                <a:spLocks noChangeArrowheads="1"/>
              </p:cNvSpPr>
              <p:nvPr/>
            </p:nvSpPr>
            <p:spPr bwMode="auto">
              <a:xfrm>
                <a:off x="4365" y="3645"/>
                <a:ext cx="196" cy="250"/>
              </a:xfrm>
              <a:prstGeom prst="rect">
                <a:avLst/>
              </a:prstGeom>
              <a:noFill/>
              <a:ln w="12700">
                <a:noFill/>
                <a:miter lim="800000"/>
                <a:headEnd type="none" w="sm" len="sm"/>
                <a:tailEnd type="none" w="sm" len="sm"/>
              </a:ln>
            </p:spPr>
            <p:txBody>
              <a:bodyPr wrap="none">
                <a:spAutoFit/>
              </a:bodyPr>
              <a:lstStyle/>
              <a:p>
                <a:r>
                  <a:rPr lang="en-US"/>
                  <a:t>6</a:t>
                </a:r>
              </a:p>
            </p:txBody>
          </p:sp>
        </p:grpSp>
        <p:sp>
          <p:nvSpPr>
            <p:cNvPr id="22562" name="Line 1059"/>
            <p:cNvSpPr>
              <a:spLocks noChangeShapeType="1"/>
            </p:cNvSpPr>
            <p:nvPr/>
          </p:nvSpPr>
          <p:spPr bwMode="auto">
            <a:xfrm flipH="1" flipV="1">
              <a:off x="1367" y="3176"/>
              <a:ext cx="101" cy="157"/>
            </a:xfrm>
            <a:prstGeom prst="line">
              <a:avLst/>
            </a:prstGeom>
            <a:noFill/>
            <a:ln w="19050">
              <a:solidFill>
                <a:schemeClr val="tx1"/>
              </a:solidFill>
              <a:round/>
              <a:headEnd type="none" w="sm" len="sm"/>
              <a:tailEnd type="arrow" w="med" len="med"/>
            </a:ln>
          </p:spPr>
          <p:txBody>
            <a:bodyPr/>
            <a:lstStyle/>
            <a:p>
              <a:endParaRPr lang="en-US"/>
            </a:p>
          </p:txBody>
        </p:sp>
      </p:grpSp>
      <p:sp>
        <p:nvSpPr>
          <p:cNvPr id="36" name="Text Box 1064"/>
          <p:cNvSpPr txBox="1">
            <a:spLocks noChangeArrowheads="1"/>
          </p:cNvSpPr>
          <p:nvPr/>
        </p:nvSpPr>
        <p:spPr bwMode="auto">
          <a:xfrm>
            <a:off x="2825750" y="1785938"/>
            <a:ext cx="1571625" cy="4154487"/>
          </a:xfrm>
          <a:prstGeom prst="rect">
            <a:avLst/>
          </a:prstGeom>
          <a:noFill/>
          <a:ln w="12700">
            <a:solidFill>
              <a:schemeClr val="accent6">
                <a:lumMod val="60000"/>
                <a:lumOff val="40000"/>
              </a:schemeClr>
            </a:solidFill>
            <a:miter lim="800000"/>
            <a:headEnd type="none" w="sm" len="sm"/>
            <a:tailEnd type="none" w="sm" len="sm"/>
          </a:ln>
        </p:spPr>
        <p:txBody>
          <a:bodyPr>
            <a:spAutoFit/>
          </a:bodyPr>
          <a:lstStyle/>
          <a:p>
            <a:pPr>
              <a:defRPr/>
            </a:pPr>
            <a:r>
              <a:rPr lang="en-US" sz="2400" dirty="0">
                <a:latin typeface="+mn-lt"/>
              </a:rPr>
              <a:t>[0, 1, 2]</a:t>
            </a:r>
          </a:p>
          <a:p>
            <a:pPr>
              <a:defRPr/>
            </a:pPr>
            <a:r>
              <a:rPr lang="en-US" sz="2400" dirty="0">
                <a:latin typeface="+mn-lt"/>
              </a:rPr>
              <a:t>[0, 2, 3]</a:t>
            </a:r>
          </a:p>
          <a:p>
            <a:pPr>
              <a:defRPr/>
            </a:pPr>
            <a:r>
              <a:rPr lang="en-US" sz="2400" dirty="0">
                <a:latin typeface="+mn-lt"/>
              </a:rPr>
              <a:t>[0, 2, 4]</a:t>
            </a:r>
          </a:p>
          <a:p>
            <a:pPr>
              <a:defRPr/>
            </a:pPr>
            <a:r>
              <a:rPr lang="en-US" sz="2400" dirty="0">
                <a:latin typeface="+mn-lt"/>
              </a:rPr>
              <a:t>[1, 2, 3]</a:t>
            </a:r>
          </a:p>
          <a:p>
            <a:pPr>
              <a:defRPr/>
            </a:pPr>
            <a:r>
              <a:rPr lang="en-US" sz="2400" dirty="0">
                <a:latin typeface="+mn-lt"/>
              </a:rPr>
              <a:t>[1, 2, 4]</a:t>
            </a:r>
          </a:p>
          <a:p>
            <a:pPr>
              <a:defRPr/>
            </a:pPr>
            <a:r>
              <a:rPr lang="en-US" sz="2400" dirty="0">
                <a:latin typeface="+mn-lt"/>
              </a:rPr>
              <a:t>[2, 3, 6] !</a:t>
            </a:r>
          </a:p>
          <a:p>
            <a:pPr>
              <a:defRPr/>
            </a:pPr>
            <a:r>
              <a:rPr lang="en-US" sz="2400" dirty="0">
                <a:latin typeface="+mn-lt"/>
              </a:rPr>
              <a:t>[2, 4, 6] !</a:t>
            </a:r>
          </a:p>
          <a:p>
            <a:pPr>
              <a:defRPr/>
            </a:pPr>
            <a:r>
              <a:rPr lang="en-US" sz="2400" dirty="0">
                <a:latin typeface="+mn-lt"/>
              </a:rPr>
              <a:t>[2, 4, 5] !</a:t>
            </a:r>
          </a:p>
          <a:p>
            <a:pPr>
              <a:defRPr/>
            </a:pPr>
            <a:r>
              <a:rPr lang="en-US" sz="2400" dirty="0">
                <a:latin typeface="+mn-lt"/>
              </a:rPr>
              <a:t>[4, 5, 4] *</a:t>
            </a:r>
          </a:p>
          <a:p>
            <a:pPr>
              <a:defRPr/>
            </a:pPr>
            <a:r>
              <a:rPr lang="en-US" sz="2400" dirty="0">
                <a:latin typeface="+mn-lt"/>
              </a:rPr>
              <a:t>[5, 4, 6] !</a:t>
            </a:r>
          </a:p>
          <a:p>
            <a:pPr>
              <a:defRPr/>
            </a:pPr>
            <a:r>
              <a:rPr lang="en-US" sz="2400" dirty="0">
                <a:latin typeface="+mn-lt"/>
              </a:rPr>
              <a:t>[5, 4, 5] *</a:t>
            </a:r>
          </a:p>
        </p:txBody>
      </p:sp>
      <p:sp>
        <p:nvSpPr>
          <p:cNvPr id="37" name="Text Box 1066"/>
          <p:cNvSpPr txBox="1">
            <a:spLocks noChangeArrowheads="1"/>
          </p:cNvSpPr>
          <p:nvPr/>
        </p:nvSpPr>
        <p:spPr bwMode="auto">
          <a:xfrm>
            <a:off x="4643438" y="1785938"/>
            <a:ext cx="1757362" cy="3046412"/>
          </a:xfrm>
          <a:prstGeom prst="rect">
            <a:avLst/>
          </a:prstGeom>
          <a:noFill/>
          <a:ln w="12700">
            <a:solidFill>
              <a:schemeClr val="accent6">
                <a:lumMod val="60000"/>
                <a:lumOff val="40000"/>
              </a:schemeClr>
            </a:solidFill>
            <a:miter lim="800000"/>
            <a:headEnd type="none" w="sm" len="sm"/>
            <a:tailEnd type="none" w="sm" len="sm"/>
          </a:ln>
        </p:spPr>
        <p:txBody>
          <a:bodyPr>
            <a:spAutoFit/>
          </a:bodyPr>
          <a:lstStyle/>
          <a:p>
            <a:pPr>
              <a:defRPr/>
            </a:pPr>
            <a:r>
              <a:rPr lang="en-US" sz="2400" dirty="0">
                <a:latin typeface="+mn-lt"/>
              </a:rPr>
              <a:t>[0, 1, 2, 3]</a:t>
            </a:r>
          </a:p>
          <a:p>
            <a:pPr>
              <a:defRPr/>
            </a:pPr>
            <a:r>
              <a:rPr lang="en-US" sz="2400" dirty="0">
                <a:latin typeface="+mn-lt"/>
              </a:rPr>
              <a:t>[0, 1, 2, 4]</a:t>
            </a:r>
          </a:p>
          <a:p>
            <a:pPr>
              <a:defRPr/>
            </a:pPr>
            <a:r>
              <a:rPr lang="en-US" sz="2400" dirty="0">
                <a:latin typeface="+mn-lt"/>
              </a:rPr>
              <a:t>[0, 2, 3, 6] !</a:t>
            </a:r>
          </a:p>
          <a:p>
            <a:pPr>
              <a:defRPr/>
            </a:pPr>
            <a:r>
              <a:rPr lang="en-US" sz="2400" dirty="0">
                <a:latin typeface="+mn-lt"/>
              </a:rPr>
              <a:t>[0, 2, 4, 6] !</a:t>
            </a:r>
          </a:p>
          <a:p>
            <a:pPr>
              <a:defRPr/>
            </a:pPr>
            <a:r>
              <a:rPr lang="en-US" sz="2400" dirty="0">
                <a:latin typeface="+mn-lt"/>
              </a:rPr>
              <a:t>[0, 2, 4, 5] !</a:t>
            </a:r>
          </a:p>
          <a:p>
            <a:pPr>
              <a:defRPr/>
            </a:pPr>
            <a:r>
              <a:rPr lang="en-US" sz="2400" dirty="0">
                <a:latin typeface="+mn-lt"/>
              </a:rPr>
              <a:t>[1, 2, 3, 6] !</a:t>
            </a:r>
          </a:p>
          <a:p>
            <a:pPr>
              <a:defRPr/>
            </a:pPr>
            <a:r>
              <a:rPr lang="en-US" sz="2400" dirty="0">
                <a:latin typeface="+mn-lt"/>
              </a:rPr>
              <a:t>[1, 2, 4, 5] !</a:t>
            </a:r>
          </a:p>
          <a:p>
            <a:pPr>
              <a:defRPr/>
            </a:pPr>
            <a:r>
              <a:rPr lang="en-US" sz="2400" dirty="0">
                <a:latin typeface="+mn-lt"/>
              </a:rPr>
              <a:t>[1, 2, 4, 6] !</a:t>
            </a:r>
          </a:p>
        </p:txBody>
      </p:sp>
      <p:sp>
        <p:nvSpPr>
          <p:cNvPr id="40" name="Text Box 1067"/>
          <p:cNvSpPr txBox="1">
            <a:spLocks noChangeArrowheads="1"/>
          </p:cNvSpPr>
          <p:nvPr/>
        </p:nvSpPr>
        <p:spPr bwMode="auto">
          <a:xfrm>
            <a:off x="6643688" y="1785938"/>
            <a:ext cx="1981200" cy="1200150"/>
          </a:xfrm>
          <a:prstGeom prst="rect">
            <a:avLst/>
          </a:prstGeom>
          <a:solidFill>
            <a:schemeClr val="accent2">
              <a:lumMod val="40000"/>
              <a:lumOff val="60000"/>
            </a:schemeClr>
          </a:solidFill>
          <a:ln w="12700">
            <a:solidFill>
              <a:schemeClr val="accent6">
                <a:lumMod val="60000"/>
                <a:lumOff val="40000"/>
              </a:schemeClr>
            </a:solidFill>
            <a:miter lim="800000"/>
            <a:headEnd type="none" w="sm" len="sm"/>
            <a:tailEnd type="none" w="sm" len="sm"/>
          </a:ln>
        </p:spPr>
        <p:txBody>
          <a:bodyPr>
            <a:spAutoFit/>
          </a:bodyPr>
          <a:lstStyle/>
          <a:p>
            <a:pPr>
              <a:defRPr/>
            </a:pPr>
            <a:r>
              <a:rPr lang="en-US" sz="2400" dirty="0">
                <a:latin typeface="+mn-lt"/>
              </a:rPr>
              <a:t>[0, 1, 2, 3, 6] !</a:t>
            </a:r>
          </a:p>
          <a:p>
            <a:pPr>
              <a:defRPr/>
            </a:pPr>
            <a:r>
              <a:rPr lang="en-US" sz="2400" dirty="0">
                <a:latin typeface="+mn-lt"/>
              </a:rPr>
              <a:t>[0, 1, 2, 4, 6] !</a:t>
            </a:r>
          </a:p>
          <a:p>
            <a:pPr>
              <a:defRPr/>
            </a:pPr>
            <a:r>
              <a:rPr lang="en-US" sz="2400" dirty="0">
                <a:latin typeface="+mn-lt"/>
              </a:rPr>
              <a:t>[0, 1, 2, 4, 5] !</a:t>
            </a:r>
          </a:p>
        </p:txBody>
      </p:sp>
      <p:sp>
        <p:nvSpPr>
          <p:cNvPr id="41" name="TextBox 40"/>
          <p:cNvSpPr txBox="1"/>
          <p:nvPr/>
        </p:nvSpPr>
        <p:spPr>
          <a:xfrm>
            <a:off x="6215063" y="3071813"/>
            <a:ext cx="2486025" cy="830262"/>
          </a:xfrm>
          <a:prstGeom prst="rect">
            <a:avLst/>
          </a:prstGeom>
          <a:noFill/>
        </p:spPr>
        <p:txBody>
          <a:bodyPr>
            <a:spAutoFit/>
          </a:bodyPr>
          <a:lstStyle/>
          <a:p>
            <a:pPr algn="r">
              <a:defRPr/>
            </a:pPr>
            <a:r>
              <a:rPr lang="en-US" sz="2400" i="1" dirty="0">
                <a:latin typeface="+mn-lt"/>
              </a:rPr>
              <a:t>S</a:t>
            </a:r>
            <a:r>
              <a:rPr lang="en-US" sz="2400" dirty="0">
                <a:latin typeface="+mn-lt"/>
              </a:rPr>
              <a:t> is now empty; terminate.</a:t>
            </a:r>
          </a:p>
        </p:txBody>
      </p:sp>
      <p:sp>
        <p:nvSpPr>
          <p:cNvPr id="42" name="TextBox 41"/>
          <p:cNvSpPr txBox="1">
            <a:spLocks noChangeArrowheads="1"/>
          </p:cNvSpPr>
          <p:nvPr/>
        </p:nvSpPr>
        <p:spPr bwMode="auto">
          <a:xfrm>
            <a:off x="4716463" y="5013325"/>
            <a:ext cx="4032250" cy="1477328"/>
          </a:xfrm>
          <a:prstGeom prst="rect">
            <a:avLst/>
          </a:prstGeom>
          <a:noFill/>
          <a:ln w="9525">
            <a:noFill/>
            <a:miter lim="800000"/>
            <a:headEnd/>
            <a:tailEnd/>
          </a:ln>
        </p:spPr>
        <p:txBody>
          <a:bodyPr>
            <a:spAutoFit/>
          </a:bodyPr>
          <a:lstStyle/>
          <a:p>
            <a:r>
              <a:rPr lang="en-US" dirty="0"/>
              <a:t>Prime paths = </a:t>
            </a:r>
          </a:p>
          <a:p>
            <a:pPr>
              <a:buFont typeface="Arial" charset="0"/>
              <a:buChar char="•"/>
            </a:pPr>
            <a:r>
              <a:rPr lang="en-US" dirty="0"/>
              <a:t> all the (*) paths, plus</a:t>
            </a:r>
          </a:p>
          <a:p>
            <a:pPr>
              <a:buFont typeface="Arial" charset="0"/>
              <a:buChar char="•"/>
            </a:pPr>
            <a:r>
              <a:rPr lang="en-US" dirty="0"/>
              <a:t> non-cyclic right-max simple paths which are not a </a:t>
            </a:r>
            <a:r>
              <a:rPr lang="en-US" dirty="0" err="1"/>
              <a:t>subpath</a:t>
            </a:r>
            <a:r>
              <a:rPr lang="en-US" dirty="0"/>
              <a:t> of another right-max simple path.</a:t>
            </a:r>
          </a:p>
        </p:txBody>
      </p:sp>
      <p:sp>
        <p:nvSpPr>
          <p:cNvPr id="43" name="Left Arrow 42"/>
          <p:cNvSpPr/>
          <p:nvPr/>
        </p:nvSpPr>
        <p:spPr>
          <a:xfrm>
            <a:off x="8604250" y="1916113"/>
            <a:ext cx="360363" cy="217487"/>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4" name="Left Arrow 43"/>
          <p:cNvSpPr/>
          <p:nvPr/>
        </p:nvSpPr>
        <p:spPr>
          <a:xfrm>
            <a:off x="8604250" y="2276475"/>
            <a:ext cx="360363"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5" name="Left Arrow 44"/>
          <p:cNvSpPr/>
          <p:nvPr/>
        </p:nvSpPr>
        <p:spPr>
          <a:xfrm>
            <a:off x="8604250" y="2636838"/>
            <a:ext cx="360363"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6" name="Left Arrow 45"/>
          <p:cNvSpPr/>
          <p:nvPr/>
        </p:nvSpPr>
        <p:spPr>
          <a:xfrm>
            <a:off x="4284663" y="4797425"/>
            <a:ext cx="358775"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7" name="Left Arrow 46"/>
          <p:cNvSpPr/>
          <p:nvPr/>
        </p:nvSpPr>
        <p:spPr>
          <a:xfrm>
            <a:off x="4284663" y="5516563"/>
            <a:ext cx="358775"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8" name="Left Arrow 47"/>
          <p:cNvSpPr/>
          <p:nvPr/>
        </p:nvSpPr>
        <p:spPr>
          <a:xfrm>
            <a:off x="4284663" y="5157788"/>
            <a:ext cx="358775"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49" name="Left Arrow 48"/>
          <p:cNvSpPr/>
          <p:nvPr/>
        </p:nvSpPr>
        <p:spPr>
          <a:xfrm>
            <a:off x="6227861" y="2564904"/>
            <a:ext cx="360363" cy="217487"/>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50" name="Left Arrow 49"/>
          <p:cNvSpPr/>
          <p:nvPr/>
        </p:nvSpPr>
        <p:spPr>
          <a:xfrm>
            <a:off x="6227861" y="2925266"/>
            <a:ext cx="360363"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
        <p:nvSpPr>
          <p:cNvPr id="51" name="Left Arrow 50"/>
          <p:cNvSpPr/>
          <p:nvPr/>
        </p:nvSpPr>
        <p:spPr>
          <a:xfrm>
            <a:off x="6227861" y="3285629"/>
            <a:ext cx="360363" cy="215900"/>
          </a:xfrm>
          <a:prstGeom prst="leftArrow">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dissolve">
                                      <p:cBhvr>
                                        <p:cTn id="7" dur="500"/>
                                        <p:tgtEl>
                                          <p:spTgt spid="4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4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5"/>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8"/>
                                        </p:tgtEl>
                                        <p:attrNameLst>
                                          <p:attrName>style.visibility</p:attrName>
                                        </p:attrNameLst>
                                      </p:cBhvr>
                                      <p:to>
                                        <p:strVal val="visible"/>
                                      </p:to>
                                    </p:set>
                                    <p:anim calcmode="lin" valueType="num">
                                      <p:cBhvr additive="base">
                                        <p:cTn id="28" dur="500" fill="hold"/>
                                        <p:tgtEl>
                                          <p:spTgt spid="48"/>
                                        </p:tgtEl>
                                        <p:attrNameLst>
                                          <p:attrName>ppt_x</p:attrName>
                                        </p:attrNameLst>
                                      </p:cBhvr>
                                      <p:tavLst>
                                        <p:tav tm="0">
                                          <p:val>
                                            <p:strVal val="#ppt_x"/>
                                          </p:val>
                                        </p:tav>
                                        <p:tav tm="100000">
                                          <p:val>
                                            <p:strVal val="#ppt_x"/>
                                          </p:val>
                                        </p:tav>
                                      </p:tavLst>
                                    </p:anim>
                                    <p:anim calcmode="lin" valueType="num">
                                      <p:cBhvr additive="base">
                                        <p:cTn id="29"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autoUpdateAnimBg="0"/>
      <p:bldP spid="41" grpId="0"/>
      <p:bldP spid="42" grpId="0"/>
      <p:bldP spid="43" grpId="0" animBg="1"/>
      <p:bldP spid="44" grpId="0" animBg="1"/>
      <p:bldP spid="45" grpId="0" animBg="1"/>
      <p:bldP spid="46" grpId="0" animBg="1"/>
      <p:bldP spid="47" grpId="0" animBg="1"/>
      <p:bldP spid="48" grpId="0" animBg="1"/>
      <p:bldP spid="49" grpId="0" animBg="1"/>
      <p:bldP spid="50" grpId="0" animBg="1"/>
      <p:bldP spid="5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a:t>Unfeasible test requirement</a:t>
            </a:r>
          </a:p>
        </p:txBody>
      </p:sp>
      <p:sp>
        <p:nvSpPr>
          <p:cNvPr id="23555" name="Content Placeholder 2"/>
          <p:cNvSpPr>
            <a:spLocks noGrp="1"/>
          </p:cNvSpPr>
          <p:nvPr>
            <p:ph idx="1"/>
          </p:nvPr>
        </p:nvSpPr>
        <p:spPr/>
        <p:txBody>
          <a:bodyPr/>
          <a:lstStyle/>
          <a:p>
            <a:r>
              <a:rPr lang="en-US" sz="2800" dirty="0"/>
              <a:t>A test requirement is </a:t>
            </a:r>
            <a:r>
              <a:rPr lang="en-US" sz="2800" b="1" dirty="0">
                <a:solidFill>
                  <a:schemeClr val="accent1">
                    <a:lumMod val="50000"/>
                  </a:schemeClr>
                </a:solidFill>
              </a:rPr>
              <a:t>unfeasible</a:t>
            </a:r>
            <a:r>
              <a:rPr lang="en-US" sz="2800" dirty="0"/>
              <a:t> if it turns out that there is no real execution that can cover it</a:t>
            </a:r>
          </a:p>
          <a:p>
            <a:r>
              <a:rPr lang="en-US" sz="2800" dirty="0"/>
              <a:t>For example, we cannot test a Kelvin thermometer below 0</a:t>
            </a:r>
            <a:r>
              <a:rPr lang="en-US" sz="2800" baseline="30000" dirty="0"/>
              <a:t>o</a:t>
            </a:r>
            <a:r>
              <a:rPr lang="en-US" sz="2800" dirty="0"/>
              <a:t>.</a:t>
            </a:r>
          </a:p>
        </p:txBody>
      </p:sp>
      <p:sp>
        <p:nvSpPr>
          <p:cNvPr id="4" name="Slide Number Placeholder 3"/>
          <p:cNvSpPr>
            <a:spLocks noGrp="1"/>
          </p:cNvSpPr>
          <p:nvPr>
            <p:ph type="sldNum" sz="quarter" idx="12"/>
          </p:nvPr>
        </p:nvSpPr>
        <p:spPr/>
        <p:txBody>
          <a:bodyPr/>
          <a:lstStyle/>
          <a:p>
            <a:pPr>
              <a:defRPr/>
            </a:pPr>
            <a:fld id="{5BB10AC5-3AAD-4D58-B367-DDAAF198250F}"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a:extLst>
              <a:ext uri="{FF2B5EF4-FFF2-40B4-BE49-F238E27FC236}">
                <a16:creationId xmlns:a16="http://schemas.microsoft.com/office/drawing/2014/main" id="{79F84925-EAF9-3B4E-B83C-9FD790293386}"/>
              </a:ext>
            </a:extLst>
          </p:cNvPr>
          <p:cNvSpPr/>
          <p:nvPr/>
        </p:nvSpPr>
        <p:spPr>
          <a:xfrm>
            <a:off x="611102" y="1557997"/>
            <a:ext cx="3346503" cy="2231044"/>
          </a:xfrm>
          <a:prstGeom prst="roundRect">
            <a:avLst>
              <a:gd name="adj" fmla="val 16194"/>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itle 1"/>
          <p:cNvSpPr>
            <a:spLocks noGrp="1"/>
          </p:cNvSpPr>
          <p:nvPr>
            <p:ph type="title"/>
          </p:nvPr>
        </p:nvSpPr>
        <p:spPr/>
        <p:txBody>
          <a:bodyPr/>
          <a:lstStyle/>
          <a:p>
            <a:r>
              <a:rPr lang="en-US"/>
              <a:t>Typical unfeasibility in loops</a:t>
            </a:r>
          </a:p>
        </p:txBody>
      </p:sp>
      <p:sp>
        <p:nvSpPr>
          <p:cNvPr id="24579" name="Content Placeholder 2"/>
          <p:cNvSpPr>
            <a:spLocks noGrp="1"/>
          </p:cNvSpPr>
          <p:nvPr>
            <p:ph idx="1"/>
          </p:nvPr>
        </p:nvSpPr>
        <p:spPr>
          <a:xfrm>
            <a:off x="500063" y="4214813"/>
            <a:ext cx="8229600" cy="2214562"/>
          </a:xfrm>
        </p:spPr>
        <p:txBody>
          <a:bodyPr/>
          <a:lstStyle/>
          <a:p>
            <a:r>
              <a:rPr lang="en-US" sz="2800" dirty="0"/>
              <a:t>Some loops </a:t>
            </a:r>
            <a:r>
              <a:rPr lang="en-US" sz="2800" i="1" u="sng" dirty="0"/>
              <a:t>always</a:t>
            </a:r>
            <a:r>
              <a:rPr lang="en-US" sz="2800" dirty="0"/>
              <a:t> iterate at least once. E.g. above if </a:t>
            </a:r>
            <a:r>
              <a:rPr lang="en-US" sz="2800" i="1" dirty="0"/>
              <a:t>a</a:t>
            </a:r>
            <a:r>
              <a:rPr lang="en-US" sz="2800" dirty="0"/>
              <a:t> is never empty </a:t>
            </a:r>
            <a:r>
              <a:rPr lang="en-US" sz="2800" dirty="0">
                <a:sym typeface="Wingdings" pitchFamily="2" charset="2"/>
              </a:rPr>
              <a:t>  prime path 125 is unfeasible.</a:t>
            </a:r>
          </a:p>
          <a:p>
            <a:r>
              <a:rPr lang="en-US" sz="2800" dirty="0"/>
              <a:t>(Def 2.37/2</a:t>
            </a:r>
            <a:r>
              <a:rPr lang="en-US" sz="2800" baseline="30000" dirty="0"/>
              <a:t>nd</a:t>
            </a:r>
            <a:r>
              <a:rPr lang="en-US" sz="2800" dirty="0"/>
              <a:t> Ed. 7.36) A test-path </a:t>
            </a:r>
            <a:r>
              <a:rPr lang="en-US" sz="2800" i="1" dirty="0"/>
              <a:t>p</a:t>
            </a:r>
            <a:r>
              <a:rPr lang="en-US" sz="2800" dirty="0"/>
              <a:t> tours </a:t>
            </a:r>
            <a:r>
              <a:rPr lang="en-US" sz="2800" i="1" dirty="0"/>
              <a:t>q </a:t>
            </a:r>
            <a:r>
              <a:rPr lang="en-US" sz="2800" i="1" u="sng" dirty="0"/>
              <a:t>with </a:t>
            </a:r>
            <a:r>
              <a:rPr lang="en-US" sz="2800" i="1" u="sng" dirty="0" err="1"/>
              <a:t>sidetrips</a:t>
            </a:r>
            <a:r>
              <a:rPr lang="en-US" sz="2800" i="1" dirty="0"/>
              <a:t> </a:t>
            </a:r>
            <a:r>
              <a:rPr lang="en-US" sz="2800" dirty="0"/>
              <a:t>if all </a:t>
            </a:r>
            <a:r>
              <a:rPr lang="en-US" sz="2800" i="1" dirty="0"/>
              <a:t>edges</a:t>
            </a:r>
            <a:r>
              <a:rPr lang="en-US" sz="2800" dirty="0"/>
              <a:t> in </a:t>
            </a:r>
            <a:r>
              <a:rPr lang="en-US" sz="2800" i="1" dirty="0"/>
              <a:t>q</a:t>
            </a:r>
            <a:r>
              <a:rPr lang="en-US" sz="2800" dirty="0"/>
              <a:t> appear in </a:t>
            </a:r>
            <a:r>
              <a:rPr lang="en-US" sz="2800" i="1" dirty="0"/>
              <a:t>p</a:t>
            </a:r>
            <a:r>
              <a:rPr lang="en-US" sz="2800" dirty="0"/>
              <a:t>, and they appear in the same order.</a:t>
            </a:r>
          </a:p>
          <a:p>
            <a:endParaRPr lang="en-US" sz="2800" dirty="0">
              <a:sym typeface="Wingdings" pitchFamily="2" charset="2"/>
            </a:endParaRPr>
          </a:p>
        </p:txBody>
      </p:sp>
      <p:sp>
        <p:nvSpPr>
          <p:cNvPr id="4" name="Slide Number Placeholder 3"/>
          <p:cNvSpPr>
            <a:spLocks noGrp="1"/>
          </p:cNvSpPr>
          <p:nvPr>
            <p:ph type="sldNum" sz="quarter" idx="12"/>
          </p:nvPr>
        </p:nvSpPr>
        <p:spPr/>
        <p:txBody>
          <a:bodyPr/>
          <a:lstStyle/>
          <a:p>
            <a:pPr>
              <a:defRPr/>
            </a:pPr>
            <a:fld id="{53736F01-FBB6-440E-89CC-3576731DED0B}" type="slidenum">
              <a:rPr lang="en-US" smtClean="0"/>
              <a:pPr>
                <a:defRPr/>
              </a:pPr>
              <a:t>36</a:t>
            </a:fld>
            <a:endParaRPr lang="en-US"/>
          </a:p>
        </p:txBody>
      </p:sp>
      <p:sp>
        <p:nvSpPr>
          <p:cNvPr id="24581" name="TextBox 4"/>
          <p:cNvSpPr txBox="1">
            <a:spLocks noChangeArrowheads="1"/>
          </p:cNvSpPr>
          <p:nvPr/>
        </p:nvSpPr>
        <p:spPr bwMode="auto">
          <a:xfrm>
            <a:off x="1143000" y="2000250"/>
            <a:ext cx="184150" cy="369888"/>
          </a:xfrm>
          <a:prstGeom prst="rect">
            <a:avLst/>
          </a:prstGeom>
          <a:noFill/>
          <a:ln w="9525">
            <a:noFill/>
            <a:miter lim="800000"/>
            <a:headEnd/>
            <a:tailEnd/>
          </a:ln>
        </p:spPr>
        <p:txBody>
          <a:bodyPr wrap="none">
            <a:spAutoFit/>
          </a:bodyPr>
          <a:lstStyle/>
          <a:p>
            <a:endParaRPr lang="en-US"/>
          </a:p>
        </p:txBody>
      </p:sp>
      <p:sp>
        <p:nvSpPr>
          <p:cNvPr id="6" name="TextBox 5"/>
          <p:cNvSpPr txBox="1"/>
          <p:nvPr/>
        </p:nvSpPr>
        <p:spPr>
          <a:xfrm>
            <a:off x="928688" y="1704975"/>
            <a:ext cx="2773362" cy="193833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p>
            <a:pPr>
              <a:defRPr/>
            </a:pPr>
            <a:r>
              <a:rPr lang="en-US" sz="2400" dirty="0" err="1"/>
              <a:t>i</a:t>
            </a:r>
            <a:r>
              <a:rPr lang="en-US" sz="2400" dirty="0"/>
              <a:t> = a.length-1 ;</a:t>
            </a:r>
          </a:p>
          <a:p>
            <a:pPr>
              <a:defRPr/>
            </a:pPr>
            <a:r>
              <a:rPr lang="en-US" sz="2400" b="1" dirty="0">
                <a:solidFill>
                  <a:schemeClr val="accent6">
                    <a:lumMod val="75000"/>
                  </a:schemeClr>
                </a:solidFill>
              </a:rPr>
              <a:t>while</a:t>
            </a:r>
            <a:r>
              <a:rPr lang="en-US" sz="2400" dirty="0"/>
              <a:t> (i</a:t>
            </a:r>
            <a:r>
              <a:rPr lang="en-US" sz="2400" dirty="0">
                <a:sym typeface="Symbol"/>
              </a:rPr>
              <a:t></a:t>
            </a:r>
            <a:r>
              <a:rPr lang="en-US" sz="2400" dirty="0"/>
              <a:t>0)  {</a:t>
            </a:r>
            <a:br>
              <a:rPr lang="en-US" sz="2400" dirty="0"/>
            </a:br>
            <a:r>
              <a:rPr lang="en-US" sz="2400" dirty="0"/>
              <a:t>    </a:t>
            </a:r>
            <a:r>
              <a:rPr lang="en-US" sz="2400" b="1" dirty="0">
                <a:solidFill>
                  <a:schemeClr val="accent6">
                    <a:lumMod val="75000"/>
                  </a:schemeClr>
                </a:solidFill>
              </a:rPr>
              <a:t>if</a:t>
            </a:r>
            <a:r>
              <a:rPr lang="en-US" sz="2400" dirty="0"/>
              <a:t> (a[</a:t>
            </a:r>
            <a:r>
              <a:rPr lang="en-US" sz="2400" dirty="0" err="1"/>
              <a:t>i</a:t>
            </a:r>
            <a:r>
              <a:rPr lang="en-US" sz="2400" dirty="0"/>
              <a:t>]==0)  </a:t>
            </a:r>
            <a:r>
              <a:rPr lang="en-US" sz="2400" b="1" dirty="0">
                <a:solidFill>
                  <a:schemeClr val="accent6">
                    <a:lumMod val="75000"/>
                  </a:schemeClr>
                </a:solidFill>
              </a:rPr>
              <a:t>break</a:t>
            </a:r>
            <a:r>
              <a:rPr lang="en-US" sz="2400" dirty="0"/>
              <a:t> ;</a:t>
            </a:r>
          </a:p>
          <a:p>
            <a:pPr>
              <a:defRPr/>
            </a:pPr>
            <a:r>
              <a:rPr lang="en-US" sz="2400" dirty="0"/>
              <a:t>    </a:t>
            </a:r>
            <a:r>
              <a:rPr lang="en-US" sz="2400" dirty="0" err="1"/>
              <a:t>i</a:t>
            </a:r>
            <a:r>
              <a:rPr lang="en-US" sz="2400" dirty="0"/>
              <a:t>--</a:t>
            </a:r>
          </a:p>
          <a:p>
            <a:pPr>
              <a:defRPr/>
            </a:pPr>
            <a:r>
              <a:rPr lang="en-US" sz="2400" dirty="0"/>
              <a:t>}</a:t>
            </a:r>
          </a:p>
        </p:txBody>
      </p:sp>
      <p:grpSp>
        <p:nvGrpSpPr>
          <p:cNvPr id="24585" name="Group 9"/>
          <p:cNvGrpSpPr>
            <a:grpSpLocks/>
          </p:cNvGrpSpPr>
          <p:nvPr/>
        </p:nvGrpSpPr>
        <p:grpSpPr bwMode="auto">
          <a:xfrm>
            <a:off x="5954713" y="1833563"/>
            <a:ext cx="555625" cy="469900"/>
            <a:chOff x="4738" y="2684"/>
            <a:chExt cx="350" cy="296"/>
          </a:xfrm>
        </p:grpSpPr>
        <p:sp>
          <p:nvSpPr>
            <p:cNvPr id="24601" name="Oval 10"/>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4602" name="Text Box 11"/>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24586" name="Group 12"/>
          <p:cNvGrpSpPr>
            <a:grpSpLocks/>
          </p:cNvGrpSpPr>
          <p:nvPr/>
        </p:nvGrpSpPr>
        <p:grpSpPr bwMode="auto">
          <a:xfrm>
            <a:off x="4837113" y="1835151"/>
            <a:ext cx="555625" cy="469900"/>
            <a:chOff x="3838" y="2684"/>
            <a:chExt cx="350" cy="296"/>
          </a:xfrm>
        </p:grpSpPr>
        <p:sp>
          <p:nvSpPr>
            <p:cNvPr id="24599" name="Oval 13"/>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4600" name="Text Box 14"/>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sp>
        <p:nvSpPr>
          <p:cNvPr id="24587" name="Line 18"/>
          <p:cNvSpPr>
            <a:spLocks noChangeShapeType="1"/>
          </p:cNvSpPr>
          <p:nvPr/>
        </p:nvSpPr>
        <p:spPr bwMode="auto">
          <a:xfrm flipV="1">
            <a:off x="6513513" y="2306638"/>
            <a:ext cx="711200" cy="611188"/>
          </a:xfrm>
          <a:prstGeom prst="line">
            <a:avLst/>
          </a:prstGeom>
          <a:noFill/>
          <a:ln w="19050">
            <a:solidFill>
              <a:schemeClr val="tx1"/>
            </a:solidFill>
            <a:round/>
            <a:headEnd type="none" w="sm" len="sm"/>
            <a:tailEnd type="arrow" w="med" len="med"/>
          </a:ln>
        </p:spPr>
        <p:txBody>
          <a:bodyPr/>
          <a:lstStyle/>
          <a:p>
            <a:endParaRPr lang="en-US"/>
          </a:p>
        </p:txBody>
      </p:sp>
      <p:grpSp>
        <p:nvGrpSpPr>
          <p:cNvPr id="24588" name="Group 20"/>
          <p:cNvGrpSpPr>
            <a:grpSpLocks/>
          </p:cNvGrpSpPr>
          <p:nvPr/>
        </p:nvGrpSpPr>
        <p:grpSpPr bwMode="auto">
          <a:xfrm>
            <a:off x="5954713" y="2744788"/>
            <a:ext cx="555625" cy="469900"/>
            <a:chOff x="4288" y="1746"/>
            <a:chExt cx="350" cy="296"/>
          </a:xfrm>
        </p:grpSpPr>
        <p:sp>
          <p:nvSpPr>
            <p:cNvPr id="24597" name="Oval 21"/>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4598" name="Text Box 22"/>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24589" name="Group 27"/>
          <p:cNvGrpSpPr>
            <a:grpSpLocks/>
          </p:cNvGrpSpPr>
          <p:nvPr/>
        </p:nvGrpSpPr>
        <p:grpSpPr bwMode="auto">
          <a:xfrm>
            <a:off x="7088188" y="1835151"/>
            <a:ext cx="555625" cy="469900"/>
            <a:chOff x="3838" y="2684"/>
            <a:chExt cx="350" cy="296"/>
          </a:xfrm>
        </p:grpSpPr>
        <p:sp>
          <p:nvSpPr>
            <p:cNvPr id="24595" name="Oval 28"/>
            <p:cNvSpPr>
              <a:spLocks noChangeArrowheads="1"/>
            </p:cNvSpPr>
            <p:nvPr/>
          </p:nvSpPr>
          <p:spPr bwMode="auto">
            <a:xfrm>
              <a:off x="3838" y="2684"/>
              <a:ext cx="350" cy="296"/>
            </a:xfrm>
            <a:prstGeom prst="ellipse">
              <a:avLst/>
            </a:prstGeom>
            <a:solidFill>
              <a:schemeClr val="accent2"/>
            </a:solidFill>
            <a:ln w="19050">
              <a:solidFill>
                <a:schemeClr val="tx1"/>
              </a:solidFill>
              <a:round/>
              <a:headEnd type="none" w="sm" len="sm"/>
              <a:tailEnd type="none" w="sm" len="sm"/>
            </a:ln>
          </p:spPr>
          <p:txBody>
            <a:bodyPr wrap="none" anchor="ctr"/>
            <a:lstStyle/>
            <a:p>
              <a:endParaRPr lang="nl-NL">
                <a:solidFill>
                  <a:schemeClr val="bg1"/>
                </a:solidFill>
              </a:endParaRPr>
            </a:p>
          </p:txBody>
        </p:sp>
        <p:sp>
          <p:nvSpPr>
            <p:cNvPr id="24596" name="Text Box 29"/>
            <p:cNvSpPr txBox="1">
              <a:spLocks noChangeArrowheads="1"/>
            </p:cNvSpPr>
            <p:nvPr/>
          </p:nvSpPr>
          <p:spPr bwMode="auto">
            <a:xfrm>
              <a:off x="3915" y="2707"/>
              <a:ext cx="197" cy="233"/>
            </a:xfrm>
            <a:prstGeom prst="rect">
              <a:avLst/>
            </a:prstGeom>
            <a:noFill/>
            <a:ln w="12700">
              <a:noFill/>
              <a:miter lim="800000"/>
              <a:headEnd type="none" w="sm" len="sm"/>
              <a:tailEnd type="none" w="sm" len="sm"/>
            </a:ln>
          </p:spPr>
          <p:txBody>
            <a:bodyPr wrap="none">
              <a:spAutoFit/>
            </a:bodyPr>
            <a:lstStyle/>
            <a:p>
              <a:r>
                <a:rPr lang="en-US" dirty="0">
                  <a:solidFill>
                    <a:schemeClr val="bg1"/>
                  </a:solidFill>
                </a:rPr>
                <a:t>5</a:t>
              </a:r>
            </a:p>
          </p:txBody>
        </p:sp>
      </p:grpSp>
      <p:sp>
        <p:nvSpPr>
          <p:cNvPr id="24590" name="Line 34"/>
          <p:cNvSpPr>
            <a:spLocks noChangeShapeType="1"/>
          </p:cNvSpPr>
          <p:nvPr/>
        </p:nvSpPr>
        <p:spPr bwMode="auto">
          <a:xfrm flipH="1">
            <a:off x="6228184" y="2303398"/>
            <a:ext cx="3175" cy="446088"/>
          </a:xfrm>
          <a:prstGeom prst="line">
            <a:avLst/>
          </a:prstGeom>
          <a:noFill/>
          <a:ln w="19050">
            <a:solidFill>
              <a:schemeClr val="tx1"/>
            </a:solidFill>
            <a:round/>
            <a:headEnd type="none" w="sm" len="sm"/>
            <a:tailEnd type="arrow" w="med" len="med"/>
          </a:ln>
        </p:spPr>
        <p:txBody>
          <a:bodyPr/>
          <a:lstStyle/>
          <a:p>
            <a:endParaRPr lang="en-US"/>
          </a:p>
        </p:txBody>
      </p:sp>
      <p:sp>
        <p:nvSpPr>
          <p:cNvPr id="24591" name="Line 37"/>
          <p:cNvSpPr>
            <a:spLocks noChangeShapeType="1"/>
          </p:cNvSpPr>
          <p:nvPr/>
        </p:nvSpPr>
        <p:spPr bwMode="auto">
          <a:xfrm>
            <a:off x="4276725" y="2070101"/>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24592" name="Line 39"/>
          <p:cNvSpPr>
            <a:spLocks noChangeShapeType="1"/>
          </p:cNvSpPr>
          <p:nvPr/>
        </p:nvSpPr>
        <p:spPr bwMode="auto">
          <a:xfrm>
            <a:off x="6521450" y="2068513"/>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24593" name="Line 40"/>
          <p:cNvSpPr>
            <a:spLocks noChangeShapeType="1"/>
          </p:cNvSpPr>
          <p:nvPr/>
        </p:nvSpPr>
        <p:spPr bwMode="auto">
          <a:xfrm>
            <a:off x="5405438" y="2068513"/>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24594" name="Line 41"/>
          <p:cNvSpPr>
            <a:spLocks noChangeShapeType="1"/>
          </p:cNvSpPr>
          <p:nvPr/>
        </p:nvSpPr>
        <p:spPr bwMode="auto">
          <a:xfrm>
            <a:off x="5435570" y="2980628"/>
            <a:ext cx="501681" cy="0"/>
          </a:xfrm>
          <a:prstGeom prst="line">
            <a:avLst/>
          </a:prstGeom>
          <a:noFill/>
          <a:ln w="19050">
            <a:solidFill>
              <a:schemeClr val="tx1"/>
            </a:solidFill>
            <a:round/>
            <a:headEnd type="arrow" w="med" len="med"/>
            <a:tailEnd/>
          </a:ln>
        </p:spPr>
        <p:txBody>
          <a:bodyPr/>
          <a:lstStyle/>
          <a:p>
            <a:endParaRPr lang="en-US"/>
          </a:p>
        </p:txBody>
      </p:sp>
      <p:sp>
        <p:nvSpPr>
          <p:cNvPr id="26" name="TextBox 25"/>
          <p:cNvSpPr txBox="1"/>
          <p:nvPr/>
        </p:nvSpPr>
        <p:spPr>
          <a:xfrm>
            <a:off x="4429125" y="3357563"/>
            <a:ext cx="4143375" cy="708025"/>
          </a:xfrm>
          <a:prstGeom prst="rect">
            <a:avLst/>
          </a:prstGeom>
          <a:noFill/>
          <a:ln>
            <a:solidFill>
              <a:schemeClr val="accent6">
                <a:lumMod val="40000"/>
                <a:lumOff val="60000"/>
              </a:schemeClr>
            </a:solidFill>
          </a:ln>
        </p:spPr>
        <p:txBody>
          <a:bodyPr>
            <a:spAutoFit/>
          </a:bodyPr>
          <a:lstStyle/>
          <a:p>
            <a:pPr>
              <a:defRPr/>
            </a:pPr>
            <a:r>
              <a:rPr lang="en-US" sz="2000" dirty="0">
                <a:latin typeface="+mn-lt"/>
              </a:rPr>
              <a:t>123425 does not tour 125,  but with </a:t>
            </a:r>
            <a:r>
              <a:rPr lang="en-US" sz="2000" dirty="0" err="1">
                <a:latin typeface="+mn-lt"/>
              </a:rPr>
              <a:t>sidetrips</a:t>
            </a:r>
            <a:r>
              <a:rPr lang="en-US" sz="2000" dirty="0">
                <a:latin typeface="+mn-lt"/>
              </a:rPr>
              <a:t> it does.</a:t>
            </a:r>
          </a:p>
        </p:txBody>
      </p:sp>
      <p:grpSp>
        <p:nvGrpSpPr>
          <p:cNvPr id="27" name="Group 20"/>
          <p:cNvGrpSpPr>
            <a:grpSpLocks/>
          </p:cNvGrpSpPr>
          <p:nvPr/>
        </p:nvGrpSpPr>
        <p:grpSpPr bwMode="auto">
          <a:xfrm>
            <a:off x="4910106" y="2738438"/>
            <a:ext cx="555625" cy="469900"/>
            <a:chOff x="4288" y="1746"/>
            <a:chExt cx="350" cy="296"/>
          </a:xfrm>
        </p:grpSpPr>
        <p:sp>
          <p:nvSpPr>
            <p:cNvPr id="28" name="Oval 21"/>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9" name="Text Box 22"/>
            <p:cNvSpPr txBox="1">
              <a:spLocks noChangeArrowheads="1"/>
            </p:cNvSpPr>
            <p:nvPr/>
          </p:nvSpPr>
          <p:spPr bwMode="auto">
            <a:xfrm>
              <a:off x="4364" y="1769"/>
              <a:ext cx="197" cy="233"/>
            </a:xfrm>
            <a:prstGeom prst="rect">
              <a:avLst/>
            </a:prstGeom>
            <a:noFill/>
            <a:ln w="12700">
              <a:noFill/>
              <a:miter lim="800000"/>
              <a:headEnd type="none" w="sm" len="sm"/>
              <a:tailEnd type="none" w="sm" len="sm"/>
            </a:ln>
          </p:spPr>
          <p:txBody>
            <a:bodyPr wrap="none">
              <a:spAutoFit/>
            </a:bodyPr>
            <a:lstStyle/>
            <a:p>
              <a:pPr algn="r"/>
              <a:r>
                <a:rPr lang="en-US" dirty="0"/>
                <a:t>4</a:t>
              </a:r>
            </a:p>
          </p:txBody>
        </p:sp>
      </p:grpSp>
      <p:sp>
        <p:nvSpPr>
          <p:cNvPr id="30" name="Line 41"/>
          <p:cNvSpPr>
            <a:spLocks noChangeShapeType="1"/>
          </p:cNvSpPr>
          <p:nvPr/>
        </p:nvSpPr>
        <p:spPr bwMode="auto">
          <a:xfrm flipH="1">
            <a:off x="5435569" y="2266951"/>
            <a:ext cx="604835" cy="514350"/>
          </a:xfrm>
          <a:prstGeom prst="line">
            <a:avLst/>
          </a:prstGeom>
          <a:noFill/>
          <a:ln w="19050">
            <a:solidFill>
              <a:schemeClr val="tx1"/>
            </a:solidFill>
            <a:round/>
            <a:headEnd type="arrow" w="med" len="me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4000"/>
              <a:t>Generalizing Graph-based Coverage Criterion (CC)</a:t>
            </a:r>
          </a:p>
        </p:txBody>
      </p:sp>
      <p:sp>
        <p:nvSpPr>
          <p:cNvPr id="25603" name="Content Placeholder 2"/>
          <p:cNvSpPr>
            <a:spLocks noGrp="1"/>
          </p:cNvSpPr>
          <p:nvPr>
            <p:ph idx="1"/>
          </p:nvPr>
        </p:nvSpPr>
        <p:spPr/>
        <p:txBody>
          <a:bodyPr/>
          <a:lstStyle/>
          <a:p>
            <a:r>
              <a:rPr lang="en-US" sz="2800"/>
              <a:t>Obviously, sidetrip is weaker that strict touring.</a:t>
            </a:r>
          </a:p>
          <a:p>
            <a:r>
              <a:rPr lang="en-US" sz="2800"/>
              <a:t>Every CC we have so far (C2.1, 2.2, 2.3, 2.4, 2.7) can be thought to be parameterized by the used concept of “tour”.  We can opt to use a weaker “tour”, suggesting this strategy:</a:t>
            </a:r>
          </a:p>
          <a:p>
            <a:pPr lvl="1"/>
            <a:r>
              <a:rPr lang="en-US"/>
              <a:t>First try to meet your CC with the strongest concept of tour.</a:t>
            </a:r>
          </a:p>
          <a:p>
            <a:pPr lvl="1"/>
            <a:r>
              <a:rPr lang="en-US"/>
              <a:t>If you still have some paths uncovered which you suspect to be unfeasible, try again with a weaker touring.</a:t>
            </a:r>
          </a:p>
        </p:txBody>
      </p:sp>
      <p:sp>
        <p:nvSpPr>
          <p:cNvPr id="4" name="Slide Number Placeholder 3"/>
          <p:cNvSpPr>
            <a:spLocks noGrp="1"/>
          </p:cNvSpPr>
          <p:nvPr>
            <p:ph type="sldNum" sz="quarter" idx="12"/>
          </p:nvPr>
        </p:nvSpPr>
        <p:spPr/>
        <p:txBody>
          <a:bodyPr/>
          <a:lstStyle/>
          <a:p>
            <a:pPr>
              <a:defRPr/>
            </a:pPr>
            <a:fld id="{640C99C3-8FA1-411F-85F1-8978CE65C14D}"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ounded Rectangle 46">
            <a:extLst>
              <a:ext uri="{FF2B5EF4-FFF2-40B4-BE49-F238E27FC236}">
                <a16:creationId xmlns:a16="http://schemas.microsoft.com/office/drawing/2014/main" id="{6614408A-0A31-D847-BAF8-3ADFB1443064}"/>
              </a:ext>
            </a:extLst>
          </p:cNvPr>
          <p:cNvSpPr/>
          <p:nvPr/>
        </p:nvSpPr>
        <p:spPr>
          <a:xfrm>
            <a:off x="611102" y="1557997"/>
            <a:ext cx="3346503" cy="2170728"/>
          </a:xfrm>
          <a:prstGeom prst="roundRect">
            <a:avLst>
              <a:gd name="adj" fmla="val 16194"/>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6" name="Title 1"/>
          <p:cNvSpPr>
            <a:spLocks noGrp="1"/>
          </p:cNvSpPr>
          <p:nvPr>
            <p:ph type="title"/>
          </p:nvPr>
        </p:nvSpPr>
        <p:spPr/>
        <p:txBody>
          <a:bodyPr/>
          <a:lstStyle/>
          <a:p>
            <a:r>
              <a:rPr lang="en-US"/>
              <a:t>Oh, another scenario...</a:t>
            </a:r>
          </a:p>
        </p:txBody>
      </p:sp>
      <p:sp>
        <p:nvSpPr>
          <p:cNvPr id="26627" name="Content Placeholder 2"/>
          <p:cNvSpPr>
            <a:spLocks noGrp="1"/>
          </p:cNvSpPr>
          <p:nvPr>
            <p:ph idx="1"/>
          </p:nvPr>
        </p:nvSpPr>
        <p:spPr>
          <a:xfrm>
            <a:off x="457200" y="3729675"/>
            <a:ext cx="8229600" cy="2625725"/>
          </a:xfrm>
        </p:spPr>
        <p:txBody>
          <a:bodyPr/>
          <a:lstStyle/>
          <a:p>
            <a:r>
              <a:rPr lang="en-US" sz="2400" dirty="0"/>
              <a:t>Often, loops always break in the middle. E.g. above if </a:t>
            </a:r>
            <a:r>
              <a:rPr lang="en-US" sz="2400" i="1" dirty="0"/>
              <a:t>a</a:t>
            </a:r>
            <a:r>
              <a:rPr lang="en-US" sz="2400" dirty="0"/>
              <a:t> always contain a 0</a:t>
            </a:r>
            <a:r>
              <a:rPr lang="en-US" sz="2400" dirty="0">
                <a:sym typeface="Wingdings" pitchFamily="2" charset="2"/>
              </a:rPr>
              <a:t>, then 125 is infeasible. </a:t>
            </a:r>
          </a:p>
          <a:p>
            <a:r>
              <a:rPr lang="en-US" sz="2400" dirty="0">
                <a:sym typeface="Wingdings" pitchFamily="2" charset="2"/>
              </a:rPr>
              <a:t>Notice: e.g. 1235 does </a:t>
            </a:r>
            <a:r>
              <a:rPr lang="en-US" sz="2400" b="1" dirty="0">
                <a:sym typeface="Wingdings" pitchFamily="2" charset="2"/>
              </a:rPr>
              <a:t>not</a:t>
            </a:r>
            <a:r>
              <a:rPr lang="en-US" sz="2400" dirty="0">
                <a:sym typeface="Wingdings" pitchFamily="2" charset="2"/>
              </a:rPr>
              <a:t> tour 125, not even with </a:t>
            </a:r>
            <a:r>
              <a:rPr lang="en-US" sz="2400" dirty="0" err="1">
                <a:sym typeface="Wingdings" pitchFamily="2" charset="2"/>
              </a:rPr>
              <a:t>sidetrip</a:t>
            </a:r>
            <a:r>
              <a:rPr lang="en-US" sz="2400" dirty="0">
                <a:sym typeface="Wingdings" pitchFamily="2" charset="2"/>
              </a:rPr>
              <a:t>!</a:t>
            </a:r>
            <a:endParaRPr lang="en-US" sz="2400" dirty="0"/>
          </a:p>
          <a:p>
            <a:r>
              <a:rPr lang="en-US" sz="2400" dirty="0"/>
              <a:t>(Def 2.38/2</a:t>
            </a:r>
            <a:r>
              <a:rPr lang="en-US" sz="2400" baseline="30000" dirty="0"/>
              <a:t>nd</a:t>
            </a:r>
            <a:r>
              <a:rPr lang="en-US" sz="2400" dirty="0"/>
              <a:t> Ed. 7.37) A test-path </a:t>
            </a:r>
            <a:r>
              <a:rPr lang="en-US" sz="2400" i="1" dirty="0"/>
              <a:t>p</a:t>
            </a:r>
            <a:r>
              <a:rPr lang="en-US" sz="2400" dirty="0"/>
              <a:t> tours </a:t>
            </a:r>
            <a:r>
              <a:rPr lang="en-US" sz="2400" i="1" dirty="0"/>
              <a:t>q </a:t>
            </a:r>
            <a:r>
              <a:rPr lang="en-US" sz="2400" i="1" u="sng" dirty="0"/>
              <a:t>with detours</a:t>
            </a:r>
            <a:r>
              <a:rPr lang="en-US" sz="2400" dirty="0"/>
              <a:t> if all nodes in </a:t>
            </a:r>
            <a:r>
              <a:rPr lang="en-US" sz="2400" i="1" dirty="0"/>
              <a:t>q</a:t>
            </a:r>
            <a:r>
              <a:rPr lang="en-US" sz="2400" dirty="0"/>
              <a:t> appear in </a:t>
            </a:r>
            <a:r>
              <a:rPr lang="en-US" sz="2400" i="1" dirty="0"/>
              <a:t>p</a:t>
            </a:r>
            <a:r>
              <a:rPr lang="en-US" sz="2400" dirty="0"/>
              <a:t>, and they appear in the same order (</a:t>
            </a:r>
            <a:r>
              <a:rPr lang="en-US" sz="2400" i="1" dirty="0"/>
              <a:t>q</a:t>
            </a:r>
            <a:r>
              <a:rPr lang="en-US" sz="2400" dirty="0"/>
              <a:t> is a subsequence of </a:t>
            </a:r>
            <a:r>
              <a:rPr lang="en-US" sz="2400" i="1" dirty="0"/>
              <a:t>p</a:t>
            </a:r>
            <a:r>
              <a:rPr lang="en-US" sz="2400" dirty="0"/>
              <a:t>).</a:t>
            </a:r>
          </a:p>
          <a:p>
            <a:r>
              <a:rPr lang="en-US" sz="2400" dirty="0"/>
              <a:t>Weaker than </a:t>
            </a:r>
            <a:r>
              <a:rPr lang="en-US" sz="2400" dirty="0" err="1"/>
              <a:t>sidetrip</a:t>
            </a:r>
            <a:r>
              <a:rPr lang="en-US" sz="2400" dirty="0"/>
              <a:t>.</a:t>
            </a:r>
          </a:p>
          <a:p>
            <a:endParaRPr lang="en-US" sz="2400" dirty="0"/>
          </a:p>
        </p:txBody>
      </p:sp>
      <p:sp>
        <p:nvSpPr>
          <p:cNvPr id="4" name="Slide Number Placeholder 3"/>
          <p:cNvSpPr>
            <a:spLocks noGrp="1"/>
          </p:cNvSpPr>
          <p:nvPr>
            <p:ph type="sldNum" sz="quarter" idx="12"/>
          </p:nvPr>
        </p:nvSpPr>
        <p:spPr/>
        <p:txBody>
          <a:bodyPr/>
          <a:lstStyle/>
          <a:p>
            <a:pPr>
              <a:defRPr/>
            </a:pPr>
            <a:fld id="{B0CAEF6F-E436-4006-9493-0140187A0237}" type="slidenum">
              <a:rPr lang="en-US" smtClean="0"/>
              <a:pPr>
                <a:defRPr/>
              </a:pPr>
              <a:t>38</a:t>
            </a:fld>
            <a:endParaRPr lang="en-US"/>
          </a:p>
        </p:txBody>
      </p:sp>
      <p:grpSp>
        <p:nvGrpSpPr>
          <p:cNvPr id="24" name="Group 9"/>
          <p:cNvGrpSpPr>
            <a:grpSpLocks/>
          </p:cNvGrpSpPr>
          <p:nvPr/>
        </p:nvGrpSpPr>
        <p:grpSpPr bwMode="auto">
          <a:xfrm>
            <a:off x="6174829" y="1886269"/>
            <a:ext cx="555625" cy="469900"/>
            <a:chOff x="4738" y="2684"/>
            <a:chExt cx="350" cy="296"/>
          </a:xfrm>
        </p:grpSpPr>
        <p:sp>
          <p:nvSpPr>
            <p:cNvPr id="25" name="Oval 10"/>
            <p:cNvSpPr>
              <a:spLocks noChangeArrowheads="1"/>
            </p:cNvSpPr>
            <p:nvPr/>
          </p:nvSpPr>
          <p:spPr bwMode="auto">
            <a:xfrm>
              <a:off x="47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6" name="Text Box 11"/>
            <p:cNvSpPr txBox="1">
              <a:spLocks noChangeArrowheads="1"/>
            </p:cNvSpPr>
            <p:nvPr/>
          </p:nvSpPr>
          <p:spPr bwMode="auto">
            <a:xfrm>
              <a:off x="4815" y="2707"/>
              <a:ext cx="196" cy="250"/>
            </a:xfrm>
            <a:prstGeom prst="rect">
              <a:avLst/>
            </a:prstGeom>
            <a:noFill/>
            <a:ln w="12700">
              <a:noFill/>
              <a:miter lim="800000"/>
              <a:headEnd type="none" w="sm" len="sm"/>
              <a:tailEnd type="none" w="sm" len="sm"/>
            </a:ln>
          </p:spPr>
          <p:txBody>
            <a:bodyPr wrap="none">
              <a:spAutoFit/>
            </a:bodyPr>
            <a:lstStyle/>
            <a:p>
              <a:r>
                <a:rPr lang="en-US"/>
                <a:t>2</a:t>
              </a:r>
            </a:p>
          </p:txBody>
        </p:sp>
      </p:grpSp>
      <p:grpSp>
        <p:nvGrpSpPr>
          <p:cNvPr id="27" name="Group 12"/>
          <p:cNvGrpSpPr>
            <a:grpSpLocks/>
          </p:cNvGrpSpPr>
          <p:nvPr/>
        </p:nvGrpSpPr>
        <p:grpSpPr bwMode="auto">
          <a:xfrm>
            <a:off x="5057229" y="1887857"/>
            <a:ext cx="555625" cy="469900"/>
            <a:chOff x="3838" y="2684"/>
            <a:chExt cx="350" cy="296"/>
          </a:xfrm>
        </p:grpSpPr>
        <p:sp>
          <p:nvSpPr>
            <p:cNvPr id="28" name="Oval 13"/>
            <p:cNvSpPr>
              <a:spLocks noChangeArrowheads="1"/>
            </p:cNvSpPr>
            <p:nvPr/>
          </p:nvSpPr>
          <p:spPr bwMode="auto">
            <a:xfrm>
              <a:off x="3838" y="2684"/>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29" name="Text Box 14"/>
            <p:cNvSpPr txBox="1">
              <a:spLocks noChangeArrowheads="1"/>
            </p:cNvSpPr>
            <p:nvPr/>
          </p:nvSpPr>
          <p:spPr bwMode="auto">
            <a:xfrm>
              <a:off x="3915" y="2707"/>
              <a:ext cx="196" cy="250"/>
            </a:xfrm>
            <a:prstGeom prst="rect">
              <a:avLst/>
            </a:prstGeom>
            <a:noFill/>
            <a:ln w="12700">
              <a:noFill/>
              <a:miter lim="800000"/>
              <a:headEnd type="none" w="sm" len="sm"/>
              <a:tailEnd type="none" w="sm" len="sm"/>
            </a:ln>
          </p:spPr>
          <p:txBody>
            <a:bodyPr wrap="none">
              <a:spAutoFit/>
            </a:bodyPr>
            <a:lstStyle/>
            <a:p>
              <a:r>
                <a:rPr lang="en-US"/>
                <a:t>1</a:t>
              </a:r>
            </a:p>
          </p:txBody>
        </p:sp>
      </p:grpSp>
      <p:sp>
        <p:nvSpPr>
          <p:cNvPr id="30" name="Line 18"/>
          <p:cNvSpPr>
            <a:spLocks noChangeShapeType="1"/>
          </p:cNvSpPr>
          <p:nvPr/>
        </p:nvSpPr>
        <p:spPr bwMode="auto">
          <a:xfrm flipV="1">
            <a:off x="6733629" y="2359344"/>
            <a:ext cx="711200" cy="611188"/>
          </a:xfrm>
          <a:prstGeom prst="line">
            <a:avLst/>
          </a:prstGeom>
          <a:noFill/>
          <a:ln w="19050">
            <a:solidFill>
              <a:schemeClr val="tx1"/>
            </a:solidFill>
            <a:round/>
            <a:headEnd type="none" w="sm" len="sm"/>
            <a:tailEnd type="arrow" w="med" len="med"/>
          </a:ln>
        </p:spPr>
        <p:txBody>
          <a:bodyPr/>
          <a:lstStyle/>
          <a:p>
            <a:endParaRPr lang="en-US"/>
          </a:p>
        </p:txBody>
      </p:sp>
      <p:grpSp>
        <p:nvGrpSpPr>
          <p:cNvPr id="31" name="Group 20"/>
          <p:cNvGrpSpPr>
            <a:grpSpLocks/>
          </p:cNvGrpSpPr>
          <p:nvPr/>
        </p:nvGrpSpPr>
        <p:grpSpPr bwMode="auto">
          <a:xfrm>
            <a:off x="6174829" y="2797494"/>
            <a:ext cx="555625" cy="469900"/>
            <a:chOff x="4288" y="1746"/>
            <a:chExt cx="350" cy="296"/>
          </a:xfrm>
        </p:grpSpPr>
        <p:sp>
          <p:nvSpPr>
            <p:cNvPr id="32" name="Oval 21"/>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33" name="Text Box 22"/>
            <p:cNvSpPr txBox="1">
              <a:spLocks noChangeArrowheads="1"/>
            </p:cNvSpPr>
            <p:nvPr/>
          </p:nvSpPr>
          <p:spPr bwMode="auto">
            <a:xfrm>
              <a:off x="4365" y="1769"/>
              <a:ext cx="196" cy="250"/>
            </a:xfrm>
            <a:prstGeom prst="rect">
              <a:avLst/>
            </a:prstGeom>
            <a:noFill/>
            <a:ln w="12700">
              <a:noFill/>
              <a:miter lim="800000"/>
              <a:headEnd type="none" w="sm" len="sm"/>
              <a:tailEnd type="none" w="sm" len="sm"/>
            </a:ln>
          </p:spPr>
          <p:txBody>
            <a:bodyPr wrap="none">
              <a:spAutoFit/>
            </a:bodyPr>
            <a:lstStyle/>
            <a:p>
              <a:pPr algn="r"/>
              <a:r>
                <a:rPr lang="en-US"/>
                <a:t>3</a:t>
              </a:r>
            </a:p>
          </p:txBody>
        </p:sp>
      </p:grpSp>
      <p:grpSp>
        <p:nvGrpSpPr>
          <p:cNvPr id="34" name="Group 27"/>
          <p:cNvGrpSpPr>
            <a:grpSpLocks/>
          </p:cNvGrpSpPr>
          <p:nvPr/>
        </p:nvGrpSpPr>
        <p:grpSpPr bwMode="auto">
          <a:xfrm>
            <a:off x="7308304" y="1887857"/>
            <a:ext cx="555625" cy="469900"/>
            <a:chOff x="3838" y="2684"/>
            <a:chExt cx="350" cy="296"/>
          </a:xfrm>
        </p:grpSpPr>
        <p:sp>
          <p:nvSpPr>
            <p:cNvPr id="35" name="Oval 28"/>
            <p:cNvSpPr>
              <a:spLocks noChangeArrowheads="1"/>
            </p:cNvSpPr>
            <p:nvPr/>
          </p:nvSpPr>
          <p:spPr bwMode="auto">
            <a:xfrm>
              <a:off x="3838" y="2684"/>
              <a:ext cx="350" cy="296"/>
            </a:xfrm>
            <a:prstGeom prst="ellipse">
              <a:avLst/>
            </a:prstGeom>
            <a:solidFill>
              <a:schemeClr val="accent2"/>
            </a:solidFill>
            <a:ln w="19050">
              <a:solidFill>
                <a:schemeClr val="tx1"/>
              </a:solidFill>
              <a:round/>
              <a:headEnd type="none" w="sm" len="sm"/>
              <a:tailEnd type="none" w="sm" len="sm"/>
            </a:ln>
          </p:spPr>
          <p:txBody>
            <a:bodyPr wrap="none" anchor="ctr"/>
            <a:lstStyle/>
            <a:p>
              <a:endParaRPr lang="nl-NL">
                <a:solidFill>
                  <a:schemeClr val="bg1"/>
                </a:solidFill>
              </a:endParaRPr>
            </a:p>
          </p:txBody>
        </p:sp>
        <p:sp>
          <p:nvSpPr>
            <p:cNvPr id="36" name="Text Box 29"/>
            <p:cNvSpPr txBox="1">
              <a:spLocks noChangeArrowheads="1"/>
            </p:cNvSpPr>
            <p:nvPr/>
          </p:nvSpPr>
          <p:spPr bwMode="auto">
            <a:xfrm>
              <a:off x="3915" y="2707"/>
              <a:ext cx="197" cy="233"/>
            </a:xfrm>
            <a:prstGeom prst="rect">
              <a:avLst/>
            </a:prstGeom>
            <a:noFill/>
            <a:ln w="12700">
              <a:noFill/>
              <a:miter lim="800000"/>
              <a:headEnd type="none" w="sm" len="sm"/>
              <a:tailEnd type="none" w="sm" len="sm"/>
            </a:ln>
          </p:spPr>
          <p:txBody>
            <a:bodyPr wrap="none">
              <a:spAutoFit/>
            </a:bodyPr>
            <a:lstStyle/>
            <a:p>
              <a:r>
                <a:rPr lang="en-US" dirty="0">
                  <a:solidFill>
                    <a:schemeClr val="bg1"/>
                  </a:solidFill>
                </a:rPr>
                <a:t>5</a:t>
              </a:r>
            </a:p>
          </p:txBody>
        </p:sp>
      </p:grpSp>
      <p:sp>
        <p:nvSpPr>
          <p:cNvPr id="37" name="Line 34"/>
          <p:cNvSpPr>
            <a:spLocks noChangeShapeType="1"/>
          </p:cNvSpPr>
          <p:nvPr/>
        </p:nvSpPr>
        <p:spPr bwMode="auto">
          <a:xfrm flipH="1">
            <a:off x="6448300" y="2356104"/>
            <a:ext cx="3175" cy="446088"/>
          </a:xfrm>
          <a:prstGeom prst="line">
            <a:avLst/>
          </a:prstGeom>
          <a:noFill/>
          <a:ln w="19050">
            <a:solidFill>
              <a:schemeClr val="tx1"/>
            </a:solidFill>
            <a:round/>
            <a:headEnd type="none" w="sm" len="sm"/>
            <a:tailEnd type="arrow" w="med" len="med"/>
          </a:ln>
        </p:spPr>
        <p:txBody>
          <a:bodyPr/>
          <a:lstStyle/>
          <a:p>
            <a:endParaRPr lang="en-US"/>
          </a:p>
        </p:txBody>
      </p:sp>
      <p:sp>
        <p:nvSpPr>
          <p:cNvPr id="38" name="Line 37"/>
          <p:cNvSpPr>
            <a:spLocks noChangeShapeType="1"/>
          </p:cNvSpPr>
          <p:nvPr/>
        </p:nvSpPr>
        <p:spPr bwMode="auto">
          <a:xfrm>
            <a:off x="4496841" y="2122807"/>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39" name="Line 39"/>
          <p:cNvSpPr>
            <a:spLocks noChangeShapeType="1"/>
          </p:cNvSpPr>
          <p:nvPr/>
        </p:nvSpPr>
        <p:spPr bwMode="auto">
          <a:xfrm>
            <a:off x="6741566" y="2121219"/>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40" name="Line 40"/>
          <p:cNvSpPr>
            <a:spLocks noChangeShapeType="1"/>
          </p:cNvSpPr>
          <p:nvPr/>
        </p:nvSpPr>
        <p:spPr bwMode="auto">
          <a:xfrm>
            <a:off x="5625554" y="2121219"/>
            <a:ext cx="531813" cy="0"/>
          </a:xfrm>
          <a:prstGeom prst="line">
            <a:avLst/>
          </a:prstGeom>
          <a:noFill/>
          <a:ln w="19050">
            <a:solidFill>
              <a:schemeClr val="tx1"/>
            </a:solidFill>
            <a:round/>
            <a:headEnd type="none" w="sm" len="sm"/>
            <a:tailEnd type="arrow" w="med" len="med"/>
          </a:ln>
        </p:spPr>
        <p:txBody>
          <a:bodyPr/>
          <a:lstStyle/>
          <a:p>
            <a:endParaRPr lang="en-US"/>
          </a:p>
        </p:txBody>
      </p:sp>
      <p:sp>
        <p:nvSpPr>
          <p:cNvPr id="41" name="Line 41"/>
          <p:cNvSpPr>
            <a:spLocks noChangeShapeType="1"/>
          </p:cNvSpPr>
          <p:nvPr/>
        </p:nvSpPr>
        <p:spPr bwMode="auto">
          <a:xfrm>
            <a:off x="5655686" y="3033334"/>
            <a:ext cx="501681" cy="0"/>
          </a:xfrm>
          <a:prstGeom prst="line">
            <a:avLst/>
          </a:prstGeom>
          <a:noFill/>
          <a:ln w="19050">
            <a:solidFill>
              <a:schemeClr val="tx1"/>
            </a:solidFill>
            <a:round/>
            <a:headEnd type="arrow" w="med" len="med"/>
            <a:tailEnd/>
          </a:ln>
        </p:spPr>
        <p:txBody>
          <a:bodyPr/>
          <a:lstStyle/>
          <a:p>
            <a:endParaRPr lang="en-US"/>
          </a:p>
        </p:txBody>
      </p:sp>
      <p:grpSp>
        <p:nvGrpSpPr>
          <p:cNvPr id="42" name="Group 20"/>
          <p:cNvGrpSpPr>
            <a:grpSpLocks/>
          </p:cNvGrpSpPr>
          <p:nvPr/>
        </p:nvGrpSpPr>
        <p:grpSpPr bwMode="auto">
          <a:xfrm>
            <a:off x="5130222" y="2791144"/>
            <a:ext cx="555625" cy="469900"/>
            <a:chOff x="4288" y="1746"/>
            <a:chExt cx="350" cy="296"/>
          </a:xfrm>
        </p:grpSpPr>
        <p:sp>
          <p:nvSpPr>
            <p:cNvPr id="43" name="Oval 21"/>
            <p:cNvSpPr>
              <a:spLocks noChangeArrowheads="1"/>
            </p:cNvSpPr>
            <p:nvPr/>
          </p:nvSpPr>
          <p:spPr bwMode="auto">
            <a:xfrm>
              <a:off x="4288" y="1746"/>
              <a:ext cx="350" cy="296"/>
            </a:xfrm>
            <a:prstGeom prst="ellipse">
              <a:avLst/>
            </a:prstGeom>
            <a:solidFill>
              <a:srgbClr val="0066FF"/>
            </a:solidFill>
            <a:ln w="19050">
              <a:solidFill>
                <a:schemeClr val="tx1"/>
              </a:solidFill>
              <a:round/>
              <a:headEnd type="none" w="sm" len="sm"/>
              <a:tailEnd type="none" w="sm" len="sm"/>
            </a:ln>
          </p:spPr>
          <p:txBody>
            <a:bodyPr wrap="none" anchor="ctr"/>
            <a:lstStyle/>
            <a:p>
              <a:endParaRPr lang="nl-NL"/>
            </a:p>
          </p:txBody>
        </p:sp>
        <p:sp>
          <p:nvSpPr>
            <p:cNvPr id="44" name="Text Box 22"/>
            <p:cNvSpPr txBox="1">
              <a:spLocks noChangeArrowheads="1"/>
            </p:cNvSpPr>
            <p:nvPr/>
          </p:nvSpPr>
          <p:spPr bwMode="auto">
            <a:xfrm>
              <a:off x="4364" y="1769"/>
              <a:ext cx="197" cy="233"/>
            </a:xfrm>
            <a:prstGeom prst="rect">
              <a:avLst/>
            </a:prstGeom>
            <a:noFill/>
            <a:ln w="12700">
              <a:noFill/>
              <a:miter lim="800000"/>
              <a:headEnd type="none" w="sm" len="sm"/>
              <a:tailEnd type="none" w="sm" len="sm"/>
            </a:ln>
          </p:spPr>
          <p:txBody>
            <a:bodyPr wrap="none">
              <a:spAutoFit/>
            </a:bodyPr>
            <a:lstStyle/>
            <a:p>
              <a:pPr algn="r"/>
              <a:r>
                <a:rPr lang="en-US" dirty="0"/>
                <a:t>4</a:t>
              </a:r>
            </a:p>
          </p:txBody>
        </p:sp>
      </p:grpSp>
      <p:sp>
        <p:nvSpPr>
          <p:cNvPr id="45" name="Line 41"/>
          <p:cNvSpPr>
            <a:spLocks noChangeShapeType="1"/>
          </p:cNvSpPr>
          <p:nvPr/>
        </p:nvSpPr>
        <p:spPr bwMode="auto">
          <a:xfrm flipH="1">
            <a:off x="5655685" y="2319657"/>
            <a:ext cx="604835" cy="514350"/>
          </a:xfrm>
          <a:prstGeom prst="line">
            <a:avLst/>
          </a:prstGeom>
          <a:noFill/>
          <a:ln w="19050">
            <a:solidFill>
              <a:schemeClr val="tx1"/>
            </a:solidFill>
            <a:round/>
            <a:headEnd type="arrow" w="med" len="med"/>
            <a:tailEnd/>
          </a:ln>
        </p:spPr>
        <p:txBody>
          <a:bodyPr/>
          <a:lstStyle/>
          <a:p>
            <a:endParaRPr lang="en-US"/>
          </a:p>
        </p:txBody>
      </p:sp>
      <p:sp>
        <p:nvSpPr>
          <p:cNvPr id="46" name="TextBox 45">
            <a:extLst>
              <a:ext uri="{FF2B5EF4-FFF2-40B4-BE49-F238E27FC236}">
                <a16:creationId xmlns:a16="http://schemas.microsoft.com/office/drawing/2014/main" id="{F1CE710D-7938-6344-92F6-DAD5759A12A4}"/>
              </a:ext>
            </a:extLst>
          </p:cNvPr>
          <p:cNvSpPr txBox="1"/>
          <p:nvPr/>
        </p:nvSpPr>
        <p:spPr>
          <a:xfrm>
            <a:off x="1085273" y="1638934"/>
            <a:ext cx="2773362" cy="193833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p>
            <a:pPr>
              <a:defRPr/>
            </a:pPr>
            <a:r>
              <a:rPr lang="en-US" sz="2400" dirty="0" err="1"/>
              <a:t>i</a:t>
            </a:r>
            <a:r>
              <a:rPr lang="en-US" sz="2400" dirty="0"/>
              <a:t> = a.length-1 ;</a:t>
            </a:r>
          </a:p>
          <a:p>
            <a:pPr>
              <a:defRPr/>
            </a:pPr>
            <a:r>
              <a:rPr lang="en-US" sz="2400" b="1" dirty="0">
                <a:solidFill>
                  <a:schemeClr val="accent6">
                    <a:lumMod val="75000"/>
                  </a:schemeClr>
                </a:solidFill>
              </a:rPr>
              <a:t>while</a:t>
            </a:r>
            <a:r>
              <a:rPr lang="en-US" sz="2400" dirty="0"/>
              <a:t> (i</a:t>
            </a:r>
            <a:r>
              <a:rPr lang="en-US" sz="2400" dirty="0">
                <a:sym typeface="Symbol"/>
              </a:rPr>
              <a:t></a:t>
            </a:r>
            <a:r>
              <a:rPr lang="en-US" sz="2400" dirty="0"/>
              <a:t>0)  {</a:t>
            </a:r>
            <a:br>
              <a:rPr lang="en-US" sz="2400" dirty="0"/>
            </a:br>
            <a:r>
              <a:rPr lang="en-US" sz="2400" dirty="0"/>
              <a:t>    </a:t>
            </a:r>
            <a:r>
              <a:rPr lang="en-US" sz="2400" b="1" dirty="0">
                <a:solidFill>
                  <a:schemeClr val="accent6">
                    <a:lumMod val="75000"/>
                  </a:schemeClr>
                </a:solidFill>
              </a:rPr>
              <a:t>if</a:t>
            </a:r>
            <a:r>
              <a:rPr lang="en-US" sz="2400" dirty="0"/>
              <a:t> (a[</a:t>
            </a:r>
            <a:r>
              <a:rPr lang="en-US" sz="2400" dirty="0" err="1"/>
              <a:t>i</a:t>
            </a:r>
            <a:r>
              <a:rPr lang="en-US" sz="2400" dirty="0"/>
              <a:t>]==0)  </a:t>
            </a:r>
            <a:r>
              <a:rPr lang="en-US" sz="2400" b="1" dirty="0">
                <a:solidFill>
                  <a:schemeClr val="accent6">
                    <a:lumMod val="75000"/>
                  </a:schemeClr>
                </a:solidFill>
              </a:rPr>
              <a:t>break</a:t>
            </a:r>
            <a:r>
              <a:rPr lang="en-US" sz="2400" dirty="0"/>
              <a:t> ;</a:t>
            </a:r>
          </a:p>
          <a:p>
            <a:pPr>
              <a:defRPr/>
            </a:pPr>
            <a:r>
              <a:rPr lang="en-US" sz="2400" dirty="0"/>
              <a:t>    </a:t>
            </a:r>
            <a:r>
              <a:rPr lang="en-US" sz="2400" dirty="0" err="1"/>
              <a:t>i</a:t>
            </a:r>
            <a:r>
              <a:rPr lang="en-US" sz="2400" dirty="0"/>
              <a:t>--</a:t>
            </a:r>
          </a:p>
          <a:p>
            <a:pPr>
              <a:defRPr/>
            </a:pPr>
            <a:r>
              <a:rPr lang="en-US" sz="2400" dirty="0"/>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ounded Rectangle 75">
            <a:extLst>
              <a:ext uri="{FF2B5EF4-FFF2-40B4-BE49-F238E27FC236}">
                <a16:creationId xmlns:a16="http://schemas.microsoft.com/office/drawing/2014/main" id="{7514ED53-97D4-BF48-A22E-6CA26927D311}"/>
              </a:ext>
            </a:extLst>
          </p:cNvPr>
          <p:cNvSpPr/>
          <p:nvPr/>
        </p:nvSpPr>
        <p:spPr>
          <a:xfrm>
            <a:off x="6385796" y="2242422"/>
            <a:ext cx="2494183" cy="1682075"/>
          </a:xfrm>
          <a:prstGeom prst="roundRect">
            <a:avLst>
              <a:gd name="adj" fmla="val 29216"/>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ed Rectangle 74">
            <a:extLst>
              <a:ext uri="{FF2B5EF4-FFF2-40B4-BE49-F238E27FC236}">
                <a16:creationId xmlns:a16="http://schemas.microsoft.com/office/drawing/2014/main" id="{AF801FAE-B2A8-FC4D-AD53-6A3AB9B9C8DE}"/>
              </a:ext>
            </a:extLst>
          </p:cNvPr>
          <p:cNvSpPr/>
          <p:nvPr/>
        </p:nvSpPr>
        <p:spPr>
          <a:xfrm>
            <a:off x="3477754" y="2242422"/>
            <a:ext cx="2783475" cy="1682075"/>
          </a:xfrm>
          <a:prstGeom prst="roundRect">
            <a:avLst>
              <a:gd name="adj" fmla="val 29216"/>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ounded Rectangle 73">
            <a:extLst>
              <a:ext uri="{FF2B5EF4-FFF2-40B4-BE49-F238E27FC236}">
                <a16:creationId xmlns:a16="http://schemas.microsoft.com/office/drawing/2014/main" id="{689637C4-6C22-5D46-B87F-43882DD8898A}"/>
              </a:ext>
            </a:extLst>
          </p:cNvPr>
          <p:cNvSpPr/>
          <p:nvPr/>
        </p:nvSpPr>
        <p:spPr>
          <a:xfrm>
            <a:off x="499278" y="2246987"/>
            <a:ext cx="2783475" cy="1682075"/>
          </a:xfrm>
          <a:prstGeom prst="roundRect">
            <a:avLst>
              <a:gd name="adj" fmla="val 29216"/>
            </a:avLst>
          </a:prstGeom>
          <a:solidFill>
            <a:schemeClr val="accent2">
              <a:lumMod val="60000"/>
              <a:lumOff val="40000"/>
              <a:alpha val="2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a:extLst>
              <a:ext uri="{FF2B5EF4-FFF2-40B4-BE49-F238E27FC236}">
                <a16:creationId xmlns:a16="http://schemas.microsoft.com/office/drawing/2014/main" id="{7AE72761-6D55-F240-A283-C7644A4BA1BC}"/>
              </a:ext>
            </a:extLst>
          </p:cNvPr>
          <p:cNvSpPr/>
          <p:nvPr/>
        </p:nvSpPr>
        <p:spPr>
          <a:xfrm>
            <a:off x="1169599" y="1459403"/>
            <a:ext cx="6769488" cy="628160"/>
          </a:xfrm>
          <a:prstGeom prst="roundRect">
            <a:avLst>
              <a:gd name="adj" fmla="val 45801"/>
            </a:avLst>
          </a:prstGeom>
          <a:solidFill>
            <a:schemeClr val="bg2">
              <a:lumMod val="75000"/>
              <a:alpha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94" name="Title 5"/>
          <p:cNvSpPr>
            <a:spLocks noGrp="1"/>
          </p:cNvSpPr>
          <p:nvPr>
            <p:ph type="title"/>
          </p:nvPr>
        </p:nvSpPr>
        <p:spPr>
          <a:xfrm>
            <a:off x="457200" y="274638"/>
            <a:ext cx="8229600" cy="939801"/>
          </a:xfrm>
        </p:spPr>
        <p:txBody>
          <a:bodyPr/>
          <a:lstStyle/>
          <a:p>
            <a:r>
              <a:rPr lang="en-US" sz="4000" dirty="0"/>
              <a:t>Mapping your program to its CFG</a:t>
            </a:r>
            <a:br>
              <a:rPr lang="en-US" sz="4000" dirty="0"/>
            </a:br>
            <a:r>
              <a:rPr lang="en-US" sz="2000" i="1" dirty="0"/>
              <a:t>various ways, depending on the purpose</a:t>
            </a:r>
          </a:p>
        </p:txBody>
      </p:sp>
      <p:sp>
        <p:nvSpPr>
          <p:cNvPr id="33795" name="Content Placeholder 59"/>
          <p:cNvSpPr>
            <a:spLocks noGrp="1"/>
          </p:cNvSpPr>
          <p:nvPr>
            <p:ph idx="1"/>
          </p:nvPr>
        </p:nvSpPr>
        <p:spPr>
          <a:xfrm>
            <a:off x="214313" y="3929063"/>
            <a:ext cx="8643937" cy="2357437"/>
          </a:xfrm>
        </p:spPr>
        <p:txBody>
          <a:bodyPr/>
          <a:lstStyle/>
          <a:p>
            <a:r>
              <a:rPr lang="en-US" sz="2400" dirty="0"/>
              <a:t>See Sec. 2.3.1. AO (2</a:t>
            </a:r>
            <a:r>
              <a:rPr lang="en-US" sz="2400" baseline="30000" dirty="0"/>
              <a:t>nd</a:t>
            </a:r>
            <a:r>
              <a:rPr lang="en-US" sz="2400" dirty="0"/>
              <a:t> Ed. 7.3.1) use left; I usually use middle.</a:t>
            </a:r>
          </a:p>
          <a:p>
            <a:r>
              <a:rPr lang="en-US" sz="2400" dirty="0"/>
              <a:t>(Sec 2.3.1/2</a:t>
            </a:r>
            <a:r>
              <a:rPr lang="en-US" sz="2400" baseline="30000" dirty="0"/>
              <a:t>nd</a:t>
            </a:r>
            <a:r>
              <a:rPr lang="en-US" sz="2400" dirty="0"/>
              <a:t> Ed. 7.3.1) Define a </a:t>
            </a:r>
            <a:r>
              <a:rPr lang="en-US" sz="2400" i="1" u="sng" dirty="0"/>
              <a:t>block</a:t>
            </a:r>
            <a:r>
              <a:rPr lang="en-US" sz="2400" dirty="0"/>
              <a:t> a maximum sequence of “instructions” so that if one instruction is executed, all the others are always executed as well. Note that this implies:</a:t>
            </a:r>
          </a:p>
          <a:p>
            <a:pPr lvl="1"/>
            <a:r>
              <a:rPr lang="en-US" sz="2000" dirty="0"/>
              <a:t>a block does not contain a jump or branching instruction, except if it is the last one</a:t>
            </a:r>
          </a:p>
          <a:p>
            <a:pPr lvl="1"/>
            <a:r>
              <a:rPr lang="en-US" sz="2000" dirty="0"/>
              <a:t>no instruction except the first one, can be the target of a jump/branching instruction in the program. </a:t>
            </a:r>
          </a:p>
          <a:p>
            <a:endParaRPr lang="en-US" sz="2400" dirty="0"/>
          </a:p>
        </p:txBody>
      </p:sp>
      <p:sp>
        <p:nvSpPr>
          <p:cNvPr id="3" name="Slide Number Placeholder 2"/>
          <p:cNvSpPr>
            <a:spLocks noGrp="1"/>
          </p:cNvSpPr>
          <p:nvPr>
            <p:ph type="sldNum" sz="quarter" idx="12"/>
          </p:nvPr>
        </p:nvSpPr>
        <p:spPr/>
        <p:txBody>
          <a:bodyPr/>
          <a:lstStyle/>
          <a:p>
            <a:pPr>
              <a:defRPr/>
            </a:pPr>
            <a:fld id="{9D43E94D-8800-40B8-A2E4-03F368510837}" type="slidenum">
              <a:rPr lang="en-US" smtClean="0"/>
              <a:pPr>
                <a:defRPr/>
              </a:pPr>
              <a:t>39</a:t>
            </a:fld>
            <a:endParaRPr lang="en-US" dirty="0"/>
          </a:p>
        </p:txBody>
      </p:sp>
      <p:sp>
        <p:nvSpPr>
          <p:cNvPr id="8" name="TextBox 7"/>
          <p:cNvSpPr txBox="1"/>
          <p:nvPr/>
        </p:nvSpPr>
        <p:spPr>
          <a:xfrm>
            <a:off x="1431925" y="1571625"/>
            <a:ext cx="6211888" cy="461963"/>
          </a:xfrm>
          <a:prstGeom prst="rect">
            <a:avLst/>
          </a:prstGeom>
          <a:noFill/>
        </p:spPr>
        <p:txBody>
          <a:bodyPr wrap="none">
            <a:spAutoFit/>
          </a:bodyPr>
          <a:lstStyle/>
          <a:p>
            <a:pPr>
              <a:defRPr/>
            </a:pPr>
            <a:r>
              <a:rPr lang="en-US" sz="2400" dirty="0">
                <a:latin typeface="+mn-lt"/>
              </a:rPr>
              <a:t>P1(x)  {  </a:t>
            </a:r>
            <a:r>
              <a:rPr lang="en-US" sz="2400" b="1" dirty="0">
                <a:latin typeface="+mn-lt"/>
              </a:rPr>
              <a:t>if</a:t>
            </a:r>
            <a:r>
              <a:rPr lang="en-US" sz="2400" dirty="0">
                <a:latin typeface="+mn-lt"/>
              </a:rPr>
              <a:t> (x==0)  { x++ ; return 0 } </a:t>
            </a:r>
            <a:r>
              <a:rPr lang="en-US" sz="2400" b="1" dirty="0">
                <a:latin typeface="+mn-lt"/>
              </a:rPr>
              <a:t>else</a:t>
            </a:r>
            <a:r>
              <a:rPr lang="en-US" sz="2400" dirty="0">
                <a:latin typeface="+mn-lt"/>
              </a:rPr>
              <a:t> return x  }</a:t>
            </a:r>
          </a:p>
        </p:txBody>
      </p:sp>
      <p:sp>
        <p:nvSpPr>
          <p:cNvPr id="14" name="Rectangle 13"/>
          <p:cNvSpPr/>
          <p:nvPr/>
        </p:nvSpPr>
        <p:spPr bwMode="auto">
          <a:xfrm>
            <a:off x="796925" y="3286124"/>
            <a:ext cx="1131888" cy="489559"/>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x++ ; </a:t>
            </a:r>
          </a:p>
          <a:p>
            <a:pPr algn="ctr">
              <a:defRPr/>
            </a:pPr>
            <a:r>
              <a:rPr lang="en-US" b="1" dirty="0">
                <a:solidFill>
                  <a:schemeClr val="tx1"/>
                </a:solidFill>
              </a:rPr>
              <a:t>return 0</a:t>
            </a:r>
          </a:p>
        </p:txBody>
      </p:sp>
      <p:sp>
        <p:nvSpPr>
          <p:cNvPr id="15" name="Rectangle 14"/>
          <p:cNvSpPr/>
          <p:nvPr/>
        </p:nvSpPr>
        <p:spPr bwMode="auto">
          <a:xfrm>
            <a:off x="1466770" y="2419193"/>
            <a:ext cx="1000125" cy="315423"/>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dummy</a:t>
            </a:r>
          </a:p>
        </p:txBody>
      </p:sp>
      <p:cxnSp>
        <p:nvCxnSpPr>
          <p:cNvPr id="16" name="Straight Arrow Connector 15"/>
          <p:cNvCxnSpPr>
            <a:cxnSpLocks/>
            <a:stCxn id="15" idx="2"/>
            <a:endCxn id="14" idx="0"/>
          </p:cNvCxnSpPr>
          <p:nvPr/>
        </p:nvCxnSpPr>
        <p:spPr bwMode="auto">
          <a:xfrm flipH="1">
            <a:off x="1362869" y="2734616"/>
            <a:ext cx="603964" cy="5515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a:stCxn id="15" idx="2"/>
            <a:endCxn id="47" idx="0"/>
          </p:cNvCxnSpPr>
          <p:nvPr/>
        </p:nvCxnSpPr>
        <p:spPr bwMode="auto">
          <a:xfrm>
            <a:off x="1966833" y="2734616"/>
            <a:ext cx="566918" cy="5499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bwMode="auto">
          <a:xfrm>
            <a:off x="2035970" y="3284537"/>
            <a:ext cx="995561" cy="491145"/>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return x</a:t>
            </a:r>
          </a:p>
        </p:txBody>
      </p:sp>
      <p:sp>
        <p:nvSpPr>
          <p:cNvPr id="50" name="TextBox 49"/>
          <p:cNvSpPr txBox="1"/>
          <p:nvPr/>
        </p:nvSpPr>
        <p:spPr>
          <a:xfrm>
            <a:off x="1046956" y="2749678"/>
            <a:ext cx="631825" cy="369888"/>
          </a:xfrm>
          <a:prstGeom prst="rect">
            <a:avLst/>
          </a:prstGeom>
          <a:noFill/>
          <a:ln>
            <a:noFill/>
          </a:ln>
        </p:spPr>
        <p:txBody>
          <a:bodyPr wrap="none">
            <a:spAutoFit/>
          </a:bodyPr>
          <a:lstStyle/>
          <a:p>
            <a:pPr>
              <a:defRPr/>
            </a:pPr>
            <a:r>
              <a:rPr lang="en-US" dirty="0">
                <a:solidFill>
                  <a:schemeClr val="accent6">
                    <a:lumMod val="75000"/>
                  </a:schemeClr>
                </a:solidFill>
                <a:latin typeface="+mn-lt"/>
              </a:rPr>
              <a:t>x==0</a:t>
            </a:r>
          </a:p>
        </p:txBody>
      </p:sp>
      <p:sp>
        <p:nvSpPr>
          <p:cNvPr id="51" name="TextBox 50"/>
          <p:cNvSpPr txBox="1"/>
          <p:nvPr/>
        </p:nvSpPr>
        <p:spPr>
          <a:xfrm>
            <a:off x="2274195" y="2777330"/>
            <a:ext cx="592138" cy="369888"/>
          </a:xfrm>
          <a:prstGeom prst="rect">
            <a:avLst/>
          </a:prstGeom>
          <a:noFill/>
          <a:ln>
            <a:noFill/>
          </a:ln>
        </p:spPr>
        <p:txBody>
          <a:bodyPr wrap="none">
            <a:spAutoFit/>
          </a:bodyPr>
          <a:lstStyle/>
          <a:p>
            <a:pPr>
              <a:defRPr/>
            </a:pPr>
            <a:r>
              <a:rPr lang="en-US" dirty="0">
                <a:solidFill>
                  <a:schemeClr val="accent6">
                    <a:lumMod val="75000"/>
                  </a:schemeClr>
                </a:solidFill>
                <a:latin typeface="+mn-lt"/>
              </a:rPr>
              <a:t>x!=0</a:t>
            </a:r>
          </a:p>
        </p:txBody>
      </p:sp>
      <p:sp>
        <p:nvSpPr>
          <p:cNvPr id="52" name="Rectangle 51"/>
          <p:cNvSpPr/>
          <p:nvPr/>
        </p:nvSpPr>
        <p:spPr bwMode="auto">
          <a:xfrm>
            <a:off x="3779912" y="3070385"/>
            <a:ext cx="1128315" cy="502631"/>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x++ ; </a:t>
            </a:r>
          </a:p>
          <a:p>
            <a:pPr algn="ctr">
              <a:defRPr/>
            </a:pPr>
            <a:r>
              <a:rPr lang="en-US" b="1" dirty="0">
                <a:solidFill>
                  <a:schemeClr val="tx1"/>
                </a:solidFill>
              </a:rPr>
              <a:t>return 0</a:t>
            </a:r>
          </a:p>
        </p:txBody>
      </p:sp>
      <p:sp>
        <p:nvSpPr>
          <p:cNvPr id="53" name="Rectangle 52"/>
          <p:cNvSpPr/>
          <p:nvPr/>
        </p:nvSpPr>
        <p:spPr bwMode="auto">
          <a:xfrm>
            <a:off x="4365799" y="2536852"/>
            <a:ext cx="1146175" cy="23653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(x==0)</a:t>
            </a:r>
          </a:p>
        </p:txBody>
      </p:sp>
      <p:cxnSp>
        <p:nvCxnSpPr>
          <p:cNvPr id="54" name="Straight Arrow Connector 53"/>
          <p:cNvCxnSpPr>
            <a:cxnSpLocks/>
            <a:stCxn id="53" idx="2"/>
            <a:endCxn id="52" idx="0"/>
          </p:cNvCxnSpPr>
          <p:nvPr/>
        </p:nvCxnSpPr>
        <p:spPr bwMode="auto">
          <a:xfrm flipH="1">
            <a:off x="4344070" y="2773389"/>
            <a:ext cx="594817" cy="2969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cxnSpLocks/>
            <a:stCxn id="53" idx="2"/>
            <a:endCxn id="56" idx="0"/>
          </p:cNvCxnSpPr>
          <p:nvPr/>
        </p:nvCxnSpPr>
        <p:spPr bwMode="auto">
          <a:xfrm>
            <a:off x="4938887" y="2773389"/>
            <a:ext cx="573087" cy="3100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bwMode="auto">
          <a:xfrm>
            <a:off x="5029672" y="3083460"/>
            <a:ext cx="964604" cy="489556"/>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return x</a:t>
            </a:r>
          </a:p>
        </p:txBody>
      </p:sp>
      <p:sp>
        <p:nvSpPr>
          <p:cNvPr id="18" name="Rectangle 17"/>
          <p:cNvSpPr/>
          <p:nvPr/>
        </p:nvSpPr>
        <p:spPr bwMode="auto">
          <a:xfrm>
            <a:off x="6575177" y="2871676"/>
            <a:ext cx="785813" cy="33617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x++ </a:t>
            </a:r>
          </a:p>
        </p:txBody>
      </p:sp>
      <p:sp>
        <p:nvSpPr>
          <p:cNvPr id="19" name="Rectangle 18"/>
          <p:cNvSpPr/>
          <p:nvPr/>
        </p:nvSpPr>
        <p:spPr bwMode="auto">
          <a:xfrm>
            <a:off x="6860927" y="2388704"/>
            <a:ext cx="1146175" cy="27183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(x==0)</a:t>
            </a:r>
          </a:p>
        </p:txBody>
      </p:sp>
      <p:cxnSp>
        <p:nvCxnSpPr>
          <p:cNvPr id="20" name="Straight Arrow Connector 19"/>
          <p:cNvCxnSpPr>
            <a:cxnSpLocks/>
            <a:stCxn id="19" idx="2"/>
            <a:endCxn id="18" idx="0"/>
          </p:cNvCxnSpPr>
          <p:nvPr/>
        </p:nvCxnSpPr>
        <p:spPr bwMode="auto">
          <a:xfrm flipH="1">
            <a:off x="6968084" y="2660538"/>
            <a:ext cx="465931" cy="2111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cxnSpLocks/>
            <a:stCxn id="19" idx="2"/>
            <a:endCxn id="22" idx="0"/>
          </p:cNvCxnSpPr>
          <p:nvPr/>
        </p:nvCxnSpPr>
        <p:spPr bwMode="auto">
          <a:xfrm>
            <a:off x="7434015" y="2660538"/>
            <a:ext cx="687038" cy="6853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bwMode="auto">
          <a:xfrm>
            <a:off x="7580509" y="3345886"/>
            <a:ext cx="1081087" cy="299138"/>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return x</a:t>
            </a:r>
          </a:p>
        </p:txBody>
      </p:sp>
      <p:sp>
        <p:nvSpPr>
          <p:cNvPr id="27" name="Rectangle 26"/>
          <p:cNvSpPr/>
          <p:nvPr/>
        </p:nvSpPr>
        <p:spPr bwMode="auto">
          <a:xfrm>
            <a:off x="6444208" y="3361233"/>
            <a:ext cx="1081088" cy="283791"/>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return 0</a:t>
            </a:r>
          </a:p>
        </p:txBody>
      </p:sp>
      <p:cxnSp>
        <p:nvCxnSpPr>
          <p:cNvPr id="28" name="Straight Arrow Connector 27"/>
          <p:cNvCxnSpPr>
            <a:cxnSpLocks/>
            <a:stCxn id="18" idx="2"/>
            <a:endCxn id="27" idx="0"/>
          </p:cNvCxnSpPr>
          <p:nvPr/>
        </p:nvCxnSpPr>
        <p:spPr bwMode="auto">
          <a:xfrm>
            <a:off x="6968084" y="3207853"/>
            <a:ext cx="16668" cy="1533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78BCB04-9F51-3542-B9B4-A6F08AA714F9}"/>
              </a:ext>
            </a:extLst>
          </p:cNvPr>
          <p:cNvSpPr/>
          <p:nvPr/>
        </p:nvSpPr>
        <p:spPr>
          <a:xfrm>
            <a:off x="457200" y="3284984"/>
            <a:ext cx="8229600" cy="1800200"/>
          </a:xfrm>
          <a:prstGeom prst="roundRect">
            <a:avLst>
              <a:gd name="adj" fmla="val 21428"/>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B54063-5E6C-8F4B-B651-3C458C34F1BB}"/>
              </a:ext>
            </a:extLst>
          </p:cNvPr>
          <p:cNvSpPr>
            <a:spLocks noGrp="1"/>
          </p:cNvSpPr>
          <p:nvPr>
            <p:ph type="title"/>
          </p:nvPr>
        </p:nvSpPr>
        <p:spPr/>
        <p:txBody>
          <a:bodyPr/>
          <a:lstStyle/>
          <a:p>
            <a:r>
              <a:rPr lang="en-US" dirty="0"/>
              <a:t>Test Coverage</a:t>
            </a:r>
          </a:p>
        </p:txBody>
      </p:sp>
      <p:sp>
        <p:nvSpPr>
          <p:cNvPr id="3" name="Content Placeholder 2">
            <a:extLst>
              <a:ext uri="{FF2B5EF4-FFF2-40B4-BE49-F238E27FC236}">
                <a16:creationId xmlns:a16="http://schemas.microsoft.com/office/drawing/2014/main" id="{37199BA3-FF79-A342-A24C-6A92231E83B1}"/>
              </a:ext>
            </a:extLst>
          </p:cNvPr>
          <p:cNvSpPr>
            <a:spLocks noGrp="1"/>
          </p:cNvSpPr>
          <p:nvPr>
            <p:ph idx="1"/>
          </p:nvPr>
        </p:nvSpPr>
        <p:spPr>
          <a:xfrm>
            <a:off x="457200" y="1600200"/>
            <a:ext cx="8229600" cy="4525963"/>
          </a:xfrm>
        </p:spPr>
        <p:txBody>
          <a:bodyPr/>
          <a:lstStyle/>
          <a:p>
            <a:pPr marL="0" indent="0">
              <a:buNone/>
            </a:pPr>
            <a:r>
              <a:rPr lang="en-US" sz="2800" dirty="0"/>
              <a:t>Doing more tests improves the completeness of our testing, but at some point we have to stop (e.g. we run out of money). Let’s try to provide a measure:</a:t>
            </a:r>
          </a:p>
          <a:p>
            <a:pPr marL="0" indent="0">
              <a:buNone/>
            </a:pPr>
            <a:r>
              <a:rPr lang="en-US" sz="2800" dirty="0"/>
              <a:t> </a:t>
            </a:r>
          </a:p>
          <a:p>
            <a:pPr marL="0" indent="0" algn="ctr">
              <a:buNone/>
            </a:pPr>
            <a:r>
              <a:rPr lang="en-US" sz="2800" dirty="0"/>
              <a:t>Test coverage: a </a:t>
            </a:r>
            <a:r>
              <a:rPr lang="en-US" sz="2800" i="1" dirty="0">
                <a:solidFill>
                  <a:schemeClr val="accent1">
                    <a:lumMod val="50000"/>
                  </a:schemeClr>
                </a:solidFill>
              </a:rPr>
              <a:t>measure</a:t>
            </a:r>
            <a:r>
              <a:rPr lang="en-US" sz="2800" dirty="0"/>
              <a:t> to compare the relative completeness of our testing (e.g. to say that a “test set” T</a:t>
            </a:r>
            <a:r>
              <a:rPr lang="en-US" sz="2800" baseline="-25000" dirty="0"/>
              <a:t>1</a:t>
            </a:r>
            <a:r>
              <a:rPr lang="en-US" sz="2800" dirty="0"/>
              <a:t> is relatively more complete than another set T</a:t>
            </a:r>
            <a:r>
              <a:rPr lang="en-US" sz="2800" baseline="-25000" dirty="0"/>
              <a:t>2</a:t>
            </a:r>
            <a:r>
              <a:rPr lang="en-US" sz="2800" dirty="0"/>
              <a:t>).</a:t>
            </a:r>
          </a:p>
          <a:p>
            <a:pPr marL="0" indent="0" algn="ctr">
              <a:buNone/>
            </a:pPr>
            <a:endParaRPr lang="en-US" sz="2800" dirty="0"/>
          </a:p>
          <a:p>
            <a:pPr marL="0" indent="0" algn="ctr">
              <a:buNone/>
            </a:pPr>
            <a:r>
              <a:rPr lang="en-US" sz="2800" dirty="0"/>
              <a:t>As a measure, it is </a:t>
            </a:r>
            <a:r>
              <a:rPr lang="en-US" sz="2800" i="1" dirty="0">
                <a:solidFill>
                  <a:schemeClr val="accent1">
                    <a:lumMod val="50000"/>
                  </a:schemeClr>
                </a:solidFill>
              </a:rPr>
              <a:t>quantitative</a:t>
            </a:r>
            <a:r>
              <a:rPr lang="en-US" sz="2800" dirty="0"/>
              <a:t>.</a:t>
            </a:r>
          </a:p>
        </p:txBody>
      </p:sp>
      <p:sp>
        <p:nvSpPr>
          <p:cNvPr id="4" name="Slide Number Placeholder 3">
            <a:extLst>
              <a:ext uri="{FF2B5EF4-FFF2-40B4-BE49-F238E27FC236}">
                <a16:creationId xmlns:a16="http://schemas.microsoft.com/office/drawing/2014/main" id="{302F4EF3-F15D-5842-8078-825DFE1A3AAC}"/>
              </a:ext>
            </a:extLst>
          </p:cNvPr>
          <p:cNvSpPr>
            <a:spLocks noGrp="1"/>
          </p:cNvSpPr>
          <p:nvPr>
            <p:ph type="sldNum" sz="quarter" idx="12"/>
          </p:nvPr>
        </p:nvSpPr>
        <p:spPr/>
        <p:txBody>
          <a:bodyPr/>
          <a:lstStyle/>
          <a:p>
            <a:pPr>
              <a:defRPr/>
            </a:pPr>
            <a:fld id="{F7C0A3F7-46F3-44CF-95B7-0304031AA6EA}" type="slidenum">
              <a:rPr lang="en-US" smtClean="0"/>
              <a:pPr>
                <a:defRPr/>
              </a:pPr>
              <a:t>4</a:t>
            </a:fld>
            <a:endParaRPr lang="en-US"/>
          </a:p>
        </p:txBody>
      </p:sp>
    </p:spTree>
    <p:extLst>
      <p:ext uri="{BB962C8B-B14F-4D97-AF65-F5344CB8AC3E}">
        <p14:creationId xmlns:p14="http://schemas.microsoft.com/office/powerpoint/2010/main" val="349897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857250" y="5072063"/>
            <a:ext cx="500063" cy="50006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1714500" y="3429000"/>
            <a:ext cx="1143000" cy="42862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714500" y="2857500"/>
            <a:ext cx="1143000" cy="50006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4214813" y="2286000"/>
            <a:ext cx="571500" cy="50006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p:nvSpPr>
        <p:spPr>
          <a:xfrm>
            <a:off x="1357312" y="3929063"/>
            <a:ext cx="2566615" cy="50006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2714625" y="2286000"/>
            <a:ext cx="1357313" cy="50006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1571625" y="2286000"/>
            <a:ext cx="1071563" cy="5000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25" name="Title 5"/>
          <p:cNvSpPr>
            <a:spLocks noGrp="1"/>
          </p:cNvSpPr>
          <p:nvPr>
            <p:ph type="title"/>
          </p:nvPr>
        </p:nvSpPr>
        <p:spPr/>
        <p:txBody>
          <a:bodyPr/>
          <a:lstStyle/>
          <a:p>
            <a:r>
              <a:rPr lang="en-US"/>
              <a:t>Mapping your program to its CFG</a:t>
            </a:r>
          </a:p>
        </p:txBody>
      </p:sp>
      <p:sp>
        <p:nvSpPr>
          <p:cNvPr id="3" name="Slide Number Placeholder 2"/>
          <p:cNvSpPr>
            <a:spLocks noGrp="1"/>
          </p:cNvSpPr>
          <p:nvPr>
            <p:ph type="sldNum" sz="quarter" idx="12"/>
          </p:nvPr>
        </p:nvSpPr>
        <p:spPr/>
        <p:txBody>
          <a:bodyPr/>
          <a:lstStyle/>
          <a:p>
            <a:pPr>
              <a:defRPr/>
            </a:pPr>
            <a:fld id="{19E08CEC-5BD2-405E-BC9C-75CB647179D0}" type="slidenum">
              <a:rPr lang="en-US" smtClean="0"/>
              <a:pPr>
                <a:defRPr/>
              </a:pPr>
              <a:t>40</a:t>
            </a:fld>
            <a:endParaRPr lang="en-US"/>
          </a:p>
        </p:txBody>
      </p:sp>
      <p:sp>
        <p:nvSpPr>
          <p:cNvPr id="9" name="TextBox 8"/>
          <p:cNvSpPr txBox="1"/>
          <p:nvPr/>
        </p:nvSpPr>
        <p:spPr>
          <a:xfrm>
            <a:off x="928688" y="1643063"/>
            <a:ext cx="4500562" cy="3970337"/>
          </a:xfrm>
          <a:prstGeom prst="rect">
            <a:avLst/>
          </a:prstGeom>
          <a:noFill/>
          <a:ln>
            <a:noFill/>
          </a:ln>
        </p:spPr>
        <p:txBody>
          <a:bodyPr>
            <a:spAutoFit/>
          </a:bodyPr>
          <a:lstStyle/>
          <a:p>
            <a:pPr>
              <a:lnSpc>
                <a:spcPct val="150000"/>
              </a:lnSpc>
              <a:defRPr/>
            </a:pPr>
            <a:r>
              <a:rPr lang="en-US" sz="2400" dirty="0">
                <a:latin typeface="+mn-lt"/>
              </a:rPr>
              <a:t>P2(a)  {  </a:t>
            </a:r>
          </a:p>
          <a:p>
            <a:pPr>
              <a:lnSpc>
                <a:spcPct val="150000"/>
              </a:lnSpc>
              <a:defRPr/>
            </a:pPr>
            <a:r>
              <a:rPr lang="en-US" sz="2400" dirty="0">
                <a:latin typeface="+mn-lt"/>
              </a:rPr>
              <a:t>   </a:t>
            </a:r>
            <a:r>
              <a:rPr lang="en-US" sz="2400" b="1" dirty="0">
                <a:latin typeface="+mn-lt"/>
              </a:rPr>
              <a:t>for</a:t>
            </a:r>
            <a:r>
              <a:rPr lang="en-US" sz="2400" dirty="0">
                <a:latin typeface="+mn-lt"/>
              </a:rPr>
              <a:t> (</a:t>
            </a:r>
            <a:r>
              <a:rPr lang="en-US" sz="2400" dirty="0" err="1">
                <a:latin typeface="+mn-lt"/>
              </a:rPr>
              <a:t>int</a:t>
            </a:r>
            <a:r>
              <a:rPr lang="en-US" sz="2400" dirty="0">
                <a:latin typeface="+mn-lt"/>
              </a:rPr>
              <a:t> </a:t>
            </a:r>
            <a:r>
              <a:rPr lang="en-US" sz="2400" dirty="0" err="1">
                <a:latin typeface="+mn-lt"/>
              </a:rPr>
              <a:t>i</a:t>
            </a:r>
            <a:r>
              <a:rPr lang="en-US" sz="2400" dirty="0">
                <a:latin typeface="+mn-lt"/>
              </a:rPr>
              <a:t>=0;   </a:t>
            </a:r>
            <a:r>
              <a:rPr lang="en-US" sz="2400" dirty="0" err="1">
                <a:latin typeface="+mn-lt"/>
              </a:rPr>
              <a:t>i</a:t>
            </a:r>
            <a:r>
              <a:rPr lang="en-US" sz="2400" dirty="0">
                <a:latin typeface="+mn-lt"/>
              </a:rPr>
              <a:t>&lt;</a:t>
            </a:r>
            <a:r>
              <a:rPr lang="en-US" sz="2400" dirty="0" err="1">
                <a:latin typeface="+mn-lt"/>
              </a:rPr>
              <a:t>a.length</a:t>
            </a:r>
            <a:r>
              <a:rPr lang="en-US" sz="2400" dirty="0">
                <a:latin typeface="+mn-lt"/>
              </a:rPr>
              <a:t> ;  </a:t>
            </a:r>
            <a:r>
              <a:rPr lang="en-US" sz="2400" dirty="0" err="1">
                <a:latin typeface="+mn-lt"/>
              </a:rPr>
              <a:t>i</a:t>
            </a:r>
            <a:r>
              <a:rPr lang="en-US" sz="2400" dirty="0">
                <a:latin typeface="+mn-lt"/>
              </a:rPr>
              <a:t>++)  {</a:t>
            </a:r>
          </a:p>
          <a:p>
            <a:pPr>
              <a:lnSpc>
                <a:spcPct val="150000"/>
              </a:lnSpc>
              <a:defRPr/>
            </a:pPr>
            <a:r>
              <a:rPr lang="en-US" sz="2400" dirty="0">
                <a:latin typeface="+mn-lt"/>
              </a:rPr>
              <a:t>       </a:t>
            </a:r>
            <a:r>
              <a:rPr lang="en-US" sz="2400" b="1" dirty="0">
                <a:latin typeface="+mn-lt"/>
              </a:rPr>
              <a:t>if</a:t>
            </a:r>
            <a:r>
              <a:rPr lang="en-US" sz="2400" dirty="0">
                <a:latin typeface="+mn-lt"/>
              </a:rPr>
              <a:t> (a[</a:t>
            </a:r>
            <a:r>
              <a:rPr lang="en-US" sz="2400" dirty="0" err="1">
                <a:latin typeface="+mn-lt"/>
              </a:rPr>
              <a:t>i</a:t>
            </a:r>
            <a:r>
              <a:rPr lang="en-US" sz="2400" dirty="0">
                <a:latin typeface="+mn-lt"/>
              </a:rPr>
              <a:t>]==0)  </a:t>
            </a:r>
            <a:r>
              <a:rPr lang="en-US" sz="2400" b="1" dirty="0">
                <a:latin typeface="+mn-lt"/>
              </a:rPr>
              <a:t>break</a:t>
            </a:r>
            <a:r>
              <a:rPr lang="en-US" sz="2400" dirty="0">
                <a:latin typeface="+mn-lt"/>
              </a:rPr>
              <a:t> ;</a:t>
            </a:r>
          </a:p>
          <a:p>
            <a:pPr>
              <a:lnSpc>
                <a:spcPct val="150000"/>
              </a:lnSpc>
              <a:defRPr/>
            </a:pPr>
            <a:r>
              <a:rPr lang="en-US" sz="2400" dirty="0">
                <a:latin typeface="+mn-lt"/>
              </a:rPr>
              <a:t>       </a:t>
            </a:r>
            <a:r>
              <a:rPr lang="en-US" sz="2400" b="1" dirty="0">
                <a:latin typeface="+mn-lt"/>
              </a:rPr>
              <a:t>if</a:t>
            </a:r>
            <a:r>
              <a:rPr lang="en-US" sz="2400" dirty="0">
                <a:latin typeface="+mn-lt"/>
              </a:rPr>
              <a:t> (odd a[</a:t>
            </a:r>
            <a:r>
              <a:rPr lang="en-US" sz="2400" dirty="0" err="1">
                <a:latin typeface="+mn-lt"/>
              </a:rPr>
              <a:t>i</a:t>
            </a:r>
            <a:r>
              <a:rPr lang="en-US" sz="2400" dirty="0">
                <a:latin typeface="+mn-lt"/>
              </a:rPr>
              <a:t>]) </a:t>
            </a:r>
            <a:r>
              <a:rPr lang="en-US" sz="2400" b="1" dirty="0">
                <a:latin typeface="+mn-lt"/>
              </a:rPr>
              <a:t>continue</a:t>
            </a:r>
            <a:r>
              <a:rPr lang="en-US" sz="2400" dirty="0">
                <a:latin typeface="+mn-lt"/>
              </a:rPr>
              <a:t> ;</a:t>
            </a:r>
          </a:p>
          <a:p>
            <a:pPr>
              <a:lnSpc>
                <a:spcPct val="150000"/>
              </a:lnSpc>
              <a:defRPr/>
            </a:pPr>
            <a:r>
              <a:rPr lang="en-US" sz="2400" dirty="0">
                <a:latin typeface="+mn-lt"/>
              </a:rPr>
              <a:t>       b[</a:t>
            </a:r>
            <a:r>
              <a:rPr lang="en-US" sz="2400" dirty="0" err="1">
                <a:latin typeface="+mn-lt"/>
              </a:rPr>
              <a:t>i</a:t>
            </a:r>
            <a:r>
              <a:rPr lang="en-US" sz="2400" dirty="0">
                <a:latin typeface="+mn-lt"/>
              </a:rPr>
              <a:t>] = a[</a:t>
            </a:r>
            <a:r>
              <a:rPr lang="en-US" sz="2400" dirty="0" err="1">
                <a:latin typeface="+mn-lt"/>
              </a:rPr>
              <a:t>i</a:t>
            </a:r>
            <a:r>
              <a:rPr lang="en-US" sz="2400" dirty="0">
                <a:latin typeface="+mn-lt"/>
              </a:rPr>
              <a:t>] ; a[</a:t>
            </a:r>
            <a:r>
              <a:rPr lang="en-US" sz="2400" dirty="0" err="1">
                <a:latin typeface="+mn-lt"/>
              </a:rPr>
              <a:t>i</a:t>
            </a:r>
            <a:r>
              <a:rPr lang="en-US" sz="2400" dirty="0">
                <a:latin typeface="+mn-lt"/>
              </a:rPr>
              <a:t>] = 0 </a:t>
            </a:r>
          </a:p>
          <a:p>
            <a:pPr>
              <a:lnSpc>
                <a:spcPct val="150000"/>
              </a:lnSpc>
              <a:defRPr/>
            </a:pPr>
            <a:r>
              <a:rPr lang="en-US" sz="2400" dirty="0">
                <a:latin typeface="+mn-lt"/>
              </a:rPr>
              <a:t>    }</a:t>
            </a:r>
          </a:p>
          <a:p>
            <a:pPr>
              <a:lnSpc>
                <a:spcPct val="150000"/>
              </a:lnSpc>
              <a:defRPr/>
            </a:pPr>
            <a:r>
              <a:rPr lang="en-US" sz="2400" dirty="0">
                <a:latin typeface="+mn-lt"/>
              </a:rPr>
              <a:t>}</a:t>
            </a:r>
          </a:p>
        </p:txBody>
      </p:sp>
      <p:sp>
        <p:nvSpPr>
          <p:cNvPr id="31" name="TextBox 30"/>
          <p:cNvSpPr txBox="1"/>
          <p:nvPr/>
        </p:nvSpPr>
        <p:spPr>
          <a:xfrm>
            <a:off x="857250" y="5643563"/>
            <a:ext cx="3286125" cy="708025"/>
          </a:xfrm>
          <a:prstGeom prst="rect">
            <a:avLst/>
          </a:prstGeom>
          <a:noFill/>
        </p:spPr>
        <p:txBody>
          <a:bodyPr>
            <a:spAutoFit/>
          </a:bodyPr>
          <a:lstStyle/>
          <a:p>
            <a:pPr>
              <a:defRPr/>
            </a:pPr>
            <a:r>
              <a:rPr lang="en-US" sz="2000" i="1" dirty="0">
                <a:latin typeface="+mn-lt"/>
              </a:rPr>
              <a:t>Add “end-of-program” as a virtual node.</a:t>
            </a:r>
          </a:p>
        </p:txBody>
      </p:sp>
      <p:sp>
        <p:nvSpPr>
          <p:cNvPr id="16" name="Rectangle 15"/>
          <p:cNvSpPr/>
          <p:nvPr/>
        </p:nvSpPr>
        <p:spPr bwMode="auto">
          <a:xfrm>
            <a:off x="6715125" y="4146550"/>
            <a:ext cx="431800" cy="4318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3</a:t>
            </a:r>
          </a:p>
        </p:txBody>
      </p:sp>
      <p:sp>
        <p:nvSpPr>
          <p:cNvPr id="17" name="Rectangle 16"/>
          <p:cNvSpPr/>
          <p:nvPr/>
        </p:nvSpPr>
        <p:spPr bwMode="auto">
          <a:xfrm>
            <a:off x="6715125" y="3429000"/>
            <a:ext cx="431800" cy="431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2</a:t>
            </a:r>
          </a:p>
        </p:txBody>
      </p:sp>
      <p:sp>
        <p:nvSpPr>
          <p:cNvPr id="18" name="Rectangle 17"/>
          <p:cNvSpPr/>
          <p:nvPr/>
        </p:nvSpPr>
        <p:spPr bwMode="auto">
          <a:xfrm>
            <a:off x="6715125" y="4929188"/>
            <a:ext cx="431800" cy="4318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4</a:t>
            </a:r>
          </a:p>
        </p:txBody>
      </p:sp>
      <p:sp>
        <p:nvSpPr>
          <p:cNvPr id="20" name="Rectangle 19"/>
          <p:cNvSpPr/>
          <p:nvPr/>
        </p:nvSpPr>
        <p:spPr bwMode="auto">
          <a:xfrm>
            <a:off x="6715125" y="2717800"/>
            <a:ext cx="431800" cy="431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1</a:t>
            </a:r>
          </a:p>
        </p:txBody>
      </p:sp>
      <p:sp>
        <p:nvSpPr>
          <p:cNvPr id="21" name="Rectangle 20"/>
          <p:cNvSpPr/>
          <p:nvPr/>
        </p:nvSpPr>
        <p:spPr bwMode="auto">
          <a:xfrm>
            <a:off x="6715125" y="2000250"/>
            <a:ext cx="431800" cy="431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0</a:t>
            </a:r>
          </a:p>
        </p:txBody>
      </p:sp>
      <p:cxnSp>
        <p:nvCxnSpPr>
          <p:cNvPr id="23" name="Straight Arrow Connector 22"/>
          <p:cNvCxnSpPr>
            <a:stCxn id="21" idx="2"/>
            <a:endCxn id="20" idx="0"/>
          </p:cNvCxnSpPr>
          <p:nvPr/>
        </p:nvCxnSpPr>
        <p:spPr bwMode="auto">
          <a:xfrm rot="5400000">
            <a:off x="6788944" y="2575719"/>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0" idx="2"/>
            <a:endCxn id="17" idx="0"/>
          </p:cNvCxnSpPr>
          <p:nvPr/>
        </p:nvCxnSpPr>
        <p:spPr bwMode="auto">
          <a:xfrm rot="5400000">
            <a:off x="6792913" y="3289300"/>
            <a:ext cx="2778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urved Connector 27"/>
          <p:cNvCxnSpPr>
            <a:stCxn id="29" idx="1"/>
            <a:endCxn id="20" idx="1"/>
          </p:cNvCxnSpPr>
          <p:nvPr/>
        </p:nvCxnSpPr>
        <p:spPr bwMode="auto">
          <a:xfrm rot="10800000">
            <a:off x="6715126" y="2933700"/>
            <a:ext cx="17115" cy="2943696"/>
          </a:xfrm>
          <a:prstGeom prst="curvedConnector3">
            <a:avLst>
              <a:gd name="adj1" fmla="val 5641613"/>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bwMode="auto">
          <a:xfrm>
            <a:off x="7429500" y="3432175"/>
            <a:ext cx="431800" cy="4318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t>6</a:t>
            </a:r>
          </a:p>
        </p:txBody>
      </p:sp>
      <p:cxnSp>
        <p:nvCxnSpPr>
          <p:cNvPr id="33" name="Straight Arrow Connector 32"/>
          <p:cNvCxnSpPr>
            <a:stCxn id="17" idx="2"/>
            <a:endCxn id="16" idx="0"/>
          </p:cNvCxnSpPr>
          <p:nvPr/>
        </p:nvCxnSpPr>
        <p:spPr bwMode="auto">
          <a:xfrm rot="5400000">
            <a:off x="6788944" y="4004469"/>
            <a:ext cx="285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6" idx="2"/>
            <a:endCxn id="18" idx="0"/>
          </p:cNvCxnSpPr>
          <p:nvPr/>
        </p:nvCxnSpPr>
        <p:spPr bwMode="auto">
          <a:xfrm rot="5400000">
            <a:off x="6757194" y="4753769"/>
            <a:ext cx="3492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7" idx="3"/>
            <a:endCxn id="32" idx="1"/>
          </p:cNvCxnSpPr>
          <p:nvPr/>
        </p:nvCxnSpPr>
        <p:spPr bwMode="auto">
          <a:xfrm>
            <a:off x="7146925" y="3644900"/>
            <a:ext cx="282575"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Curved Connector 50"/>
          <p:cNvCxnSpPr>
            <a:stCxn id="20" idx="3"/>
            <a:endCxn id="32" idx="0"/>
          </p:cNvCxnSpPr>
          <p:nvPr/>
        </p:nvCxnSpPr>
        <p:spPr bwMode="auto">
          <a:xfrm>
            <a:off x="7146925" y="2933700"/>
            <a:ext cx="498475" cy="498475"/>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bwMode="auto">
          <a:xfrm>
            <a:off x="6732240" y="5661496"/>
            <a:ext cx="431800" cy="4318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5</a:t>
            </a:r>
          </a:p>
        </p:txBody>
      </p:sp>
      <p:cxnSp>
        <p:nvCxnSpPr>
          <p:cNvPr id="34" name="Straight Arrow Connector 33"/>
          <p:cNvCxnSpPr>
            <a:stCxn id="18" idx="2"/>
            <a:endCxn id="29" idx="0"/>
          </p:cNvCxnSpPr>
          <p:nvPr/>
        </p:nvCxnSpPr>
        <p:spPr bwMode="auto">
          <a:xfrm>
            <a:off x="6931025" y="5360988"/>
            <a:ext cx="17115" cy="3005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urved Connector 34"/>
          <p:cNvCxnSpPr>
            <a:stCxn id="16" idx="3"/>
            <a:endCxn id="29" idx="3"/>
          </p:cNvCxnSpPr>
          <p:nvPr/>
        </p:nvCxnSpPr>
        <p:spPr bwMode="auto">
          <a:xfrm>
            <a:off x="7146925" y="4362450"/>
            <a:ext cx="17115" cy="1514946"/>
          </a:xfrm>
          <a:prstGeom prst="curvedConnector3">
            <a:avLst>
              <a:gd name="adj1" fmla="val 370915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5" grpId="0" animBg="1"/>
      <p:bldP spid="14" grpId="0" animBg="1"/>
      <p:bldP spid="13" grpId="0" animBg="1"/>
      <p:bldP spid="12" grpId="0" animBg="1"/>
      <p:bldP spid="11" grpId="0" animBg="1"/>
      <p:bldP spid="7" grpId="0" animBg="1"/>
      <p:bldP spid="3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00438" y="3143250"/>
            <a:ext cx="1285875" cy="285750"/>
          </a:xfrm>
          <a:prstGeom prst="rect">
            <a:avLst/>
          </a:prstGeom>
          <a:solidFill>
            <a:srgbClr val="FFC000"/>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7" name="Rectangle 6"/>
          <p:cNvSpPr/>
          <p:nvPr/>
        </p:nvSpPr>
        <p:spPr>
          <a:xfrm>
            <a:off x="1000125" y="3500438"/>
            <a:ext cx="1285875" cy="285750"/>
          </a:xfrm>
          <a:prstGeom prst="rect">
            <a:avLst/>
          </a:prstGeom>
          <a:solidFill>
            <a:schemeClr val="accent5">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6" name="Rectangle 5"/>
          <p:cNvSpPr/>
          <p:nvPr/>
        </p:nvSpPr>
        <p:spPr>
          <a:xfrm>
            <a:off x="1714500" y="2000250"/>
            <a:ext cx="3286125" cy="1143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845" name="Title 1"/>
          <p:cNvSpPr>
            <a:spLocks noGrp="1"/>
          </p:cNvSpPr>
          <p:nvPr>
            <p:ph type="title"/>
          </p:nvPr>
        </p:nvSpPr>
        <p:spPr/>
        <p:txBody>
          <a:bodyPr/>
          <a:lstStyle/>
          <a:p>
            <a:r>
              <a:rPr lang="en-US"/>
              <a:t>Discussion: exception</a:t>
            </a:r>
          </a:p>
        </p:txBody>
      </p:sp>
      <p:sp>
        <p:nvSpPr>
          <p:cNvPr id="3" name="Slide Number Placeholder 2"/>
          <p:cNvSpPr>
            <a:spLocks noGrp="1"/>
          </p:cNvSpPr>
          <p:nvPr>
            <p:ph type="sldNum" sz="quarter" idx="12"/>
          </p:nvPr>
        </p:nvSpPr>
        <p:spPr/>
        <p:txBody>
          <a:bodyPr/>
          <a:lstStyle/>
          <a:p>
            <a:pPr>
              <a:defRPr/>
            </a:pPr>
            <a:fld id="{AAA62B86-096D-45D1-9CB0-1D318CB98DC9}" type="slidenum">
              <a:rPr lang="en-US" smtClean="0"/>
              <a:pPr>
                <a:defRPr/>
              </a:pPr>
              <a:t>41</a:t>
            </a:fld>
            <a:endParaRPr lang="en-US"/>
          </a:p>
        </p:txBody>
      </p:sp>
      <p:sp>
        <p:nvSpPr>
          <p:cNvPr id="4" name="TextBox 3"/>
          <p:cNvSpPr txBox="1"/>
          <p:nvPr/>
        </p:nvSpPr>
        <p:spPr>
          <a:xfrm>
            <a:off x="785813" y="1571625"/>
            <a:ext cx="4275137" cy="2678113"/>
          </a:xfrm>
          <a:prstGeom prst="rect">
            <a:avLst/>
          </a:prstGeom>
          <a:noFill/>
        </p:spPr>
        <p:txBody>
          <a:bodyPr wrap="none">
            <a:spAutoFit/>
          </a:bodyPr>
          <a:lstStyle/>
          <a:p>
            <a:pPr>
              <a:defRPr/>
            </a:pPr>
            <a:r>
              <a:rPr lang="en-US" sz="2400" dirty="0">
                <a:latin typeface="+mn-lt"/>
              </a:rPr>
              <a:t>P3(...) {</a:t>
            </a:r>
          </a:p>
          <a:p>
            <a:pPr>
              <a:defRPr/>
            </a:pPr>
            <a:r>
              <a:rPr lang="en-US" sz="2400" dirty="0">
                <a:latin typeface="+mn-lt"/>
              </a:rPr>
              <a:t>    </a:t>
            </a:r>
            <a:r>
              <a:rPr lang="en-US" sz="2400" b="1" dirty="0">
                <a:latin typeface="+mn-lt"/>
              </a:rPr>
              <a:t>try</a:t>
            </a:r>
            <a:r>
              <a:rPr lang="en-US" sz="2400" dirty="0">
                <a:latin typeface="+mn-lt"/>
              </a:rPr>
              <a:t> {  File f = </a:t>
            </a:r>
            <a:r>
              <a:rPr lang="en-US" sz="2400" dirty="0" err="1">
                <a:latin typeface="+mn-lt"/>
              </a:rPr>
              <a:t>openFile</a:t>
            </a:r>
            <a:r>
              <a:rPr lang="en-US" sz="2400" dirty="0">
                <a:latin typeface="+mn-lt"/>
              </a:rPr>
              <a:t>(“input”) </a:t>
            </a:r>
          </a:p>
          <a:p>
            <a:pPr>
              <a:defRPr/>
            </a:pPr>
            <a:r>
              <a:rPr lang="en-US" sz="2400" dirty="0">
                <a:latin typeface="+mn-lt"/>
              </a:rPr>
              <a:t>             x = </a:t>
            </a:r>
            <a:r>
              <a:rPr lang="en-US" sz="2400" dirty="0" err="1">
                <a:latin typeface="+mn-lt"/>
              </a:rPr>
              <a:t>f.readInt</a:t>
            </a:r>
            <a:r>
              <a:rPr lang="en-US" sz="2400" dirty="0">
                <a:latin typeface="+mn-lt"/>
              </a:rPr>
              <a:t>() </a:t>
            </a:r>
          </a:p>
          <a:p>
            <a:pPr>
              <a:defRPr/>
            </a:pPr>
            <a:r>
              <a:rPr lang="en-US" sz="2400" dirty="0">
                <a:latin typeface="+mn-lt"/>
              </a:rPr>
              <a:t>             y = (Double) 1/x    }</a:t>
            </a:r>
          </a:p>
          <a:p>
            <a:pPr>
              <a:defRPr/>
            </a:pPr>
            <a:r>
              <a:rPr lang="en-US" sz="2400" dirty="0">
                <a:latin typeface="+mn-lt"/>
              </a:rPr>
              <a:t>    </a:t>
            </a:r>
            <a:r>
              <a:rPr lang="en-US" sz="2400" b="1" dirty="0">
                <a:latin typeface="+mn-lt"/>
              </a:rPr>
              <a:t>catch</a:t>
            </a:r>
            <a:r>
              <a:rPr lang="en-US" sz="2400" dirty="0">
                <a:latin typeface="+mn-lt"/>
              </a:rPr>
              <a:t> (Exception e) {  y = -1 }</a:t>
            </a:r>
          </a:p>
          <a:p>
            <a:pPr>
              <a:defRPr/>
            </a:pPr>
            <a:r>
              <a:rPr lang="en-US" sz="2400" dirty="0">
                <a:latin typeface="+mn-lt"/>
              </a:rPr>
              <a:t>    </a:t>
            </a:r>
            <a:r>
              <a:rPr lang="en-US" sz="2400" b="1" dirty="0">
                <a:latin typeface="+mn-lt"/>
              </a:rPr>
              <a:t>return</a:t>
            </a:r>
            <a:r>
              <a:rPr lang="en-US" sz="2400" dirty="0">
                <a:latin typeface="+mn-lt"/>
              </a:rPr>
              <a:t> y </a:t>
            </a:r>
          </a:p>
          <a:p>
            <a:pPr>
              <a:defRPr/>
            </a:pPr>
            <a:r>
              <a:rPr lang="en-US" sz="2400" dirty="0">
                <a:latin typeface="+mn-lt"/>
              </a:rPr>
              <a:t>} </a:t>
            </a:r>
          </a:p>
        </p:txBody>
      </p:sp>
      <p:sp>
        <p:nvSpPr>
          <p:cNvPr id="5" name="TextBox 4"/>
          <p:cNvSpPr txBox="1"/>
          <p:nvPr/>
        </p:nvSpPr>
        <p:spPr>
          <a:xfrm>
            <a:off x="428625" y="4357688"/>
            <a:ext cx="8358188" cy="1477328"/>
          </a:xfrm>
          <a:prstGeom prst="rect">
            <a:avLst/>
          </a:prstGeom>
          <a:noFill/>
        </p:spPr>
        <p:txBody>
          <a:bodyPr>
            <a:spAutoFit/>
          </a:bodyPr>
          <a:lstStyle/>
          <a:p>
            <a:pPr algn="just">
              <a:defRPr/>
            </a:pPr>
            <a:r>
              <a:rPr lang="en-US" dirty="0">
                <a:latin typeface="+mn-lt"/>
              </a:rPr>
              <a:t>Every  instruction can potentially throw an exception. Yet representing each instruction as its own node in our CFG will increase the size of the graph, and thus also the size of the TR. We can decide to abstract over this, as in the CFG above. But you should be aware of the loss of information. E.g. when a test set manages to cover the exception edge 0</a:t>
            </a:r>
            <a:r>
              <a:rPr lang="en-US" dirty="0">
                <a:latin typeface="+mn-lt"/>
                <a:sym typeface="Wingdings" pitchFamily="2" charset="2"/>
              </a:rPr>
              <a:t>1, we are still unsure if we have tested all sources of this exception.</a:t>
            </a:r>
            <a:r>
              <a:rPr lang="en-US" dirty="0">
                <a:latin typeface="+mn-lt"/>
              </a:rPr>
              <a:t> </a:t>
            </a:r>
          </a:p>
        </p:txBody>
      </p:sp>
      <p:grpSp>
        <p:nvGrpSpPr>
          <p:cNvPr id="2" name="Group 35"/>
          <p:cNvGrpSpPr>
            <a:grpSpLocks/>
          </p:cNvGrpSpPr>
          <p:nvPr/>
        </p:nvGrpSpPr>
        <p:grpSpPr bwMode="auto">
          <a:xfrm>
            <a:off x="6500813" y="2000250"/>
            <a:ext cx="1428750" cy="1357313"/>
            <a:chOff x="6500826" y="2143116"/>
            <a:chExt cx="1428760" cy="1357322"/>
          </a:xfrm>
        </p:grpSpPr>
        <p:sp>
          <p:nvSpPr>
            <p:cNvPr id="12" name="Rectangle 11"/>
            <p:cNvSpPr/>
            <p:nvPr/>
          </p:nvSpPr>
          <p:spPr>
            <a:xfrm>
              <a:off x="6500826" y="3068635"/>
              <a:ext cx="431803" cy="43180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1</a:t>
              </a:r>
            </a:p>
          </p:txBody>
        </p:sp>
        <p:sp>
          <p:nvSpPr>
            <p:cNvPr id="13" name="Rectangle 12"/>
            <p:cNvSpPr/>
            <p:nvPr/>
          </p:nvSpPr>
          <p:spPr>
            <a:xfrm>
              <a:off x="7497783" y="2143116"/>
              <a:ext cx="431803" cy="43180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1</a:t>
              </a:r>
            </a:p>
          </p:txBody>
        </p:sp>
        <p:sp>
          <p:nvSpPr>
            <p:cNvPr id="14" name="Rectangle 13"/>
            <p:cNvSpPr/>
            <p:nvPr/>
          </p:nvSpPr>
          <p:spPr>
            <a:xfrm>
              <a:off x="6500826" y="2143116"/>
              <a:ext cx="431803" cy="4318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rPr>
                <a:t>0</a:t>
              </a:r>
            </a:p>
          </p:txBody>
        </p:sp>
        <p:cxnSp>
          <p:nvCxnSpPr>
            <p:cNvPr id="15" name="Straight Arrow Connector 14"/>
            <p:cNvCxnSpPr>
              <a:stCxn id="14" idx="3"/>
              <a:endCxn id="13" idx="1"/>
            </p:cNvCxnSpPr>
            <p:nvPr/>
          </p:nvCxnSpPr>
          <p:spPr>
            <a:xfrm>
              <a:off x="6932629" y="2359017"/>
              <a:ext cx="565154" cy="1588"/>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3" idx="2"/>
              <a:endCxn id="12" idx="3"/>
            </p:cNvCxnSpPr>
            <p:nvPr/>
          </p:nvCxnSpPr>
          <p:spPr>
            <a:xfrm rot="5400000">
              <a:off x="6968347" y="2539200"/>
              <a:ext cx="709618" cy="781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4" idx="2"/>
              <a:endCxn id="12" idx="0"/>
            </p:cNvCxnSpPr>
            <p:nvPr/>
          </p:nvCxnSpPr>
          <p:spPr>
            <a:xfrm rot="5400000">
              <a:off x="6471457" y="2821777"/>
              <a:ext cx="49212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p:txBody>
          <a:bodyPr/>
          <a:lstStyle/>
          <a:p>
            <a:r>
              <a:rPr lang="en-US"/>
              <a:t>More discussion</a:t>
            </a:r>
          </a:p>
        </p:txBody>
      </p:sp>
      <p:sp>
        <p:nvSpPr>
          <p:cNvPr id="37891" name="Content Placeholder 4"/>
          <p:cNvSpPr>
            <a:spLocks noGrp="1"/>
          </p:cNvSpPr>
          <p:nvPr>
            <p:ph idx="1"/>
          </p:nvPr>
        </p:nvSpPr>
        <p:spPr/>
        <p:txBody>
          <a:bodyPr/>
          <a:lstStyle/>
          <a:p>
            <a:r>
              <a:rPr lang="en-US" dirty="0"/>
              <a:t>What to do with dynamic binding ? </a:t>
            </a:r>
          </a:p>
          <a:p>
            <a:endParaRPr lang="en-US" dirty="0"/>
          </a:p>
          <a:p>
            <a:endParaRPr lang="en-US" dirty="0"/>
          </a:p>
          <a:p>
            <a:endParaRPr lang="en-US" dirty="0"/>
          </a:p>
          <a:p>
            <a:r>
              <a:rPr lang="en-US" dirty="0"/>
              <a:t>What to do with recursion? </a:t>
            </a:r>
            <a:br>
              <a:rPr lang="en-US" dirty="0"/>
            </a:br>
            <a:endParaRPr lang="en-US" dirty="0"/>
          </a:p>
          <a:p>
            <a:endParaRPr lang="en-US" dirty="0"/>
          </a:p>
        </p:txBody>
      </p:sp>
      <p:sp>
        <p:nvSpPr>
          <p:cNvPr id="3" name="Slide Number Placeholder 2"/>
          <p:cNvSpPr>
            <a:spLocks noGrp="1"/>
          </p:cNvSpPr>
          <p:nvPr>
            <p:ph type="sldNum" sz="quarter" idx="12"/>
          </p:nvPr>
        </p:nvSpPr>
        <p:spPr/>
        <p:txBody>
          <a:bodyPr/>
          <a:lstStyle/>
          <a:p>
            <a:pPr>
              <a:defRPr/>
            </a:pPr>
            <a:fld id="{162F6396-3A86-4DF1-A342-BC89F5D3FC61}" type="slidenum">
              <a:rPr lang="en-US" smtClean="0"/>
              <a:pPr>
                <a:defRPr/>
              </a:pPr>
              <a:t>42</a:t>
            </a:fld>
            <a:endParaRPr lang="en-US"/>
          </a:p>
        </p:txBody>
      </p:sp>
      <p:sp>
        <p:nvSpPr>
          <p:cNvPr id="6" name="TextBox 5"/>
          <p:cNvSpPr txBox="1"/>
          <p:nvPr/>
        </p:nvSpPr>
        <p:spPr>
          <a:xfrm>
            <a:off x="971600" y="4725144"/>
            <a:ext cx="2651239" cy="1569660"/>
          </a:xfrm>
          <a:prstGeom prst="rect">
            <a:avLst/>
          </a:prstGeom>
          <a:noFill/>
          <a:ln>
            <a:solidFill>
              <a:schemeClr val="tx1"/>
            </a:solidFill>
          </a:ln>
        </p:spPr>
        <p:txBody>
          <a:bodyPr wrap="none">
            <a:spAutoFit/>
          </a:bodyPr>
          <a:lstStyle/>
          <a:p>
            <a:pPr>
              <a:defRPr/>
            </a:pPr>
            <a:r>
              <a:rPr lang="en-US" sz="2400" dirty="0">
                <a:latin typeface="+mn-lt"/>
              </a:rPr>
              <a:t>f(x) {</a:t>
            </a:r>
            <a:br>
              <a:rPr lang="en-US" sz="2400" dirty="0">
                <a:latin typeface="+mn-lt"/>
              </a:rPr>
            </a:br>
            <a:r>
              <a:rPr lang="en-US" sz="2400" b="1" dirty="0">
                <a:latin typeface="+mn-lt"/>
              </a:rPr>
              <a:t>   </a:t>
            </a:r>
            <a:r>
              <a:rPr lang="en-US" sz="2400" b="1" u="sng" dirty="0">
                <a:latin typeface="+mn-lt"/>
              </a:rPr>
              <a:t>if</a:t>
            </a:r>
            <a:r>
              <a:rPr lang="en-US" sz="2400" b="1" dirty="0">
                <a:latin typeface="+mn-lt"/>
              </a:rPr>
              <a:t>  </a:t>
            </a:r>
            <a:r>
              <a:rPr lang="en-US" sz="2400" dirty="0">
                <a:latin typeface="+mn-lt"/>
              </a:rPr>
              <a:t>(x</a:t>
            </a:r>
            <a:r>
              <a:rPr lang="en-US" sz="2400" dirty="0">
                <a:latin typeface="+mn-lt"/>
                <a:sym typeface="Symbol"/>
              </a:rPr>
              <a:t>0)  </a:t>
            </a:r>
            <a:r>
              <a:rPr lang="en-US" sz="2400" b="1" dirty="0">
                <a:latin typeface="+mn-lt"/>
                <a:sym typeface="Symbol"/>
              </a:rPr>
              <a:t>return</a:t>
            </a:r>
            <a:r>
              <a:rPr lang="en-US" sz="2400" dirty="0">
                <a:latin typeface="+mn-lt"/>
                <a:sym typeface="Symbol"/>
              </a:rPr>
              <a:t> 0  </a:t>
            </a:r>
          </a:p>
          <a:p>
            <a:pPr>
              <a:defRPr/>
            </a:pPr>
            <a:r>
              <a:rPr lang="en-US" sz="2400" b="1" dirty="0">
                <a:latin typeface="+mn-lt"/>
                <a:sym typeface="Symbol"/>
              </a:rPr>
              <a:t>   </a:t>
            </a:r>
            <a:r>
              <a:rPr lang="en-US" sz="2400" b="1" u="sng" dirty="0">
                <a:latin typeface="+mn-lt"/>
                <a:sym typeface="Symbol"/>
              </a:rPr>
              <a:t>else</a:t>
            </a:r>
            <a:r>
              <a:rPr lang="en-US" sz="2400" dirty="0">
                <a:latin typeface="+mn-lt"/>
                <a:sym typeface="Symbol"/>
              </a:rPr>
              <a:t>  </a:t>
            </a:r>
            <a:r>
              <a:rPr lang="en-US" sz="2400" b="1" dirty="0">
                <a:latin typeface="+mn-lt"/>
                <a:sym typeface="Symbol"/>
              </a:rPr>
              <a:t>return</a:t>
            </a:r>
            <a:r>
              <a:rPr lang="en-US" sz="2400" dirty="0">
                <a:latin typeface="+mn-lt"/>
                <a:sym typeface="Symbol"/>
              </a:rPr>
              <a:t> f(x-1)</a:t>
            </a:r>
          </a:p>
          <a:p>
            <a:pPr>
              <a:defRPr/>
            </a:pPr>
            <a:r>
              <a:rPr lang="en-US" sz="2400" dirty="0">
                <a:latin typeface="+mn-lt"/>
                <a:sym typeface="Symbol"/>
              </a:rPr>
              <a:t>}</a:t>
            </a:r>
            <a:endParaRPr lang="en-US" sz="2400" dirty="0">
              <a:latin typeface="+mn-lt"/>
            </a:endParaRPr>
          </a:p>
        </p:txBody>
      </p:sp>
      <p:sp>
        <p:nvSpPr>
          <p:cNvPr id="7" name="TextBox 6"/>
          <p:cNvSpPr txBox="1"/>
          <p:nvPr/>
        </p:nvSpPr>
        <p:spPr>
          <a:xfrm>
            <a:off x="1547664" y="2420888"/>
            <a:ext cx="3865562" cy="1200150"/>
          </a:xfrm>
          <a:prstGeom prst="rect">
            <a:avLst/>
          </a:prstGeom>
          <a:noFill/>
          <a:ln>
            <a:solidFill>
              <a:schemeClr val="tx1"/>
            </a:solidFill>
          </a:ln>
        </p:spPr>
        <p:txBody>
          <a:bodyPr wrap="none">
            <a:spAutoFit/>
          </a:bodyPr>
          <a:lstStyle/>
          <a:p>
            <a:pPr>
              <a:defRPr/>
            </a:pPr>
            <a:r>
              <a:rPr lang="en-US" sz="2400" dirty="0">
                <a:latin typeface="+mn-lt"/>
              </a:rPr>
              <a:t>register(Course c, Student s) {</a:t>
            </a:r>
          </a:p>
          <a:p>
            <a:pPr>
              <a:defRPr/>
            </a:pPr>
            <a:r>
              <a:rPr lang="en-US" sz="2400" dirty="0">
                <a:latin typeface="+mn-lt"/>
              </a:rPr>
              <a:t>    if (! </a:t>
            </a:r>
            <a:r>
              <a:rPr lang="en-US" sz="2400" dirty="0" err="1">
                <a:latin typeface="+mn-lt"/>
              </a:rPr>
              <a:t>c.full</a:t>
            </a:r>
            <a:r>
              <a:rPr lang="en-US" sz="2400" dirty="0">
                <a:latin typeface="+mn-lt"/>
              </a:rPr>
              <a:t>()) </a:t>
            </a:r>
            <a:r>
              <a:rPr lang="en-US" sz="2400" dirty="0" err="1">
                <a:latin typeface="+mn-lt"/>
              </a:rPr>
              <a:t>c.add</a:t>
            </a:r>
            <a:r>
              <a:rPr lang="en-US" sz="2400" dirty="0">
                <a:latin typeface="+mn-lt"/>
              </a:rPr>
              <a:t>(s) ;</a:t>
            </a:r>
            <a:br>
              <a:rPr lang="en-US" sz="2400" dirty="0">
                <a:latin typeface="+mn-lt"/>
              </a:rPr>
            </a:br>
            <a:r>
              <a:rPr lang="en-US" sz="2400" dirty="0">
                <a:latin typeface="+mn-lt"/>
                <a:sym typeface="Symbol"/>
              </a:rPr>
              <a:t>}</a:t>
            </a:r>
            <a:endParaRPr lang="en-US" sz="2400" dirty="0">
              <a:latin typeface="+mn-lt"/>
            </a:endParaRPr>
          </a:p>
        </p:txBody>
      </p:sp>
      <p:sp>
        <p:nvSpPr>
          <p:cNvPr id="8" name="TextBox 7"/>
          <p:cNvSpPr txBox="1"/>
          <p:nvPr/>
        </p:nvSpPr>
        <p:spPr>
          <a:xfrm>
            <a:off x="5868144" y="2348880"/>
            <a:ext cx="2857500" cy="1384300"/>
          </a:xfrm>
          <a:prstGeom prst="rect">
            <a:avLst/>
          </a:prstGeom>
          <a:noFill/>
        </p:spPr>
        <p:txBody>
          <a:bodyPr>
            <a:spAutoFit/>
          </a:bodyPr>
          <a:lstStyle/>
          <a:p>
            <a:pPr>
              <a:defRPr/>
            </a:pPr>
            <a:r>
              <a:rPr lang="en-US" sz="1400" i="1" dirty="0">
                <a:latin typeface="+mn-lt"/>
              </a:rPr>
              <a:t>You don’t know ahead which “add” will be called; it depends on the run-time type of c. E.g. it may refuse to add certain type of students.  Graph-based coverage is not strong enough to express this aspect.</a:t>
            </a:r>
          </a:p>
        </p:txBody>
      </p:sp>
      <p:sp>
        <p:nvSpPr>
          <p:cNvPr id="9" name="TextBox 8"/>
          <p:cNvSpPr txBox="1"/>
          <p:nvPr/>
        </p:nvSpPr>
        <p:spPr>
          <a:xfrm>
            <a:off x="4200125" y="4725144"/>
            <a:ext cx="4087657" cy="1569660"/>
          </a:xfrm>
          <a:prstGeom prst="rect">
            <a:avLst/>
          </a:prstGeom>
          <a:noFill/>
          <a:ln>
            <a:solidFill>
              <a:schemeClr val="tx1"/>
            </a:solidFill>
          </a:ln>
        </p:spPr>
        <p:txBody>
          <a:bodyPr wrap="none">
            <a:spAutoFit/>
          </a:bodyPr>
          <a:lstStyle/>
          <a:p>
            <a:pPr>
              <a:defRPr/>
            </a:pPr>
            <a:r>
              <a:rPr lang="en-US" sz="2400" dirty="0">
                <a:latin typeface="+mn-lt"/>
              </a:rPr>
              <a:t>g(x) {</a:t>
            </a:r>
            <a:br>
              <a:rPr lang="en-US" sz="2400" dirty="0">
                <a:latin typeface="+mn-lt"/>
              </a:rPr>
            </a:br>
            <a:r>
              <a:rPr lang="en-US" sz="2400" b="1" dirty="0">
                <a:latin typeface="+mn-lt"/>
              </a:rPr>
              <a:t>   </a:t>
            </a:r>
            <a:r>
              <a:rPr lang="en-US" sz="2400" b="1" u="sng" dirty="0">
                <a:latin typeface="+mn-lt"/>
              </a:rPr>
              <a:t>if</a:t>
            </a:r>
            <a:r>
              <a:rPr lang="en-US" sz="2400" b="1" dirty="0">
                <a:latin typeface="+mn-lt"/>
              </a:rPr>
              <a:t>  </a:t>
            </a:r>
            <a:r>
              <a:rPr lang="en-US" sz="2400" dirty="0">
                <a:latin typeface="+mn-lt"/>
              </a:rPr>
              <a:t>(x</a:t>
            </a:r>
            <a:r>
              <a:rPr lang="en-US" sz="2400" dirty="0">
                <a:latin typeface="+mn-lt"/>
                <a:sym typeface="Symbol"/>
              </a:rPr>
              <a:t>0)  </a:t>
            </a:r>
            <a:r>
              <a:rPr lang="en-US" sz="2400" b="1" dirty="0">
                <a:latin typeface="+mn-lt"/>
                <a:sym typeface="Symbol"/>
              </a:rPr>
              <a:t>return</a:t>
            </a:r>
            <a:r>
              <a:rPr lang="en-US" sz="2400" dirty="0">
                <a:latin typeface="+mn-lt"/>
                <a:sym typeface="Symbol"/>
              </a:rPr>
              <a:t> 0  </a:t>
            </a:r>
          </a:p>
          <a:p>
            <a:pPr>
              <a:defRPr/>
            </a:pPr>
            <a:r>
              <a:rPr lang="en-US" sz="2400" b="1" dirty="0">
                <a:latin typeface="+mn-lt"/>
                <a:sym typeface="Symbol"/>
              </a:rPr>
              <a:t>   </a:t>
            </a:r>
            <a:r>
              <a:rPr lang="en-US" sz="2400" b="1" u="sng" dirty="0">
                <a:latin typeface="+mn-lt"/>
                <a:sym typeface="Symbol"/>
              </a:rPr>
              <a:t>else</a:t>
            </a:r>
            <a:r>
              <a:rPr lang="en-US" sz="2400" dirty="0">
                <a:latin typeface="+mn-lt"/>
                <a:sym typeface="Symbol"/>
              </a:rPr>
              <a:t>  { x = g(x-1) ; </a:t>
            </a:r>
            <a:r>
              <a:rPr lang="en-US" sz="2400" b="1" dirty="0">
                <a:latin typeface="+mn-lt"/>
                <a:sym typeface="Symbol"/>
              </a:rPr>
              <a:t>return</a:t>
            </a:r>
            <a:r>
              <a:rPr lang="en-US" sz="2400" dirty="0">
                <a:latin typeface="+mn-lt"/>
                <a:sym typeface="Symbol"/>
              </a:rPr>
              <a:t> x+1 } </a:t>
            </a:r>
          </a:p>
          <a:p>
            <a:pPr>
              <a:defRPr/>
            </a:pPr>
            <a:r>
              <a:rPr lang="en-US" sz="2400" dirty="0">
                <a:latin typeface="+mn-lt"/>
                <a:sym typeface="Symbol"/>
              </a:rPr>
              <a:t>}</a:t>
            </a:r>
            <a:endParaRPr lang="en-US"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1D7E9B5-8951-54AD-9E74-D3261647F496}"/>
              </a:ext>
            </a:extLst>
          </p:cNvPr>
          <p:cNvSpPr/>
          <p:nvPr/>
        </p:nvSpPr>
        <p:spPr>
          <a:xfrm>
            <a:off x="878688" y="3802377"/>
            <a:ext cx="1681963" cy="83557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10" name="Rectangle 9">
            <a:extLst>
              <a:ext uri="{FF2B5EF4-FFF2-40B4-BE49-F238E27FC236}">
                <a16:creationId xmlns:a16="http://schemas.microsoft.com/office/drawing/2014/main" id="{3A77FF1D-C4A1-B96F-422A-88727A2872A5}"/>
              </a:ext>
            </a:extLst>
          </p:cNvPr>
          <p:cNvSpPr/>
          <p:nvPr/>
        </p:nvSpPr>
        <p:spPr>
          <a:xfrm>
            <a:off x="1252882" y="3797972"/>
            <a:ext cx="870845" cy="49310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3" name="Rectangle 2">
            <a:extLst>
              <a:ext uri="{FF2B5EF4-FFF2-40B4-BE49-F238E27FC236}">
                <a16:creationId xmlns:a16="http://schemas.microsoft.com/office/drawing/2014/main" id="{FE3EAEC2-8227-E49D-016A-FE65B472BD27}"/>
              </a:ext>
            </a:extLst>
          </p:cNvPr>
          <p:cNvSpPr/>
          <p:nvPr/>
        </p:nvSpPr>
        <p:spPr>
          <a:xfrm>
            <a:off x="1196629" y="3089567"/>
            <a:ext cx="693394" cy="4931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2" name="Rectangle 1">
            <a:extLst>
              <a:ext uri="{FF2B5EF4-FFF2-40B4-BE49-F238E27FC236}">
                <a16:creationId xmlns:a16="http://schemas.microsoft.com/office/drawing/2014/main" id="{6BE1EF8D-1473-F09B-6720-6880F55F27A5}"/>
              </a:ext>
            </a:extLst>
          </p:cNvPr>
          <p:cNvSpPr/>
          <p:nvPr/>
        </p:nvSpPr>
        <p:spPr>
          <a:xfrm>
            <a:off x="1890024" y="3080687"/>
            <a:ext cx="1241815" cy="49310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L"/>
          </a:p>
        </p:txBody>
      </p:sp>
      <p:sp>
        <p:nvSpPr>
          <p:cNvPr id="6" name="Title 5"/>
          <p:cNvSpPr>
            <a:spLocks noGrp="1"/>
          </p:cNvSpPr>
          <p:nvPr>
            <p:ph type="title"/>
          </p:nvPr>
        </p:nvSpPr>
        <p:spPr>
          <a:xfrm>
            <a:off x="472098" y="285813"/>
            <a:ext cx="8229600" cy="913551"/>
          </a:xfrm>
        </p:spPr>
        <p:txBody>
          <a:bodyPr/>
          <a:lstStyle/>
          <a:p>
            <a:r>
              <a:rPr lang="en-US" dirty="0"/>
              <a:t>CFG of recursive programs</a:t>
            </a:r>
          </a:p>
        </p:txBody>
      </p:sp>
      <p:sp>
        <p:nvSpPr>
          <p:cNvPr id="4" name="Slide Number Placeholder 3"/>
          <p:cNvSpPr>
            <a:spLocks noGrp="1"/>
          </p:cNvSpPr>
          <p:nvPr>
            <p:ph type="sldNum" sz="quarter" idx="12"/>
          </p:nvPr>
        </p:nvSpPr>
        <p:spPr/>
        <p:txBody>
          <a:bodyPr/>
          <a:lstStyle/>
          <a:p>
            <a:pPr>
              <a:defRPr/>
            </a:pPr>
            <a:fld id="{F7C0A3F7-46F3-44CF-95B7-0304031AA6EA}" type="slidenum">
              <a:rPr lang="en-US" smtClean="0"/>
              <a:pPr>
                <a:defRPr/>
              </a:pPr>
              <a:t>43</a:t>
            </a:fld>
            <a:endParaRPr lang="en-US"/>
          </a:p>
        </p:txBody>
      </p:sp>
      <p:sp>
        <p:nvSpPr>
          <p:cNvPr id="5" name="TextBox 4"/>
          <p:cNvSpPr txBox="1"/>
          <p:nvPr/>
        </p:nvSpPr>
        <p:spPr>
          <a:xfrm>
            <a:off x="611560" y="2708920"/>
            <a:ext cx="2650919" cy="2308324"/>
          </a:xfrm>
          <a:prstGeom prst="rect">
            <a:avLst/>
          </a:prstGeom>
          <a:noFill/>
          <a:ln>
            <a:solidFill>
              <a:schemeClr val="tx1"/>
            </a:solidFill>
          </a:ln>
        </p:spPr>
        <p:txBody>
          <a:bodyPr wrap="none">
            <a:spAutoFit/>
          </a:bodyPr>
          <a:lstStyle/>
          <a:p>
            <a:pPr>
              <a:defRPr/>
            </a:pPr>
            <a:r>
              <a:rPr lang="en-US" sz="2400" dirty="0">
                <a:latin typeface="+mn-lt"/>
              </a:rPr>
              <a:t>f(x) {</a:t>
            </a:r>
            <a:br>
              <a:rPr lang="en-US" sz="2400" dirty="0">
                <a:latin typeface="+mn-lt"/>
              </a:rPr>
            </a:br>
            <a:r>
              <a:rPr lang="en-US" sz="2400" b="1" dirty="0">
                <a:latin typeface="+mn-lt"/>
              </a:rPr>
              <a:t>   </a:t>
            </a:r>
            <a:r>
              <a:rPr lang="en-US" sz="2400" b="1" u="sng" dirty="0">
                <a:latin typeface="+mn-lt"/>
              </a:rPr>
              <a:t>if</a:t>
            </a:r>
            <a:r>
              <a:rPr lang="en-US" sz="2400" b="1" dirty="0">
                <a:latin typeface="+mn-lt"/>
              </a:rPr>
              <a:t>  </a:t>
            </a:r>
            <a:r>
              <a:rPr lang="en-US" sz="2400" dirty="0">
                <a:latin typeface="+mn-lt"/>
              </a:rPr>
              <a:t>(x</a:t>
            </a:r>
            <a:r>
              <a:rPr lang="en-US" sz="2400" dirty="0">
                <a:latin typeface="+mn-lt"/>
                <a:sym typeface="Symbol"/>
              </a:rPr>
              <a:t>0)  </a:t>
            </a:r>
            <a:r>
              <a:rPr lang="en-US" sz="2400" b="1" dirty="0">
                <a:latin typeface="+mn-lt"/>
                <a:sym typeface="Symbol"/>
              </a:rPr>
              <a:t>return</a:t>
            </a:r>
            <a:r>
              <a:rPr lang="en-US" sz="2400" dirty="0">
                <a:latin typeface="+mn-lt"/>
                <a:sym typeface="Symbol"/>
              </a:rPr>
              <a:t> 0  </a:t>
            </a:r>
          </a:p>
          <a:p>
            <a:pPr>
              <a:defRPr/>
            </a:pPr>
            <a:r>
              <a:rPr lang="en-US" sz="2400" b="1" dirty="0">
                <a:latin typeface="+mn-lt"/>
                <a:sym typeface="Symbol"/>
              </a:rPr>
              <a:t>   </a:t>
            </a:r>
            <a:r>
              <a:rPr lang="en-US" sz="2400" b="1" u="sng" dirty="0">
                <a:latin typeface="+mn-lt"/>
                <a:sym typeface="Symbol"/>
              </a:rPr>
              <a:t>else</a:t>
            </a:r>
            <a:r>
              <a:rPr lang="en-US" sz="2400" dirty="0">
                <a:latin typeface="+mn-lt"/>
                <a:sym typeface="Symbol"/>
              </a:rPr>
              <a:t>  {</a:t>
            </a:r>
          </a:p>
          <a:p>
            <a:pPr>
              <a:defRPr/>
            </a:pPr>
            <a:r>
              <a:rPr lang="en-US" sz="2400" b="1" dirty="0">
                <a:latin typeface="+mn-lt"/>
                <a:sym typeface="Symbol"/>
              </a:rPr>
              <a:t>    </a:t>
            </a:r>
            <a:r>
              <a:rPr lang="en-US" sz="2400" dirty="0">
                <a:latin typeface="+mn-lt"/>
                <a:sym typeface="Symbol"/>
              </a:rPr>
              <a:t>r</a:t>
            </a:r>
            <a:r>
              <a:rPr lang="en-US" sz="2400" b="1" dirty="0">
                <a:latin typeface="+mn-lt"/>
                <a:sym typeface="Symbol"/>
              </a:rPr>
              <a:t> = </a:t>
            </a:r>
            <a:r>
              <a:rPr lang="en-US" sz="2400" dirty="0">
                <a:latin typeface="+mn-lt"/>
                <a:sym typeface="Symbol"/>
              </a:rPr>
              <a:t>f(x-1)</a:t>
            </a:r>
            <a:br>
              <a:rPr lang="en-US" sz="2400" dirty="0">
                <a:latin typeface="+mn-lt"/>
                <a:sym typeface="Symbol"/>
              </a:rPr>
            </a:br>
            <a:r>
              <a:rPr lang="en-US" sz="2400" dirty="0">
                <a:latin typeface="+mn-lt"/>
                <a:sym typeface="Symbol"/>
              </a:rPr>
              <a:t>    </a:t>
            </a:r>
            <a:r>
              <a:rPr lang="en-US" sz="2400" b="1" dirty="0">
                <a:latin typeface="+mn-lt"/>
                <a:sym typeface="Symbol"/>
              </a:rPr>
              <a:t>return</a:t>
            </a:r>
            <a:r>
              <a:rPr lang="en-US" sz="2400" dirty="0">
                <a:latin typeface="+mn-lt"/>
                <a:sym typeface="Symbol"/>
              </a:rPr>
              <a:t> r+1</a:t>
            </a:r>
          </a:p>
          <a:p>
            <a:pPr>
              <a:defRPr/>
            </a:pPr>
            <a:r>
              <a:rPr lang="en-US" sz="2400" dirty="0">
                <a:latin typeface="+mn-lt"/>
                <a:sym typeface="Symbol"/>
              </a:rPr>
              <a:t>} </a:t>
            </a:r>
            <a:r>
              <a:rPr lang="en-US" dirty="0">
                <a:highlight>
                  <a:srgbClr val="C0C0C0"/>
                </a:highlight>
                <a:latin typeface="+mn-lt"/>
                <a:sym typeface="Symbol"/>
              </a:rPr>
              <a:t>&lt;end&gt;</a:t>
            </a:r>
            <a:endParaRPr lang="en-US" dirty="0">
              <a:highlight>
                <a:srgbClr val="C0C0C0"/>
              </a:highlight>
              <a:latin typeface="+mn-lt"/>
            </a:endParaRPr>
          </a:p>
        </p:txBody>
      </p:sp>
      <p:sp>
        <p:nvSpPr>
          <p:cNvPr id="7" name="Rectangle 6"/>
          <p:cNvSpPr/>
          <p:nvPr/>
        </p:nvSpPr>
        <p:spPr>
          <a:xfrm>
            <a:off x="4538146" y="3259518"/>
            <a:ext cx="864096"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60000"/>
                    <a:lumOff val="40000"/>
                  </a:schemeClr>
                </a:solidFill>
              </a:rPr>
              <a:t>0</a:t>
            </a:r>
            <a:br>
              <a:rPr lang="en-US" sz="1400" dirty="0">
                <a:solidFill>
                  <a:schemeClr val="tx1"/>
                </a:solidFill>
              </a:rPr>
            </a:br>
            <a:r>
              <a:rPr lang="en-US" sz="1400" dirty="0">
                <a:solidFill>
                  <a:schemeClr val="tx1"/>
                </a:solidFill>
              </a:rPr>
              <a:t>x</a:t>
            </a:r>
            <a:r>
              <a:rPr lang="en-US" sz="1400" dirty="0">
                <a:solidFill>
                  <a:schemeClr val="tx1"/>
                </a:solidFill>
                <a:sym typeface="Symbol"/>
              </a:rPr>
              <a:t>0</a:t>
            </a:r>
            <a:endParaRPr lang="en-US" sz="1400" dirty="0">
              <a:solidFill>
                <a:schemeClr val="tx1"/>
              </a:solidFill>
            </a:endParaRPr>
          </a:p>
        </p:txBody>
      </p:sp>
      <p:sp>
        <p:nvSpPr>
          <p:cNvPr id="8" name="Rectangle 7"/>
          <p:cNvSpPr/>
          <p:nvPr/>
        </p:nvSpPr>
        <p:spPr>
          <a:xfrm>
            <a:off x="5622067" y="3255385"/>
            <a:ext cx="1109596"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60000"/>
                    <a:lumOff val="40000"/>
                  </a:schemeClr>
                </a:solidFill>
              </a:rPr>
              <a:t>2</a:t>
            </a:r>
          </a:p>
          <a:p>
            <a:pPr algn="ctr"/>
            <a:r>
              <a:rPr lang="en-US" sz="1400" b="1" dirty="0">
                <a:solidFill>
                  <a:schemeClr val="tx1"/>
                </a:solidFill>
              </a:rPr>
              <a:t>return</a:t>
            </a:r>
            <a:r>
              <a:rPr lang="en-US" sz="1400" dirty="0">
                <a:solidFill>
                  <a:schemeClr val="tx1"/>
                </a:solidFill>
              </a:rPr>
              <a:t> 0</a:t>
            </a:r>
          </a:p>
        </p:txBody>
      </p:sp>
      <p:sp>
        <p:nvSpPr>
          <p:cNvPr id="9" name="Rectangle 8"/>
          <p:cNvSpPr/>
          <p:nvPr/>
        </p:nvSpPr>
        <p:spPr>
          <a:xfrm>
            <a:off x="4416346" y="3949759"/>
            <a:ext cx="1107695" cy="68819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60000"/>
                    <a:lumOff val="40000"/>
                  </a:schemeClr>
                </a:solidFill>
              </a:rPr>
              <a:t>1</a:t>
            </a:r>
          </a:p>
          <a:p>
            <a:pPr algn="ctr"/>
            <a:r>
              <a:rPr lang="en-US" sz="1400" dirty="0">
                <a:solidFill>
                  <a:schemeClr val="tx1"/>
                </a:solidFill>
              </a:rPr>
              <a:t>call f(x-1)</a:t>
            </a:r>
          </a:p>
        </p:txBody>
      </p:sp>
      <p:cxnSp>
        <p:nvCxnSpPr>
          <p:cNvPr id="11" name="Straight Arrow Connector 10"/>
          <p:cNvCxnSpPr>
            <a:stCxn id="7" idx="3"/>
            <a:endCxn id="8" idx="1"/>
          </p:cNvCxnSpPr>
          <p:nvPr/>
        </p:nvCxnSpPr>
        <p:spPr>
          <a:xfrm flipV="1">
            <a:off x="5402242" y="3471409"/>
            <a:ext cx="219825" cy="41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stCxn id="7" idx="2"/>
            <a:endCxn id="9" idx="0"/>
          </p:cNvCxnSpPr>
          <p:nvPr/>
        </p:nvCxnSpPr>
        <p:spPr>
          <a:xfrm>
            <a:off x="4970194" y="3691566"/>
            <a:ext cx="0" cy="2581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955156" y="2986002"/>
            <a:ext cx="3398" cy="2735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a:cxnSpLocks/>
            <a:stCxn id="9" idx="1"/>
            <a:endCxn id="7" idx="1"/>
          </p:cNvCxnSpPr>
          <p:nvPr/>
        </p:nvCxnSpPr>
        <p:spPr>
          <a:xfrm rot="10800000" flipH="1">
            <a:off x="4416346" y="3475542"/>
            <a:ext cx="121800" cy="818312"/>
          </a:xfrm>
          <a:prstGeom prst="curvedConnector3">
            <a:avLst>
              <a:gd name="adj1" fmla="val -187685"/>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839675" y="3956816"/>
            <a:ext cx="1107696" cy="68819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60000"/>
                    <a:lumOff val="40000"/>
                  </a:schemeClr>
                </a:solidFill>
              </a:rPr>
              <a:t>4</a:t>
            </a:r>
          </a:p>
          <a:p>
            <a:pPr algn="ctr"/>
            <a:r>
              <a:rPr lang="en-US" sz="1400" dirty="0">
                <a:solidFill>
                  <a:schemeClr val="tx1"/>
                </a:solidFill>
              </a:rPr>
              <a:t>r = </a:t>
            </a:r>
            <a:r>
              <a:rPr lang="en-US" sz="1400" b="1" dirty="0" err="1">
                <a:solidFill>
                  <a:schemeClr val="tx1"/>
                </a:solidFill>
              </a:rPr>
              <a:t>retval</a:t>
            </a:r>
            <a:br>
              <a:rPr lang="en-US" sz="1400" b="1" dirty="0">
                <a:solidFill>
                  <a:schemeClr val="tx1"/>
                </a:solidFill>
              </a:rPr>
            </a:br>
            <a:r>
              <a:rPr lang="en-US" sz="1400" b="1" dirty="0">
                <a:solidFill>
                  <a:schemeClr val="tx1"/>
                </a:solidFill>
              </a:rPr>
              <a:t>return </a:t>
            </a:r>
            <a:r>
              <a:rPr lang="en-US" sz="1400" dirty="0">
                <a:solidFill>
                  <a:schemeClr val="tx1"/>
                </a:solidFill>
              </a:rPr>
              <a:t>r+1</a:t>
            </a:r>
          </a:p>
        </p:txBody>
      </p:sp>
      <p:cxnSp>
        <p:nvCxnSpPr>
          <p:cNvPr id="34" name="Straight Arrow Connector 33"/>
          <p:cNvCxnSpPr>
            <a:cxnSpLocks/>
            <a:stCxn id="8" idx="0"/>
          </p:cNvCxnSpPr>
          <p:nvPr/>
        </p:nvCxnSpPr>
        <p:spPr>
          <a:xfrm flipV="1">
            <a:off x="6176865" y="2901184"/>
            <a:ext cx="0" cy="3542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cxnSpLocks/>
            <a:stCxn id="35" idx="2"/>
            <a:endCxn id="33" idx="0"/>
          </p:cNvCxnSpPr>
          <p:nvPr/>
        </p:nvCxnSpPr>
        <p:spPr>
          <a:xfrm>
            <a:off x="7379735" y="3687433"/>
            <a:ext cx="13788" cy="2693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a:cxnSpLocks/>
            <a:stCxn id="33" idx="3"/>
            <a:endCxn id="35" idx="3"/>
          </p:cNvCxnSpPr>
          <p:nvPr/>
        </p:nvCxnSpPr>
        <p:spPr>
          <a:xfrm flipH="1" flipV="1">
            <a:off x="7811783" y="3471409"/>
            <a:ext cx="135588" cy="829502"/>
          </a:xfrm>
          <a:prstGeom prst="curvedConnector3">
            <a:avLst>
              <a:gd name="adj1" fmla="val -168599"/>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4854052" y="4853174"/>
            <a:ext cx="2645626" cy="461665"/>
          </a:xfrm>
          <a:prstGeom prst="rect">
            <a:avLst/>
          </a:prstGeom>
          <a:noFill/>
        </p:spPr>
        <p:txBody>
          <a:bodyPr wrap="square" rtlCol="0">
            <a:spAutoFit/>
          </a:bodyPr>
          <a:lstStyle/>
          <a:p>
            <a:pPr algn="r"/>
            <a:r>
              <a:rPr lang="en-US" sz="1200" i="1" dirty="0"/>
              <a:t>Constrain: </a:t>
            </a:r>
            <a:r>
              <a:rPr lang="en-US" sz="1200" b="1" i="1" dirty="0"/>
              <a:t>both</a:t>
            </a:r>
            <a:r>
              <a:rPr lang="en-US" sz="1200" i="1" dirty="0"/>
              <a:t> cycles should be iterated in equal number of times</a:t>
            </a:r>
          </a:p>
        </p:txBody>
      </p:sp>
      <p:sp>
        <p:nvSpPr>
          <p:cNvPr id="35" name="Rectangle 34"/>
          <p:cNvSpPr/>
          <p:nvPr/>
        </p:nvSpPr>
        <p:spPr>
          <a:xfrm>
            <a:off x="6947687" y="3255385"/>
            <a:ext cx="864096" cy="43204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accent6">
                    <a:lumMod val="60000"/>
                    <a:lumOff val="40000"/>
                  </a:schemeClr>
                </a:solidFill>
              </a:rPr>
              <a:t>3</a:t>
            </a:r>
          </a:p>
          <a:p>
            <a:pPr algn="ctr"/>
            <a:r>
              <a:rPr lang="en-US" sz="1400" dirty="0">
                <a:solidFill>
                  <a:schemeClr val="tx1"/>
                </a:solidFill>
              </a:rPr>
              <a:t>&lt;end&gt;</a:t>
            </a:r>
          </a:p>
        </p:txBody>
      </p:sp>
      <p:sp>
        <p:nvSpPr>
          <p:cNvPr id="14" name="TextBox 13">
            <a:extLst>
              <a:ext uri="{FF2B5EF4-FFF2-40B4-BE49-F238E27FC236}">
                <a16:creationId xmlns:a16="http://schemas.microsoft.com/office/drawing/2014/main" id="{18C194E9-B8D2-0A48-A4AE-E3C0441F1FFF}"/>
              </a:ext>
            </a:extLst>
          </p:cNvPr>
          <p:cNvSpPr txBox="1"/>
          <p:nvPr/>
        </p:nvSpPr>
        <p:spPr>
          <a:xfrm>
            <a:off x="448102" y="1374951"/>
            <a:ext cx="8003232" cy="707886"/>
          </a:xfrm>
          <a:prstGeom prst="rect">
            <a:avLst/>
          </a:prstGeom>
          <a:noFill/>
        </p:spPr>
        <p:txBody>
          <a:bodyPr wrap="square" rtlCol="0">
            <a:spAutoFit/>
          </a:bodyPr>
          <a:lstStyle/>
          <a:p>
            <a:r>
              <a:rPr lang="en-US" sz="2000" dirty="0"/>
              <a:t>Constructing the CFG of a recursive program is more complicated. Let’s look at two simple examples.</a:t>
            </a:r>
          </a:p>
        </p:txBody>
      </p:sp>
      <p:cxnSp>
        <p:nvCxnSpPr>
          <p:cNvPr id="62" name="Straight Arrow Connector 61">
            <a:extLst>
              <a:ext uri="{FF2B5EF4-FFF2-40B4-BE49-F238E27FC236}">
                <a16:creationId xmlns:a16="http://schemas.microsoft.com/office/drawing/2014/main" id="{44C8E899-369A-9A4D-96F7-8B367079D394}"/>
              </a:ext>
            </a:extLst>
          </p:cNvPr>
          <p:cNvCxnSpPr>
            <a:cxnSpLocks/>
            <a:stCxn id="35" idx="0"/>
          </p:cNvCxnSpPr>
          <p:nvPr/>
        </p:nvCxnSpPr>
        <p:spPr>
          <a:xfrm flipV="1">
            <a:off x="7379735" y="2901184"/>
            <a:ext cx="13788" cy="3542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EBD5135-039A-9C6E-D605-68014D5FF6C7}"/>
              </a:ext>
            </a:extLst>
          </p:cNvPr>
          <p:cNvCxnSpPr>
            <a:cxnSpLocks/>
            <a:stCxn id="8" idx="2"/>
            <a:endCxn id="33" idx="1"/>
          </p:cNvCxnSpPr>
          <p:nvPr/>
        </p:nvCxnSpPr>
        <p:spPr>
          <a:xfrm>
            <a:off x="6176865" y="3687433"/>
            <a:ext cx="662810" cy="61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8676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One more example</a:t>
            </a:r>
          </a:p>
        </p:txBody>
      </p:sp>
      <p:sp>
        <p:nvSpPr>
          <p:cNvPr id="4" name="Slide Number Placeholder 3"/>
          <p:cNvSpPr>
            <a:spLocks noGrp="1"/>
          </p:cNvSpPr>
          <p:nvPr>
            <p:ph type="sldNum" sz="quarter" idx="12"/>
          </p:nvPr>
        </p:nvSpPr>
        <p:spPr/>
        <p:txBody>
          <a:bodyPr/>
          <a:lstStyle/>
          <a:p>
            <a:pPr>
              <a:defRPr/>
            </a:pPr>
            <a:fld id="{F7C0A3F7-46F3-44CF-95B7-0304031AA6EA}" type="slidenum">
              <a:rPr lang="en-US" smtClean="0"/>
              <a:pPr>
                <a:defRPr/>
              </a:pPr>
              <a:t>44</a:t>
            </a:fld>
            <a:endParaRPr lang="en-US"/>
          </a:p>
        </p:txBody>
      </p:sp>
      <p:sp>
        <p:nvSpPr>
          <p:cNvPr id="24" name="TextBox 23"/>
          <p:cNvSpPr txBox="1"/>
          <p:nvPr/>
        </p:nvSpPr>
        <p:spPr>
          <a:xfrm>
            <a:off x="2184391" y="2685641"/>
            <a:ext cx="4775218" cy="1938992"/>
          </a:xfrm>
          <a:prstGeom prst="rect">
            <a:avLst/>
          </a:prstGeom>
          <a:noFill/>
          <a:ln>
            <a:solidFill>
              <a:schemeClr val="tx1"/>
            </a:solidFill>
          </a:ln>
        </p:spPr>
        <p:txBody>
          <a:bodyPr wrap="none">
            <a:spAutoFit/>
          </a:bodyPr>
          <a:lstStyle/>
          <a:p>
            <a:pPr>
              <a:defRPr/>
            </a:pPr>
            <a:r>
              <a:rPr lang="en-US" sz="2400" dirty="0">
                <a:latin typeface="+mn-lt"/>
              </a:rPr>
              <a:t>h(x) {</a:t>
            </a:r>
            <a:br>
              <a:rPr lang="en-US" sz="2400" dirty="0">
                <a:latin typeface="+mn-lt"/>
              </a:rPr>
            </a:br>
            <a:r>
              <a:rPr lang="en-US" sz="2400" b="1" dirty="0">
                <a:latin typeface="+mn-lt"/>
              </a:rPr>
              <a:t>   </a:t>
            </a:r>
            <a:r>
              <a:rPr lang="en-US" sz="2400" b="1" u="sng" dirty="0">
                <a:latin typeface="+mn-lt"/>
              </a:rPr>
              <a:t>if</a:t>
            </a:r>
            <a:r>
              <a:rPr lang="en-US" sz="2400" b="1" dirty="0">
                <a:latin typeface="+mn-lt"/>
              </a:rPr>
              <a:t>  </a:t>
            </a:r>
            <a:r>
              <a:rPr lang="en-US" sz="2400" dirty="0">
                <a:latin typeface="+mn-lt"/>
              </a:rPr>
              <a:t>(x</a:t>
            </a:r>
            <a:r>
              <a:rPr lang="en-US" sz="2400" dirty="0">
                <a:latin typeface="+mn-lt"/>
                <a:sym typeface="Symbol"/>
              </a:rPr>
              <a:t>0)  </a:t>
            </a:r>
            <a:r>
              <a:rPr lang="en-US" sz="2400" b="1" dirty="0">
                <a:latin typeface="+mn-lt"/>
                <a:sym typeface="Symbol"/>
              </a:rPr>
              <a:t>return</a:t>
            </a:r>
            <a:r>
              <a:rPr lang="en-US" sz="2400" dirty="0">
                <a:latin typeface="+mn-lt"/>
                <a:sym typeface="Symbol"/>
              </a:rPr>
              <a:t> 0  </a:t>
            </a:r>
          </a:p>
          <a:p>
            <a:pPr>
              <a:defRPr/>
            </a:pPr>
            <a:r>
              <a:rPr lang="en-US" sz="2400" b="1" dirty="0">
                <a:latin typeface="+mn-lt"/>
                <a:sym typeface="Symbol"/>
              </a:rPr>
              <a:t>   </a:t>
            </a:r>
            <a:r>
              <a:rPr lang="en-US" sz="2400" b="1" u="sng" dirty="0">
                <a:latin typeface="+mn-lt"/>
                <a:sym typeface="Symbol"/>
              </a:rPr>
              <a:t>if</a:t>
            </a:r>
            <a:r>
              <a:rPr lang="en-US" sz="2400" dirty="0">
                <a:latin typeface="+mn-lt"/>
                <a:sym typeface="Symbol"/>
              </a:rPr>
              <a:t> (odd(x))  { x = h(x-1) ; </a:t>
            </a:r>
            <a:r>
              <a:rPr lang="en-US" sz="2400" b="1" dirty="0">
                <a:latin typeface="+mn-lt"/>
                <a:sym typeface="Symbol"/>
              </a:rPr>
              <a:t>return</a:t>
            </a:r>
            <a:r>
              <a:rPr lang="en-US" sz="2400" dirty="0">
                <a:latin typeface="+mn-lt"/>
                <a:sym typeface="Symbol"/>
              </a:rPr>
              <a:t> x+1 }</a:t>
            </a:r>
            <a:br>
              <a:rPr lang="en-US" sz="2400" dirty="0">
                <a:latin typeface="+mn-lt"/>
                <a:sym typeface="Symbol"/>
              </a:rPr>
            </a:br>
            <a:r>
              <a:rPr lang="en-US" sz="2400" dirty="0">
                <a:latin typeface="+mn-lt"/>
                <a:sym typeface="Symbol"/>
              </a:rPr>
              <a:t>   </a:t>
            </a:r>
            <a:r>
              <a:rPr lang="en-US" sz="2400" b="1" u="sng" dirty="0">
                <a:latin typeface="+mn-lt"/>
                <a:sym typeface="Symbol"/>
              </a:rPr>
              <a:t>else</a:t>
            </a:r>
            <a:r>
              <a:rPr lang="en-US" sz="2400" dirty="0">
                <a:latin typeface="+mn-lt"/>
                <a:sym typeface="Symbol"/>
              </a:rPr>
              <a:t> { x = h(x-2) ; </a:t>
            </a:r>
            <a:r>
              <a:rPr lang="en-US" sz="2400" b="1" dirty="0">
                <a:latin typeface="+mn-lt"/>
                <a:sym typeface="Symbol"/>
              </a:rPr>
              <a:t>return</a:t>
            </a:r>
            <a:r>
              <a:rPr lang="en-US" sz="2400" dirty="0">
                <a:latin typeface="+mn-lt"/>
                <a:sym typeface="Symbol"/>
              </a:rPr>
              <a:t> x+2 } </a:t>
            </a:r>
          </a:p>
          <a:p>
            <a:pPr>
              <a:defRPr/>
            </a:pPr>
            <a:r>
              <a:rPr lang="en-US" sz="2400" dirty="0">
                <a:latin typeface="+mn-lt"/>
                <a:sym typeface="Symbol"/>
              </a:rPr>
              <a:t>}</a:t>
            </a:r>
            <a:endParaRPr lang="en-US" sz="2400" dirty="0">
              <a:latin typeface="+mn-lt"/>
            </a:endParaRPr>
          </a:p>
        </p:txBody>
      </p:sp>
      <p:sp>
        <p:nvSpPr>
          <p:cNvPr id="2" name="TextBox 1">
            <a:extLst>
              <a:ext uri="{FF2B5EF4-FFF2-40B4-BE49-F238E27FC236}">
                <a16:creationId xmlns:a16="http://schemas.microsoft.com/office/drawing/2014/main" id="{1BFCBAAB-82DE-6E43-B6C3-58C49C92A7C4}"/>
              </a:ext>
            </a:extLst>
          </p:cNvPr>
          <p:cNvSpPr txBox="1"/>
          <p:nvPr/>
        </p:nvSpPr>
        <p:spPr>
          <a:xfrm>
            <a:off x="3428097" y="1914164"/>
            <a:ext cx="2287806" cy="369332"/>
          </a:xfrm>
          <a:prstGeom prst="rect">
            <a:avLst/>
          </a:prstGeom>
          <a:noFill/>
        </p:spPr>
        <p:txBody>
          <a:bodyPr wrap="none" rtlCol="0">
            <a:spAutoFit/>
          </a:bodyPr>
          <a:lstStyle/>
          <a:p>
            <a:r>
              <a:rPr lang="en-US" dirty="0"/>
              <a:t>How about this one?</a:t>
            </a:r>
          </a:p>
        </p:txBody>
      </p:sp>
    </p:spTree>
    <p:extLst>
      <p:ext uri="{BB962C8B-B14F-4D97-AF65-F5344CB8AC3E}">
        <p14:creationId xmlns:p14="http://schemas.microsoft.com/office/powerpoint/2010/main" val="321133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F934AC99-80B9-7847-B02D-81BE80F7C585}"/>
              </a:ext>
            </a:extLst>
          </p:cNvPr>
          <p:cNvSpPr/>
          <p:nvPr/>
        </p:nvSpPr>
        <p:spPr>
          <a:xfrm>
            <a:off x="3099859" y="1525271"/>
            <a:ext cx="2664296" cy="2884713"/>
          </a:xfrm>
          <a:prstGeom prst="roundRect">
            <a:avLst>
              <a:gd name="adj" fmla="val 13785"/>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Title 1"/>
          <p:cNvSpPr>
            <a:spLocks noGrp="1"/>
          </p:cNvSpPr>
          <p:nvPr>
            <p:ph type="title"/>
          </p:nvPr>
        </p:nvSpPr>
        <p:spPr/>
        <p:txBody>
          <a:bodyPr/>
          <a:lstStyle/>
          <a:p>
            <a:pPr eaLnBrk="1" hangingPunct="1"/>
            <a:r>
              <a:rPr lang="en-US" dirty="0"/>
              <a:t>Simple example: line coverage</a:t>
            </a:r>
          </a:p>
        </p:txBody>
      </p:sp>
      <p:sp>
        <p:nvSpPr>
          <p:cNvPr id="10243" name="Content Placeholder 2"/>
          <p:cNvSpPr>
            <a:spLocks noGrp="1"/>
          </p:cNvSpPr>
          <p:nvPr>
            <p:ph idx="1"/>
          </p:nvPr>
        </p:nvSpPr>
        <p:spPr>
          <a:xfrm>
            <a:off x="179512" y="4517618"/>
            <a:ext cx="8856984" cy="1464529"/>
          </a:xfrm>
        </p:spPr>
        <p:txBody>
          <a:bodyPr/>
          <a:lstStyle/>
          <a:p>
            <a:pPr eaLnBrk="1" hangingPunct="1"/>
            <a:r>
              <a:rPr lang="en-US" sz="2400" dirty="0"/>
              <a:t>A </a:t>
            </a:r>
            <a:r>
              <a:rPr lang="en-US" sz="2400" i="1" u="sng" dirty="0"/>
              <a:t>test-case</a:t>
            </a:r>
            <a:r>
              <a:rPr lang="en-US" sz="2400" dirty="0"/>
              <a:t>: another name for a “test”.</a:t>
            </a:r>
          </a:p>
          <a:p>
            <a:pPr eaLnBrk="1" hangingPunct="1"/>
            <a:r>
              <a:rPr lang="en-US" sz="2400" dirty="0"/>
              <a:t>A </a:t>
            </a:r>
            <a:r>
              <a:rPr lang="en-US" sz="2400" i="1" u="sng" dirty="0"/>
              <a:t>test-set</a:t>
            </a:r>
            <a:r>
              <a:rPr lang="en-US" sz="2400" dirty="0"/>
              <a:t> (Def 1.18/2</a:t>
            </a:r>
            <a:r>
              <a:rPr lang="en-US" sz="2400" baseline="30000" dirty="0"/>
              <a:t>nd</a:t>
            </a:r>
            <a:r>
              <a:rPr lang="en-US" sz="2400" dirty="0"/>
              <a:t> Ed 3.20): is just a set of test-cases.</a:t>
            </a:r>
          </a:p>
          <a:p>
            <a:pPr eaLnBrk="1" hangingPunct="1"/>
            <a:r>
              <a:rPr lang="en-US" sz="2400" dirty="0"/>
              <a:t>We can for example require that the test set of foo ”covers” every line in the code of foo. (a test set </a:t>
            </a:r>
            <a:r>
              <a:rPr lang="en-US" sz="2400" b="1" dirty="0"/>
              <a:t>covers</a:t>
            </a:r>
            <a:r>
              <a:rPr lang="en-US" sz="2400" dirty="0"/>
              <a:t> a line, if there is one test case whose execution visits the line)</a:t>
            </a:r>
            <a:endParaRPr lang="en-US" sz="20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C823D116-DC13-45EB-BEF8-0D99A7E2DF5B}" type="slidenum">
              <a:rPr lang="en-US" smtClean="0"/>
              <a:pPr>
                <a:defRPr/>
              </a:pPr>
              <a:t>5</a:t>
            </a:fld>
            <a:endParaRPr lang="en-US"/>
          </a:p>
        </p:txBody>
      </p:sp>
      <p:sp>
        <p:nvSpPr>
          <p:cNvPr id="5" name="TextBox 4"/>
          <p:cNvSpPr txBox="1"/>
          <p:nvPr/>
        </p:nvSpPr>
        <p:spPr>
          <a:xfrm>
            <a:off x="3347864" y="1628800"/>
            <a:ext cx="2168286" cy="2677656"/>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chemeClr val="accent1">
                    <a:lumMod val="50000"/>
                  </a:schemeClr>
                </a:solidFill>
              </a:rPr>
              <a:t>foo</a:t>
            </a:r>
            <a:r>
              <a:rPr lang="en-US" sz="2400" dirty="0"/>
              <a:t>(</a:t>
            </a:r>
            <a:r>
              <a:rPr lang="en-US" sz="2400" dirty="0" err="1"/>
              <a:t>x,y</a:t>
            </a:r>
            <a:r>
              <a:rPr lang="en-US" sz="2400" dirty="0"/>
              <a:t>) { </a:t>
            </a:r>
          </a:p>
          <a:p>
            <a:pPr>
              <a:defRPr/>
            </a:pPr>
            <a:r>
              <a:rPr lang="en-US" sz="2400" dirty="0"/>
              <a:t>    </a:t>
            </a:r>
            <a:r>
              <a:rPr lang="en-US" sz="2400" b="1" dirty="0">
                <a:solidFill>
                  <a:schemeClr val="accent6">
                    <a:lumMod val="75000"/>
                  </a:schemeClr>
                </a:solidFill>
              </a:rPr>
              <a:t>while</a:t>
            </a:r>
            <a:r>
              <a:rPr lang="en-US" sz="2400" dirty="0"/>
              <a:t> (x&gt;y)  </a:t>
            </a:r>
          </a:p>
          <a:p>
            <a:pPr>
              <a:defRPr/>
            </a:pPr>
            <a:r>
              <a:rPr lang="en-US" sz="2400" dirty="0"/>
              <a:t>          x=x-y ; </a:t>
            </a:r>
          </a:p>
          <a:p>
            <a:pPr>
              <a:defRPr/>
            </a:pPr>
            <a:r>
              <a:rPr lang="en-US" sz="2400" dirty="0"/>
              <a:t>     </a:t>
            </a:r>
            <a:r>
              <a:rPr lang="en-US" sz="2400" b="1" dirty="0">
                <a:solidFill>
                  <a:schemeClr val="accent6">
                    <a:lumMod val="75000"/>
                  </a:schemeClr>
                </a:solidFill>
              </a:rPr>
              <a:t>if</a:t>
            </a:r>
            <a:r>
              <a:rPr lang="en-US" sz="2400" dirty="0"/>
              <a:t> (x&lt;y) </a:t>
            </a:r>
          </a:p>
          <a:p>
            <a:pPr>
              <a:defRPr/>
            </a:pPr>
            <a:r>
              <a:rPr lang="en-US" sz="2400" dirty="0"/>
              <a:t>          return -1 </a:t>
            </a:r>
          </a:p>
          <a:p>
            <a:pPr>
              <a:defRPr/>
            </a:pPr>
            <a:r>
              <a:rPr lang="en-US" sz="2400" dirty="0"/>
              <a:t>     </a:t>
            </a:r>
            <a:r>
              <a:rPr lang="en-US" sz="2400" b="1" dirty="0">
                <a:solidFill>
                  <a:schemeClr val="accent6">
                    <a:lumMod val="75000"/>
                  </a:schemeClr>
                </a:solidFill>
              </a:rPr>
              <a:t>else</a:t>
            </a:r>
            <a:r>
              <a:rPr lang="en-US" sz="2400" dirty="0"/>
              <a:t> </a:t>
            </a:r>
          </a:p>
          <a:p>
            <a:pPr>
              <a:defRPr/>
            </a:pPr>
            <a:r>
              <a:rPr lang="en-US" sz="2400" dirty="0"/>
              <a:t>          return x } </a:t>
            </a:r>
          </a:p>
        </p:txBody>
      </p:sp>
    </p:spTree>
    <p:extLst>
      <p:ext uri="{BB962C8B-B14F-4D97-AF65-F5344CB8AC3E}">
        <p14:creationId xmlns:p14="http://schemas.microsoft.com/office/powerpoint/2010/main" val="375654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a:t>Simple example: line coverage</a:t>
            </a:r>
          </a:p>
        </p:txBody>
      </p:sp>
      <p:sp>
        <p:nvSpPr>
          <p:cNvPr id="10243" name="Content Placeholder 2"/>
          <p:cNvSpPr>
            <a:spLocks noGrp="1"/>
          </p:cNvSpPr>
          <p:nvPr>
            <p:ph idx="1"/>
          </p:nvPr>
        </p:nvSpPr>
        <p:spPr/>
        <p:txBody>
          <a:bodyPr/>
          <a:lstStyle/>
          <a:p>
            <a:pPr eaLnBrk="1" hangingPunct="1"/>
            <a:endParaRPr lang="en-US" sz="2400" dirty="0"/>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C823D116-DC13-45EB-BEF8-0D99A7E2DF5B}" type="slidenum">
              <a:rPr lang="en-US" smtClean="0"/>
              <a:pPr>
                <a:defRPr/>
              </a:pPr>
              <a:t>6</a:t>
            </a:fld>
            <a:endParaRPr lang="en-US"/>
          </a:p>
        </p:txBody>
      </p:sp>
      <p:sp>
        <p:nvSpPr>
          <p:cNvPr id="6" name="Content Placeholder 2">
            <a:extLst>
              <a:ext uri="{FF2B5EF4-FFF2-40B4-BE49-F238E27FC236}">
                <a16:creationId xmlns:a16="http://schemas.microsoft.com/office/drawing/2014/main" id="{0B9CFD9E-F84D-2649-A81E-A2F71A83EC97}"/>
              </a:ext>
            </a:extLst>
          </p:cNvPr>
          <p:cNvSpPr txBox="1">
            <a:spLocks/>
          </p:cNvSpPr>
          <p:nvPr/>
        </p:nvSpPr>
        <p:spPr bwMode="auto">
          <a:xfrm>
            <a:off x="1151620" y="4736563"/>
            <a:ext cx="6840760" cy="14645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None/>
            </a:pPr>
            <a:r>
              <a:rPr lang="en-US" sz="2400" dirty="0"/>
              <a:t>As a quantitative measure we can talk about:</a:t>
            </a:r>
          </a:p>
          <a:p>
            <a:pPr eaLnBrk="1" hangingPunct="1"/>
            <a:r>
              <a:rPr lang="en-US" sz="2400" dirty="0"/>
              <a:t>Which lines are covered</a:t>
            </a:r>
          </a:p>
          <a:p>
            <a:pPr eaLnBrk="1" hangingPunct="1"/>
            <a:r>
              <a:rPr lang="en-US" sz="2400" dirty="0"/>
              <a:t>How many lines are covered</a:t>
            </a:r>
          </a:p>
          <a:p>
            <a:pPr eaLnBrk="1" hangingPunct="1"/>
            <a:r>
              <a:rPr lang="en-US" sz="2400" dirty="0"/>
              <a:t>Percentage of the lines covered </a:t>
            </a:r>
          </a:p>
        </p:txBody>
      </p:sp>
      <p:sp>
        <p:nvSpPr>
          <p:cNvPr id="8" name="Rounded Rectangle 7">
            <a:extLst>
              <a:ext uri="{FF2B5EF4-FFF2-40B4-BE49-F238E27FC236}">
                <a16:creationId xmlns:a16="http://schemas.microsoft.com/office/drawing/2014/main" id="{D8586703-742A-9D4E-A160-E3643544B138}"/>
              </a:ext>
            </a:extLst>
          </p:cNvPr>
          <p:cNvSpPr/>
          <p:nvPr/>
        </p:nvSpPr>
        <p:spPr>
          <a:xfrm>
            <a:off x="3099859" y="1525271"/>
            <a:ext cx="2664296" cy="2884713"/>
          </a:xfrm>
          <a:prstGeom prst="roundRect">
            <a:avLst>
              <a:gd name="adj" fmla="val 13785"/>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25AC8C5-991C-3243-BEDD-AAD657E5506C}"/>
              </a:ext>
            </a:extLst>
          </p:cNvPr>
          <p:cNvSpPr txBox="1"/>
          <p:nvPr/>
        </p:nvSpPr>
        <p:spPr>
          <a:xfrm>
            <a:off x="3347864" y="1628800"/>
            <a:ext cx="2168286" cy="2677656"/>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chemeClr val="accent1">
                    <a:lumMod val="50000"/>
                  </a:schemeClr>
                </a:solidFill>
              </a:rPr>
              <a:t>foo</a:t>
            </a:r>
            <a:r>
              <a:rPr lang="en-US" sz="2400" dirty="0"/>
              <a:t>(</a:t>
            </a:r>
            <a:r>
              <a:rPr lang="en-US" sz="2400" dirty="0" err="1"/>
              <a:t>x,y</a:t>
            </a:r>
            <a:r>
              <a:rPr lang="en-US" sz="2400" dirty="0"/>
              <a:t>) { </a:t>
            </a:r>
          </a:p>
          <a:p>
            <a:pPr>
              <a:defRPr/>
            </a:pPr>
            <a:r>
              <a:rPr lang="en-US" sz="2400" dirty="0"/>
              <a:t>    </a:t>
            </a:r>
            <a:r>
              <a:rPr lang="en-US" sz="2400" b="1" dirty="0">
                <a:solidFill>
                  <a:schemeClr val="accent6">
                    <a:lumMod val="75000"/>
                  </a:schemeClr>
                </a:solidFill>
              </a:rPr>
              <a:t>while</a:t>
            </a:r>
            <a:r>
              <a:rPr lang="en-US" sz="2400" dirty="0"/>
              <a:t> (x&gt;y)  </a:t>
            </a:r>
          </a:p>
          <a:p>
            <a:pPr>
              <a:defRPr/>
            </a:pPr>
            <a:r>
              <a:rPr lang="en-US" sz="2400" dirty="0"/>
              <a:t>          x=x-y ; </a:t>
            </a:r>
          </a:p>
          <a:p>
            <a:pPr>
              <a:defRPr/>
            </a:pPr>
            <a:r>
              <a:rPr lang="en-US" sz="2400" dirty="0"/>
              <a:t>     </a:t>
            </a:r>
            <a:r>
              <a:rPr lang="en-US" sz="2400" b="1" dirty="0">
                <a:solidFill>
                  <a:schemeClr val="accent6">
                    <a:lumMod val="75000"/>
                  </a:schemeClr>
                </a:solidFill>
              </a:rPr>
              <a:t>if</a:t>
            </a:r>
            <a:r>
              <a:rPr lang="en-US" sz="2400" dirty="0"/>
              <a:t> (x&lt;y) </a:t>
            </a:r>
          </a:p>
          <a:p>
            <a:pPr>
              <a:defRPr/>
            </a:pPr>
            <a:r>
              <a:rPr lang="en-US" sz="2400" dirty="0"/>
              <a:t>          return -1 </a:t>
            </a:r>
          </a:p>
          <a:p>
            <a:pPr>
              <a:defRPr/>
            </a:pPr>
            <a:r>
              <a:rPr lang="en-US" sz="2400" dirty="0"/>
              <a:t>     </a:t>
            </a:r>
            <a:r>
              <a:rPr lang="en-US" sz="2400" b="1" dirty="0">
                <a:solidFill>
                  <a:schemeClr val="accent6">
                    <a:lumMod val="75000"/>
                  </a:schemeClr>
                </a:solidFill>
              </a:rPr>
              <a:t>else</a:t>
            </a:r>
            <a:r>
              <a:rPr lang="en-US" sz="2400" dirty="0"/>
              <a:t> </a:t>
            </a:r>
          </a:p>
          <a:p>
            <a:pPr>
              <a:defRPr/>
            </a:pPr>
            <a:r>
              <a:rPr lang="en-US" sz="2400" dirty="0"/>
              <a:t>          return x } </a:t>
            </a:r>
          </a:p>
        </p:txBody>
      </p:sp>
    </p:spTree>
    <p:extLst>
      <p:ext uri="{BB962C8B-B14F-4D97-AF65-F5344CB8AC3E}">
        <p14:creationId xmlns:p14="http://schemas.microsoft.com/office/powerpoint/2010/main" val="91483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a:t>Is it a good measure?</a:t>
            </a:r>
          </a:p>
        </p:txBody>
      </p:sp>
      <p:sp>
        <p:nvSpPr>
          <p:cNvPr id="4" name="Slide Number Placeholder 3"/>
          <p:cNvSpPr>
            <a:spLocks noGrp="1"/>
          </p:cNvSpPr>
          <p:nvPr>
            <p:ph type="sldNum" sz="quarter" idx="12"/>
          </p:nvPr>
        </p:nvSpPr>
        <p:spPr/>
        <p:txBody>
          <a:bodyPr/>
          <a:lstStyle/>
          <a:p>
            <a:pPr>
              <a:defRPr/>
            </a:pPr>
            <a:fld id="{C823D116-DC13-45EB-BEF8-0D99A7E2DF5B}" type="slidenum">
              <a:rPr lang="en-US" smtClean="0"/>
              <a:pPr>
                <a:defRPr/>
              </a:pPr>
              <a:t>7</a:t>
            </a:fld>
            <a:endParaRPr lang="en-US"/>
          </a:p>
        </p:txBody>
      </p:sp>
      <p:sp>
        <p:nvSpPr>
          <p:cNvPr id="7" name="TextBox 6">
            <a:extLst>
              <a:ext uri="{FF2B5EF4-FFF2-40B4-BE49-F238E27FC236}">
                <a16:creationId xmlns:a16="http://schemas.microsoft.com/office/drawing/2014/main" id="{6BF71CC3-DC9F-9C45-8C3F-76F098EB5032}"/>
              </a:ext>
            </a:extLst>
          </p:cNvPr>
          <p:cNvSpPr txBox="1"/>
          <p:nvPr/>
        </p:nvSpPr>
        <p:spPr>
          <a:xfrm>
            <a:off x="762000" y="1805123"/>
            <a:ext cx="7620000" cy="461963"/>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err="1">
                <a:solidFill>
                  <a:schemeClr val="accent1">
                    <a:lumMod val="50000"/>
                  </a:schemeClr>
                </a:solidFill>
              </a:rPr>
              <a:t>foo</a:t>
            </a:r>
            <a:r>
              <a:rPr lang="en-US" sz="2400" dirty="0"/>
              <a:t>(</a:t>
            </a:r>
            <a:r>
              <a:rPr lang="en-US" sz="2400" dirty="0" err="1"/>
              <a:t>x,y</a:t>
            </a:r>
            <a:r>
              <a:rPr lang="en-US" sz="2400" dirty="0"/>
              <a:t>) { </a:t>
            </a:r>
            <a:r>
              <a:rPr lang="en-US" sz="2400" b="1" dirty="0"/>
              <a:t>while</a:t>
            </a:r>
            <a:r>
              <a:rPr lang="en-US" sz="2400" dirty="0"/>
              <a:t> (x&gt;y)  x=x-y ;</a:t>
            </a:r>
            <a:r>
              <a:rPr lang="en-US" sz="2400" b="1" dirty="0"/>
              <a:t> if </a:t>
            </a:r>
            <a:r>
              <a:rPr lang="en-US" sz="2400" dirty="0"/>
              <a:t>(x&lt;y) return -1 </a:t>
            </a:r>
            <a:r>
              <a:rPr lang="en-US" sz="2400" b="1" dirty="0"/>
              <a:t>else</a:t>
            </a:r>
            <a:r>
              <a:rPr lang="en-US" sz="2400" dirty="0"/>
              <a:t> return x } </a:t>
            </a:r>
          </a:p>
        </p:txBody>
      </p:sp>
      <p:sp>
        <p:nvSpPr>
          <p:cNvPr id="2" name="TextBox 1">
            <a:extLst>
              <a:ext uri="{FF2B5EF4-FFF2-40B4-BE49-F238E27FC236}">
                <a16:creationId xmlns:a16="http://schemas.microsoft.com/office/drawing/2014/main" id="{EE695225-8D08-764B-B2FC-F5969826E9B3}"/>
              </a:ext>
            </a:extLst>
          </p:cNvPr>
          <p:cNvSpPr txBox="1"/>
          <p:nvPr/>
        </p:nvSpPr>
        <p:spPr>
          <a:xfrm>
            <a:off x="3291386" y="4441426"/>
            <a:ext cx="5034136" cy="923330"/>
          </a:xfrm>
          <a:prstGeom prst="rect">
            <a:avLst/>
          </a:prstGeom>
          <a:noFill/>
        </p:spPr>
        <p:txBody>
          <a:bodyPr wrap="square" rtlCol="0">
            <a:spAutoFit/>
          </a:bodyPr>
          <a:lstStyle/>
          <a:p>
            <a:r>
              <a:rPr lang="en-US" i="1" dirty="0"/>
              <a:t>A less  trivial example: a test set with full line coverage may miss the scenario where the loop is immediately skipped. </a:t>
            </a:r>
          </a:p>
        </p:txBody>
      </p:sp>
      <p:sp>
        <p:nvSpPr>
          <p:cNvPr id="11" name="TextBox 10">
            <a:extLst>
              <a:ext uri="{FF2B5EF4-FFF2-40B4-BE49-F238E27FC236}">
                <a16:creationId xmlns:a16="http://schemas.microsoft.com/office/drawing/2014/main" id="{0B69C360-C9E8-8544-9DDD-39B7BDD4161D}"/>
              </a:ext>
            </a:extLst>
          </p:cNvPr>
          <p:cNvSpPr txBox="1"/>
          <p:nvPr/>
        </p:nvSpPr>
        <p:spPr>
          <a:xfrm>
            <a:off x="762000" y="2543697"/>
            <a:ext cx="7625432" cy="923330"/>
          </a:xfrm>
          <a:prstGeom prst="rect">
            <a:avLst/>
          </a:prstGeom>
          <a:noFill/>
        </p:spPr>
        <p:txBody>
          <a:bodyPr wrap="square" rtlCol="0">
            <a:spAutoFit/>
          </a:bodyPr>
          <a:lstStyle/>
          <a:p>
            <a:pPr algn="ctr"/>
            <a:r>
              <a:rPr lang="en-US" i="1" dirty="0"/>
              <a:t>A single test will give full line coverage, but this obviously misses testing some logic of foo().</a:t>
            </a:r>
          </a:p>
          <a:p>
            <a:endParaRPr lang="en-US" i="1" dirty="0"/>
          </a:p>
        </p:txBody>
      </p:sp>
      <p:sp>
        <p:nvSpPr>
          <p:cNvPr id="8" name="Rounded Rectangle 7">
            <a:extLst>
              <a:ext uri="{FF2B5EF4-FFF2-40B4-BE49-F238E27FC236}">
                <a16:creationId xmlns:a16="http://schemas.microsoft.com/office/drawing/2014/main" id="{F6C307FF-6F75-934B-B5ED-F2F09EEEB7C5}"/>
              </a:ext>
            </a:extLst>
          </p:cNvPr>
          <p:cNvSpPr/>
          <p:nvPr/>
        </p:nvSpPr>
        <p:spPr>
          <a:xfrm>
            <a:off x="392909" y="3460735"/>
            <a:ext cx="2664296" cy="2884713"/>
          </a:xfrm>
          <a:prstGeom prst="roundRect">
            <a:avLst>
              <a:gd name="adj" fmla="val 13785"/>
            </a:avLst>
          </a:prstGeom>
          <a:solidFill>
            <a:schemeClr val="accent6">
              <a:lumMod val="60000"/>
              <a:lumOff val="40000"/>
              <a:alpha val="2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B96034A-EE8D-674D-A1BA-345C88DD5F12}"/>
              </a:ext>
            </a:extLst>
          </p:cNvPr>
          <p:cNvSpPr txBox="1"/>
          <p:nvPr/>
        </p:nvSpPr>
        <p:spPr>
          <a:xfrm>
            <a:off x="640914" y="3564264"/>
            <a:ext cx="2168286" cy="2677656"/>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chemeClr val="accent1">
                    <a:lumMod val="50000"/>
                  </a:schemeClr>
                </a:solidFill>
              </a:rPr>
              <a:t>foo</a:t>
            </a:r>
            <a:r>
              <a:rPr lang="en-US" sz="2400" dirty="0"/>
              <a:t>(</a:t>
            </a:r>
            <a:r>
              <a:rPr lang="en-US" sz="2400" dirty="0" err="1"/>
              <a:t>x,y</a:t>
            </a:r>
            <a:r>
              <a:rPr lang="en-US" sz="2400" dirty="0"/>
              <a:t>) { </a:t>
            </a:r>
          </a:p>
          <a:p>
            <a:pPr>
              <a:defRPr/>
            </a:pPr>
            <a:r>
              <a:rPr lang="en-US" sz="2400" dirty="0"/>
              <a:t>    </a:t>
            </a:r>
            <a:r>
              <a:rPr lang="en-US" sz="2400" b="1" dirty="0">
                <a:solidFill>
                  <a:schemeClr val="accent6">
                    <a:lumMod val="75000"/>
                  </a:schemeClr>
                </a:solidFill>
              </a:rPr>
              <a:t>while</a:t>
            </a:r>
            <a:r>
              <a:rPr lang="en-US" sz="2400" dirty="0"/>
              <a:t> (x&gt;y)  </a:t>
            </a:r>
          </a:p>
          <a:p>
            <a:pPr>
              <a:defRPr/>
            </a:pPr>
            <a:r>
              <a:rPr lang="en-US" sz="2400" dirty="0"/>
              <a:t>          x=x-y ; </a:t>
            </a:r>
          </a:p>
          <a:p>
            <a:pPr>
              <a:defRPr/>
            </a:pPr>
            <a:r>
              <a:rPr lang="en-US" sz="2400" dirty="0"/>
              <a:t>     </a:t>
            </a:r>
            <a:r>
              <a:rPr lang="en-US" sz="2400" b="1" dirty="0">
                <a:solidFill>
                  <a:schemeClr val="accent6">
                    <a:lumMod val="75000"/>
                  </a:schemeClr>
                </a:solidFill>
              </a:rPr>
              <a:t>if</a:t>
            </a:r>
            <a:r>
              <a:rPr lang="en-US" sz="2400" dirty="0"/>
              <a:t> (x&lt;y) </a:t>
            </a:r>
          </a:p>
          <a:p>
            <a:pPr>
              <a:defRPr/>
            </a:pPr>
            <a:r>
              <a:rPr lang="en-US" sz="2400" dirty="0"/>
              <a:t>          return -1 </a:t>
            </a:r>
          </a:p>
          <a:p>
            <a:pPr>
              <a:defRPr/>
            </a:pPr>
            <a:r>
              <a:rPr lang="en-US" sz="2400" dirty="0"/>
              <a:t>     </a:t>
            </a:r>
            <a:r>
              <a:rPr lang="en-US" sz="2400" b="1" dirty="0">
                <a:solidFill>
                  <a:schemeClr val="accent6">
                    <a:lumMod val="75000"/>
                  </a:schemeClr>
                </a:solidFill>
              </a:rPr>
              <a:t>else</a:t>
            </a:r>
            <a:r>
              <a:rPr lang="en-US" sz="2400" dirty="0"/>
              <a:t> </a:t>
            </a:r>
          </a:p>
          <a:p>
            <a:pPr>
              <a:defRPr/>
            </a:pPr>
            <a:r>
              <a:rPr lang="en-US" sz="2400" dirty="0"/>
              <a:t>          return x } </a:t>
            </a:r>
          </a:p>
        </p:txBody>
      </p:sp>
      <p:sp>
        <p:nvSpPr>
          <p:cNvPr id="10" name="Rounded Rectangle 9">
            <a:extLst>
              <a:ext uri="{FF2B5EF4-FFF2-40B4-BE49-F238E27FC236}">
                <a16:creationId xmlns:a16="http://schemas.microsoft.com/office/drawing/2014/main" id="{2EA7426F-E73E-A84E-9C2D-8E0EB352FB41}"/>
              </a:ext>
            </a:extLst>
          </p:cNvPr>
          <p:cNvSpPr/>
          <p:nvPr/>
        </p:nvSpPr>
        <p:spPr>
          <a:xfrm>
            <a:off x="443158" y="1645345"/>
            <a:ext cx="8243642" cy="807883"/>
          </a:xfrm>
          <a:prstGeom prst="roundRect">
            <a:avLst>
              <a:gd name="adj" fmla="val 13785"/>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95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28">
            <a:extLst>
              <a:ext uri="{FF2B5EF4-FFF2-40B4-BE49-F238E27FC236}">
                <a16:creationId xmlns:a16="http://schemas.microsoft.com/office/drawing/2014/main" id="{0C2C8468-4E3B-754C-BD19-E8DA9CD32646}"/>
              </a:ext>
            </a:extLst>
          </p:cNvPr>
          <p:cNvSpPr/>
          <p:nvPr/>
        </p:nvSpPr>
        <p:spPr>
          <a:xfrm>
            <a:off x="3211752" y="2761437"/>
            <a:ext cx="2584384" cy="1146251"/>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B6CBDE21-6CA6-B447-A32A-7FFAA4C84A06}"/>
              </a:ext>
            </a:extLst>
          </p:cNvPr>
          <p:cNvSpPr/>
          <p:nvPr/>
        </p:nvSpPr>
        <p:spPr>
          <a:xfrm>
            <a:off x="4752421" y="1593015"/>
            <a:ext cx="618755"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7A4101E7-483E-2846-8099-30527BC63A3F}"/>
              </a:ext>
            </a:extLst>
          </p:cNvPr>
          <p:cNvSpPr/>
          <p:nvPr/>
        </p:nvSpPr>
        <p:spPr>
          <a:xfrm>
            <a:off x="5451154" y="1593015"/>
            <a:ext cx="1102046"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a:extLst>
              <a:ext uri="{FF2B5EF4-FFF2-40B4-BE49-F238E27FC236}">
                <a16:creationId xmlns:a16="http://schemas.microsoft.com/office/drawing/2014/main" id="{DF29D603-DE82-9147-B6E6-08E698D9124C}"/>
              </a:ext>
            </a:extLst>
          </p:cNvPr>
          <p:cNvSpPr/>
          <p:nvPr/>
        </p:nvSpPr>
        <p:spPr>
          <a:xfrm>
            <a:off x="7203518" y="1593015"/>
            <a:ext cx="1112898"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97FB8ABF-8177-3640-80D7-35B8D354CF26}"/>
              </a:ext>
            </a:extLst>
          </p:cNvPr>
          <p:cNvSpPr/>
          <p:nvPr/>
        </p:nvSpPr>
        <p:spPr>
          <a:xfrm>
            <a:off x="3432669" y="1643078"/>
            <a:ext cx="923307"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a:extLst>
              <a:ext uri="{FF2B5EF4-FFF2-40B4-BE49-F238E27FC236}">
                <a16:creationId xmlns:a16="http://schemas.microsoft.com/office/drawing/2014/main" id="{DB9BC11A-BF56-1346-A615-3C84B18D6233}"/>
              </a:ext>
            </a:extLst>
          </p:cNvPr>
          <p:cNvSpPr/>
          <p:nvPr/>
        </p:nvSpPr>
        <p:spPr>
          <a:xfrm>
            <a:off x="2699793" y="1628800"/>
            <a:ext cx="648072" cy="862566"/>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Title 1"/>
          <p:cNvSpPr>
            <a:spLocks noGrp="1"/>
          </p:cNvSpPr>
          <p:nvPr>
            <p:ph type="title"/>
          </p:nvPr>
        </p:nvSpPr>
        <p:spPr/>
        <p:txBody>
          <a:bodyPr/>
          <a:lstStyle/>
          <a:p>
            <a:pPr eaLnBrk="1" hangingPunct="1"/>
            <a:r>
              <a:rPr lang="en-US" dirty="0"/>
              <a:t>Graph-based test coverage</a:t>
            </a:r>
          </a:p>
        </p:txBody>
      </p:sp>
      <p:sp>
        <p:nvSpPr>
          <p:cNvPr id="10243" name="Content Placeholder 2"/>
          <p:cNvSpPr>
            <a:spLocks noGrp="1"/>
          </p:cNvSpPr>
          <p:nvPr>
            <p:ph idx="1"/>
          </p:nvPr>
        </p:nvSpPr>
        <p:spPr>
          <a:xfrm>
            <a:off x="457200" y="3857625"/>
            <a:ext cx="8229600" cy="2268538"/>
          </a:xfrm>
        </p:spPr>
        <p:txBody>
          <a:bodyPr/>
          <a:lstStyle/>
          <a:p>
            <a:pPr eaLnBrk="1" hangingPunct="1"/>
            <a:r>
              <a:rPr lang="en-US" sz="2400" dirty="0"/>
              <a:t>Abstractly, a program is a set of branches and branching points. An execution flows through these branches, to form a path through the program.</a:t>
            </a:r>
          </a:p>
          <a:p>
            <a:pPr eaLnBrk="1" hangingPunct="1"/>
            <a:r>
              <a:rPr lang="en-US" sz="2400" dirty="0"/>
              <a:t>This can be captured by a so called </a:t>
            </a:r>
            <a:r>
              <a:rPr lang="en-US" sz="2400" i="1" dirty="0">
                <a:solidFill>
                  <a:schemeClr val="accent1">
                    <a:lumMod val="50000"/>
                  </a:schemeClr>
                </a:solidFill>
              </a:rPr>
              <a:t>Control Flow </a:t>
            </a:r>
            <a:r>
              <a:rPr lang="en-US" sz="2400" i="1" u="sng" dirty="0">
                <a:solidFill>
                  <a:schemeClr val="accent1">
                    <a:lumMod val="50000"/>
                  </a:schemeClr>
                </a:solidFill>
              </a:rPr>
              <a:t>Graph</a:t>
            </a:r>
            <a:r>
              <a:rPr lang="en-US" sz="2400" dirty="0">
                <a:solidFill>
                  <a:schemeClr val="accent1">
                    <a:lumMod val="50000"/>
                  </a:schemeClr>
                </a:solidFill>
              </a:rPr>
              <a:t> </a:t>
            </a:r>
            <a:r>
              <a:rPr lang="en-US" sz="2400" dirty="0"/>
              <a:t>(CFG, </a:t>
            </a:r>
            <a:r>
              <a:rPr lang="en-US" sz="2400" dirty="0" err="1"/>
              <a:t>Legard</a:t>
            </a:r>
            <a:r>
              <a:rPr lang="en-US" sz="2400" dirty="0"/>
              <a:t> 1970), such as the one above.</a:t>
            </a:r>
          </a:p>
          <a:p>
            <a:pPr eaLnBrk="1" hangingPunct="1"/>
            <a:r>
              <a:rPr lang="en-US" sz="2400" dirty="0"/>
              <a:t>AO gives you a set of  graph-based coverage concepts; most are stronger than line coverage.</a:t>
            </a:r>
          </a:p>
        </p:txBody>
      </p:sp>
      <p:sp>
        <p:nvSpPr>
          <p:cNvPr id="4" name="Slide Number Placeholder 3"/>
          <p:cNvSpPr>
            <a:spLocks noGrp="1"/>
          </p:cNvSpPr>
          <p:nvPr>
            <p:ph type="sldNum" sz="quarter" idx="12"/>
          </p:nvPr>
        </p:nvSpPr>
        <p:spPr/>
        <p:txBody>
          <a:bodyPr/>
          <a:lstStyle/>
          <a:p>
            <a:pPr>
              <a:defRPr/>
            </a:pPr>
            <a:fld id="{C823D116-DC13-45EB-BEF8-0D99A7E2DF5B}" type="slidenum">
              <a:rPr lang="en-US" smtClean="0"/>
              <a:pPr>
                <a:defRPr/>
              </a:pPr>
              <a:t>8</a:t>
            </a:fld>
            <a:endParaRPr lang="en-US"/>
          </a:p>
        </p:txBody>
      </p:sp>
      <p:sp>
        <p:nvSpPr>
          <p:cNvPr id="6" name="Oval 5"/>
          <p:cNvSpPr/>
          <p:nvPr/>
        </p:nvSpPr>
        <p:spPr>
          <a:xfrm flipH="1">
            <a:off x="3861604" y="3117980"/>
            <a:ext cx="349548" cy="27826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t>0</a:t>
            </a:r>
          </a:p>
        </p:txBody>
      </p:sp>
      <p:sp>
        <p:nvSpPr>
          <p:cNvPr id="8" name="Oval 7"/>
          <p:cNvSpPr/>
          <p:nvPr/>
        </p:nvSpPr>
        <p:spPr>
          <a:xfrm flipH="1">
            <a:off x="4591612" y="3122173"/>
            <a:ext cx="321618" cy="26987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2</a:t>
            </a:r>
          </a:p>
        </p:txBody>
      </p:sp>
      <p:sp>
        <p:nvSpPr>
          <p:cNvPr id="9" name="Oval 8"/>
          <p:cNvSpPr/>
          <p:nvPr/>
        </p:nvSpPr>
        <p:spPr>
          <a:xfrm flipH="1">
            <a:off x="5117010" y="3449867"/>
            <a:ext cx="316359" cy="228599"/>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4</a:t>
            </a:r>
          </a:p>
        </p:txBody>
      </p:sp>
      <p:sp>
        <p:nvSpPr>
          <p:cNvPr id="10" name="Oval 9"/>
          <p:cNvSpPr/>
          <p:nvPr/>
        </p:nvSpPr>
        <p:spPr>
          <a:xfrm flipH="1">
            <a:off x="5148595" y="2916553"/>
            <a:ext cx="314201" cy="269874"/>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1600"/>
              <a:t>3</a:t>
            </a:r>
          </a:p>
        </p:txBody>
      </p:sp>
      <p:cxnSp>
        <p:nvCxnSpPr>
          <p:cNvPr id="12" name="Shape 11"/>
          <p:cNvCxnSpPr>
            <a:stCxn id="16" idx="6"/>
            <a:endCxn id="6" idx="6"/>
          </p:cNvCxnSpPr>
          <p:nvPr/>
        </p:nvCxnSpPr>
        <p:spPr>
          <a:xfrm rot="10800000">
            <a:off x="3861604" y="3257110"/>
            <a:ext cx="12700" cy="483296"/>
          </a:xfrm>
          <a:prstGeom prst="curvedConnector3">
            <a:avLst>
              <a:gd name="adj1" fmla="val 1800000"/>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6" idx="2"/>
            <a:endCxn id="8" idx="6"/>
          </p:cNvCxnSpPr>
          <p:nvPr/>
        </p:nvCxnSpPr>
        <p:spPr>
          <a:xfrm>
            <a:off x="4211152" y="3257110"/>
            <a:ext cx="3804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8" idx="3"/>
            <a:endCxn id="9" idx="7"/>
          </p:cNvCxnSpPr>
          <p:nvPr/>
        </p:nvCxnSpPr>
        <p:spPr>
          <a:xfrm>
            <a:off x="4866130" y="3352525"/>
            <a:ext cx="297210" cy="1308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8" idx="1"/>
            <a:endCxn id="10" idx="6"/>
          </p:cNvCxnSpPr>
          <p:nvPr/>
        </p:nvCxnSpPr>
        <p:spPr>
          <a:xfrm flipV="1">
            <a:off x="4866130" y="3051490"/>
            <a:ext cx="282465" cy="1102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a:cxnSpLocks/>
          </p:cNvCxnSpPr>
          <p:nvPr/>
        </p:nvCxnSpPr>
        <p:spPr>
          <a:xfrm>
            <a:off x="3524289" y="2962563"/>
            <a:ext cx="273714" cy="19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flipH="1">
            <a:off x="3861604" y="3633820"/>
            <a:ext cx="360040" cy="21317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1600"/>
              <a:t>1</a:t>
            </a:r>
          </a:p>
        </p:txBody>
      </p:sp>
      <p:cxnSp>
        <p:nvCxnSpPr>
          <p:cNvPr id="18" name="Straight Arrow Connector 17"/>
          <p:cNvCxnSpPr>
            <a:stCxn id="6" idx="4"/>
            <a:endCxn id="16" idx="0"/>
          </p:cNvCxnSpPr>
          <p:nvPr/>
        </p:nvCxnSpPr>
        <p:spPr>
          <a:xfrm>
            <a:off x="4036378" y="3396240"/>
            <a:ext cx="5246" cy="237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34B33BD6-D2F6-9C46-A629-EA47C3DAE687}"/>
              </a:ext>
            </a:extLst>
          </p:cNvPr>
          <p:cNvSpPr txBox="1"/>
          <p:nvPr/>
        </p:nvSpPr>
        <p:spPr>
          <a:xfrm>
            <a:off x="762000" y="1805123"/>
            <a:ext cx="7732053"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pPr>
              <a:defRPr/>
            </a:pPr>
            <a:r>
              <a:rPr lang="en-US" sz="2400" b="1" dirty="0">
                <a:solidFill>
                  <a:schemeClr val="accent1">
                    <a:lumMod val="50000"/>
                  </a:schemeClr>
                </a:solidFill>
              </a:rPr>
              <a:t>foo</a:t>
            </a:r>
            <a:r>
              <a:rPr lang="en-US" sz="2400" dirty="0"/>
              <a:t>(</a:t>
            </a:r>
            <a:r>
              <a:rPr lang="en-US" sz="2400" dirty="0" err="1"/>
              <a:t>x,y</a:t>
            </a:r>
            <a:r>
              <a:rPr lang="en-US" sz="2400" dirty="0"/>
              <a:t>) { </a:t>
            </a:r>
            <a:r>
              <a:rPr lang="en-US" sz="2400" b="1" dirty="0"/>
              <a:t>while</a:t>
            </a:r>
            <a:r>
              <a:rPr lang="en-US" sz="2400" dirty="0"/>
              <a:t> (x&gt;y)   x=x-y ;</a:t>
            </a:r>
            <a:r>
              <a:rPr lang="en-US" sz="2400" b="1" dirty="0"/>
              <a:t>  if </a:t>
            </a:r>
            <a:r>
              <a:rPr lang="en-US" sz="2400" dirty="0"/>
              <a:t>(x&lt;y) return -1 </a:t>
            </a:r>
            <a:r>
              <a:rPr lang="en-US" sz="2400" b="1" dirty="0"/>
              <a:t>else</a:t>
            </a:r>
            <a:r>
              <a:rPr lang="en-US" sz="2400" dirty="0"/>
              <a:t> return x } </a:t>
            </a:r>
          </a:p>
        </p:txBody>
      </p:sp>
      <p:sp>
        <p:nvSpPr>
          <p:cNvPr id="7" name="TextBox 6">
            <a:extLst>
              <a:ext uri="{FF2B5EF4-FFF2-40B4-BE49-F238E27FC236}">
                <a16:creationId xmlns:a16="http://schemas.microsoft.com/office/drawing/2014/main" id="{4F867C95-E11F-3A48-8504-B65E889B1EF3}"/>
              </a:ext>
            </a:extLst>
          </p:cNvPr>
          <p:cNvSpPr txBox="1"/>
          <p:nvPr/>
        </p:nvSpPr>
        <p:spPr>
          <a:xfrm>
            <a:off x="2942126" y="2446916"/>
            <a:ext cx="269626" cy="276999"/>
          </a:xfrm>
          <a:prstGeom prst="rect">
            <a:avLst/>
          </a:prstGeom>
          <a:noFill/>
        </p:spPr>
        <p:txBody>
          <a:bodyPr wrap="none" rtlCol="0">
            <a:spAutoFit/>
          </a:bodyPr>
          <a:lstStyle/>
          <a:p>
            <a:r>
              <a:rPr lang="en-US" sz="1200" b="1" dirty="0"/>
              <a:t>0</a:t>
            </a:r>
          </a:p>
        </p:txBody>
      </p:sp>
      <p:sp>
        <p:nvSpPr>
          <p:cNvPr id="25" name="TextBox 24">
            <a:extLst>
              <a:ext uri="{FF2B5EF4-FFF2-40B4-BE49-F238E27FC236}">
                <a16:creationId xmlns:a16="http://schemas.microsoft.com/office/drawing/2014/main" id="{44AB492B-C8AD-B440-B640-B4A7FE0EB8B8}"/>
              </a:ext>
            </a:extLst>
          </p:cNvPr>
          <p:cNvSpPr txBox="1"/>
          <p:nvPr/>
        </p:nvSpPr>
        <p:spPr>
          <a:xfrm>
            <a:off x="3767629" y="2460486"/>
            <a:ext cx="269626" cy="276999"/>
          </a:xfrm>
          <a:prstGeom prst="rect">
            <a:avLst/>
          </a:prstGeom>
          <a:noFill/>
        </p:spPr>
        <p:txBody>
          <a:bodyPr wrap="none" rtlCol="0">
            <a:spAutoFit/>
          </a:bodyPr>
          <a:lstStyle/>
          <a:p>
            <a:r>
              <a:rPr lang="en-US" sz="1200" b="1" dirty="0"/>
              <a:t>1</a:t>
            </a:r>
          </a:p>
        </p:txBody>
      </p:sp>
      <p:sp>
        <p:nvSpPr>
          <p:cNvPr id="26" name="TextBox 25">
            <a:extLst>
              <a:ext uri="{FF2B5EF4-FFF2-40B4-BE49-F238E27FC236}">
                <a16:creationId xmlns:a16="http://schemas.microsoft.com/office/drawing/2014/main" id="{1BE8D4EA-4A3F-9642-B6FA-497CC1E620AC}"/>
              </a:ext>
            </a:extLst>
          </p:cNvPr>
          <p:cNvSpPr txBox="1"/>
          <p:nvPr/>
        </p:nvSpPr>
        <p:spPr>
          <a:xfrm>
            <a:off x="4911853" y="2460328"/>
            <a:ext cx="269626" cy="276999"/>
          </a:xfrm>
          <a:prstGeom prst="rect">
            <a:avLst/>
          </a:prstGeom>
          <a:noFill/>
        </p:spPr>
        <p:txBody>
          <a:bodyPr wrap="none" rtlCol="0">
            <a:spAutoFit/>
          </a:bodyPr>
          <a:lstStyle/>
          <a:p>
            <a:r>
              <a:rPr lang="en-US" sz="1200" b="1" dirty="0"/>
              <a:t>2</a:t>
            </a:r>
          </a:p>
        </p:txBody>
      </p:sp>
      <p:sp>
        <p:nvSpPr>
          <p:cNvPr id="27" name="TextBox 26">
            <a:extLst>
              <a:ext uri="{FF2B5EF4-FFF2-40B4-BE49-F238E27FC236}">
                <a16:creationId xmlns:a16="http://schemas.microsoft.com/office/drawing/2014/main" id="{19053DF5-5ACC-3E4C-BFAB-C5016735E2F2}"/>
              </a:ext>
            </a:extLst>
          </p:cNvPr>
          <p:cNvSpPr txBox="1"/>
          <p:nvPr/>
        </p:nvSpPr>
        <p:spPr>
          <a:xfrm>
            <a:off x="5921264" y="2460327"/>
            <a:ext cx="269626" cy="276999"/>
          </a:xfrm>
          <a:prstGeom prst="rect">
            <a:avLst/>
          </a:prstGeom>
          <a:noFill/>
        </p:spPr>
        <p:txBody>
          <a:bodyPr wrap="none" rtlCol="0">
            <a:spAutoFit/>
          </a:bodyPr>
          <a:lstStyle/>
          <a:p>
            <a:r>
              <a:rPr lang="en-US" sz="1200" b="1" dirty="0"/>
              <a:t>3</a:t>
            </a:r>
          </a:p>
        </p:txBody>
      </p:sp>
      <p:sp>
        <p:nvSpPr>
          <p:cNvPr id="28" name="TextBox 27">
            <a:extLst>
              <a:ext uri="{FF2B5EF4-FFF2-40B4-BE49-F238E27FC236}">
                <a16:creationId xmlns:a16="http://schemas.microsoft.com/office/drawing/2014/main" id="{8DC21C22-DC4B-2C4B-8E05-E8FB1CD8F2C3}"/>
              </a:ext>
            </a:extLst>
          </p:cNvPr>
          <p:cNvSpPr txBox="1"/>
          <p:nvPr/>
        </p:nvSpPr>
        <p:spPr>
          <a:xfrm>
            <a:off x="7621365" y="2486211"/>
            <a:ext cx="269626" cy="276999"/>
          </a:xfrm>
          <a:prstGeom prst="rect">
            <a:avLst/>
          </a:prstGeom>
          <a:noFill/>
        </p:spPr>
        <p:txBody>
          <a:bodyPr wrap="none" rtlCol="0">
            <a:spAutoFit/>
          </a:bodyPr>
          <a:lstStyle/>
          <a:p>
            <a:r>
              <a:rPr lang="en-US" sz="1200" b="1" dirty="0"/>
              <a:t>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D718FABF-9242-F843-B071-E48A479EFD36}"/>
              </a:ext>
            </a:extLst>
          </p:cNvPr>
          <p:cNvSpPr/>
          <p:nvPr/>
        </p:nvSpPr>
        <p:spPr>
          <a:xfrm>
            <a:off x="457200" y="3645024"/>
            <a:ext cx="8229600" cy="1944216"/>
          </a:xfrm>
          <a:prstGeom prst="roundRect">
            <a:avLst>
              <a:gd name="adj" fmla="val 25954"/>
            </a:avLst>
          </a:prstGeom>
          <a:solidFill>
            <a:srgbClr val="FFC000">
              <a:alpha val="2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66" name="Title 1"/>
          <p:cNvSpPr>
            <a:spLocks noGrp="1"/>
          </p:cNvSpPr>
          <p:nvPr>
            <p:ph type="title"/>
          </p:nvPr>
        </p:nvSpPr>
        <p:spPr>
          <a:xfrm>
            <a:off x="457200" y="274638"/>
            <a:ext cx="8229600" cy="994122"/>
          </a:xfrm>
        </p:spPr>
        <p:txBody>
          <a:bodyPr/>
          <a:lstStyle/>
          <a:p>
            <a:pPr eaLnBrk="1" hangingPunct="1"/>
            <a:r>
              <a:rPr lang="en-US" sz="4000" dirty="0"/>
              <a:t>Graph terminology</a:t>
            </a:r>
          </a:p>
        </p:txBody>
      </p:sp>
      <p:sp>
        <p:nvSpPr>
          <p:cNvPr id="11267" name="Content Placeholder 2"/>
          <p:cNvSpPr>
            <a:spLocks noGrp="1"/>
          </p:cNvSpPr>
          <p:nvPr>
            <p:ph idx="1"/>
          </p:nvPr>
        </p:nvSpPr>
        <p:spPr>
          <a:xfrm>
            <a:off x="457200" y="1988840"/>
            <a:ext cx="8435280" cy="3949899"/>
          </a:xfrm>
        </p:spPr>
        <p:txBody>
          <a:bodyPr/>
          <a:lstStyle/>
          <a:p>
            <a:pPr eaLnBrk="1" hangingPunct="1"/>
            <a:r>
              <a:rPr lang="en-US" sz="2800" dirty="0"/>
              <a:t>(Sec 2.1/2</a:t>
            </a:r>
            <a:r>
              <a:rPr lang="en-US" sz="2800" baseline="30000" dirty="0"/>
              <a:t>nd</a:t>
            </a:r>
            <a:r>
              <a:rPr lang="en-US" sz="2800" dirty="0"/>
              <a:t> Ed 7.1) A </a:t>
            </a:r>
            <a:r>
              <a:rPr lang="en-US" sz="2800" i="1" u="sng" dirty="0"/>
              <a:t>graph</a:t>
            </a:r>
            <a:r>
              <a:rPr lang="en-US" sz="2800" dirty="0"/>
              <a:t> is described by (</a:t>
            </a:r>
            <a:r>
              <a:rPr lang="en-US" sz="2800" i="1" dirty="0"/>
              <a:t>N</a:t>
            </a:r>
            <a:r>
              <a:rPr lang="en-US" sz="2800" dirty="0"/>
              <a:t>,</a:t>
            </a:r>
            <a:r>
              <a:rPr lang="en-US" sz="2800" i="1" dirty="0"/>
              <a:t>N</a:t>
            </a:r>
            <a:r>
              <a:rPr lang="en-US" sz="2800" baseline="-25000" dirty="0"/>
              <a:t>0</a:t>
            </a:r>
            <a:r>
              <a:rPr lang="en-US" sz="2800" dirty="0"/>
              <a:t>,</a:t>
            </a:r>
            <a:r>
              <a:rPr lang="en-US" sz="2800" i="1" dirty="0"/>
              <a:t>N</a:t>
            </a:r>
            <a:r>
              <a:rPr lang="en-US" sz="2800" i="1" baseline="-25000" dirty="0"/>
              <a:t>f</a:t>
            </a:r>
            <a:r>
              <a:rPr lang="en-US" sz="2800" dirty="0"/>
              <a:t>,</a:t>
            </a:r>
            <a:r>
              <a:rPr lang="en-US" sz="2800" i="1" dirty="0"/>
              <a:t>E</a:t>
            </a:r>
            <a:r>
              <a:rPr lang="en-US" sz="2800" dirty="0"/>
              <a:t>).  </a:t>
            </a:r>
            <a:r>
              <a:rPr lang="en-US" sz="2800" i="1" dirty="0"/>
              <a:t>E</a:t>
            </a:r>
            <a:r>
              <a:rPr lang="en-US" sz="2800" dirty="0"/>
              <a:t> is a subset of </a:t>
            </a:r>
            <a:r>
              <a:rPr lang="en-US" sz="2800" i="1" dirty="0"/>
              <a:t>N</a:t>
            </a:r>
            <a:r>
              <a:rPr lang="en-US" sz="2800" dirty="0"/>
              <a:t>×</a:t>
            </a:r>
            <a:r>
              <a:rPr lang="en-US" sz="2800" i="1" dirty="0"/>
              <a:t>N</a:t>
            </a:r>
            <a:r>
              <a:rPr lang="en-US" sz="2800" dirty="0"/>
              <a:t>. </a:t>
            </a:r>
          </a:p>
          <a:p>
            <a:pPr lvl="1" eaLnBrk="1" hangingPunct="1"/>
            <a:r>
              <a:rPr lang="en-US" dirty="0"/>
              <a:t>directed, for now: no labels, no multi-edges.</a:t>
            </a:r>
          </a:p>
          <a:p>
            <a:pPr eaLnBrk="1" hangingPunct="1"/>
            <a:endParaRPr lang="en-US" sz="2800" dirty="0"/>
          </a:p>
          <a:p>
            <a:pPr eaLnBrk="1" hangingPunct="1"/>
            <a:r>
              <a:rPr lang="en-US" sz="2800" dirty="0"/>
              <a:t>A </a:t>
            </a:r>
            <a:r>
              <a:rPr lang="en-US" sz="2800" i="1" u="sng" dirty="0"/>
              <a:t>path</a:t>
            </a:r>
            <a:r>
              <a:rPr lang="en-US" sz="2800" dirty="0"/>
              <a:t> </a:t>
            </a:r>
            <a:r>
              <a:rPr lang="en-US" sz="2800" i="1" dirty="0"/>
              <a:t>p</a:t>
            </a:r>
            <a:r>
              <a:rPr lang="en-US" sz="2800" dirty="0"/>
              <a:t> is a sequence of nodes [</a:t>
            </a:r>
            <a:r>
              <a:rPr lang="en-US" sz="2800" i="1" dirty="0"/>
              <a:t>n</a:t>
            </a:r>
            <a:r>
              <a:rPr lang="en-US" sz="2800" i="1" baseline="-25000" dirty="0"/>
              <a:t>0</a:t>
            </a:r>
            <a:r>
              <a:rPr lang="en-US" sz="2800" dirty="0"/>
              <a:t>, </a:t>
            </a:r>
            <a:r>
              <a:rPr lang="en-US" sz="2800" i="1" dirty="0"/>
              <a:t>n</a:t>
            </a:r>
            <a:r>
              <a:rPr lang="en-US" sz="2800" i="1" baseline="-25000" dirty="0"/>
              <a:t>1</a:t>
            </a:r>
            <a:r>
              <a:rPr lang="en-US" sz="2800" dirty="0"/>
              <a:t>, ... , </a:t>
            </a:r>
            <a:r>
              <a:rPr lang="en-US" sz="2800" i="1" dirty="0" err="1"/>
              <a:t>n</a:t>
            </a:r>
            <a:r>
              <a:rPr lang="en-US" sz="2800" i="1" baseline="-25000" dirty="0" err="1"/>
              <a:t>k</a:t>
            </a:r>
            <a:r>
              <a:rPr lang="en-US" sz="2800" dirty="0"/>
              <a:t> ]</a:t>
            </a:r>
          </a:p>
          <a:p>
            <a:pPr lvl="1" eaLnBrk="1" hangingPunct="1"/>
            <a:r>
              <a:rPr lang="en-US" dirty="0"/>
              <a:t>non-empty</a:t>
            </a:r>
          </a:p>
          <a:p>
            <a:pPr lvl="1" eaLnBrk="1" hangingPunct="1"/>
            <a:r>
              <a:rPr lang="en-US" dirty="0"/>
              <a:t>each consecutive pair is an edge in </a:t>
            </a:r>
            <a:r>
              <a:rPr lang="en-US" i="1" dirty="0"/>
              <a:t>E</a:t>
            </a:r>
          </a:p>
          <a:p>
            <a:pPr eaLnBrk="1" hangingPunct="1"/>
            <a:endParaRPr lang="en-US" sz="2800" i="1" u="sng" dirty="0"/>
          </a:p>
          <a:p>
            <a:pPr eaLnBrk="1" hangingPunct="1"/>
            <a:r>
              <a:rPr lang="en-US" sz="2800" i="1" u="sng" dirty="0"/>
              <a:t>length</a:t>
            </a:r>
            <a:r>
              <a:rPr lang="en-US" sz="2800" dirty="0"/>
              <a:t> of </a:t>
            </a:r>
            <a:r>
              <a:rPr lang="en-US" sz="2800" i="1" dirty="0"/>
              <a:t>p</a:t>
            </a:r>
            <a:r>
              <a:rPr lang="en-US" sz="2800" dirty="0"/>
              <a:t> = #edges in </a:t>
            </a:r>
            <a:r>
              <a:rPr lang="en-US" sz="2800" i="1" dirty="0"/>
              <a:t>p</a:t>
            </a:r>
            <a:r>
              <a:rPr lang="en-US" sz="2800" dirty="0"/>
              <a:t> = natural length of </a:t>
            </a:r>
            <a:r>
              <a:rPr lang="en-US" sz="2800" i="1" dirty="0"/>
              <a:t>p</a:t>
            </a:r>
            <a:r>
              <a:rPr lang="en-US" sz="2800" dirty="0"/>
              <a:t> – 1</a:t>
            </a:r>
          </a:p>
          <a:p>
            <a:pPr eaLnBrk="1" hangingPunct="1"/>
            <a:endParaRPr lang="en-US" sz="2800" dirty="0"/>
          </a:p>
        </p:txBody>
      </p:sp>
      <p:sp>
        <p:nvSpPr>
          <p:cNvPr id="4" name="Slide Number Placeholder 3"/>
          <p:cNvSpPr>
            <a:spLocks noGrp="1"/>
          </p:cNvSpPr>
          <p:nvPr>
            <p:ph type="sldNum" sz="quarter" idx="12"/>
          </p:nvPr>
        </p:nvSpPr>
        <p:spPr/>
        <p:txBody>
          <a:bodyPr/>
          <a:lstStyle/>
          <a:p>
            <a:pPr>
              <a:defRPr/>
            </a:pPr>
            <a:fld id="{889329C2-D4F3-460E-A890-CE9BB5BE5C47}"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organizatio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organization</Template>
  <TotalTime>23758</TotalTime>
  <Words>4517</Words>
  <Application>Microsoft Macintosh PowerPoint</Application>
  <PresentationFormat>On-screen Show (4:3)</PresentationFormat>
  <Paragraphs>641</Paragraphs>
  <Slides>44</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organization</vt:lpstr>
      <vt:lpstr>Graph-based Test Coverage (A&amp;O Ch. 1, 2.1 – 2.3) (2nd Ed: 2,3,5,7.1 – 7.3)</vt:lpstr>
      <vt:lpstr>Plan</vt:lpstr>
      <vt:lpstr>Are we good now?</vt:lpstr>
      <vt:lpstr>Test Coverage</vt:lpstr>
      <vt:lpstr>Simple example: line coverage</vt:lpstr>
      <vt:lpstr>Simple example: line coverage</vt:lpstr>
      <vt:lpstr>Is it a good measure?</vt:lpstr>
      <vt:lpstr>Graph-based test coverage</vt:lpstr>
      <vt:lpstr>Graph terminology</vt:lpstr>
      <vt:lpstr>CFG and Test Path</vt:lpstr>
      <vt:lpstr>More terminology</vt:lpstr>
      <vt:lpstr>CFG-based TR</vt:lpstr>
      <vt:lpstr>Paths as test requirements</vt:lpstr>
      <vt:lpstr>Some basic graph coverage criteria</vt:lpstr>
      <vt:lpstr>Examples</vt:lpstr>
      <vt:lpstr>Subsumption</vt:lpstr>
      <vt:lpstr>Examples subsumption</vt:lpstr>
      <vt:lpstr>Few notes on TR and  subsumption</vt:lpstr>
      <vt:lpstr>What if we insists on covering ALL paths?</vt:lpstr>
      <vt:lpstr>McCabe Complexity of a Program</vt:lpstr>
      <vt:lpstr>McCabe’s Original Theorem</vt:lpstr>
      <vt:lpstr>Linearly Independent Circuits</vt:lpstr>
      <vt:lpstr>Some note: circuit vs simple path</vt:lpstr>
      <vt:lpstr>Linearly Independent Circuits</vt:lpstr>
      <vt:lpstr>Example</vt:lpstr>
      <vt:lpstr>Relation with test coverage</vt:lpstr>
      <vt:lpstr>#McCabe-TR growth</vt:lpstr>
      <vt:lpstr>Prime paths coverage</vt:lpstr>
      <vt:lpstr>Another example</vt:lpstr>
      <vt:lpstr>Few notes on PPC</vt:lpstr>
      <vt:lpstr>Identifying Prime Paths</vt:lpstr>
      <vt:lpstr>Identifying the PPCs AO’s Algorithm</vt:lpstr>
      <vt:lpstr>Example</vt:lpstr>
      <vt:lpstr>Example</vt:lpstr>
      <vt:lpstr>Unfeasible test requirement</vt:lpstr>
      <vt:lpstr>Typical unfeasibility in loops</vt:lpstr>
      <vt:lpstr>Generalizing Graph-based Coverage Criterion (CC)</vt:lpstr>
      <vt:lpstr>Oh, another scenario...</vt:lpstr>
      <vt:lpstr>Mapping your program to its CFG various ways, depending on the purpose</vt:lpstr>
      <vt:lpstr>Mapping your program to its CFG</vt:lpstr>
      <vt:lpstr>Discussion: exception</vt:lpstr>
      <vt:lpstr>More discussion</vt:lpstr>
      <vt:lpstr>CFG of recursive programs</vt:lpstr>
      <vt:lpstr>One more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Concepts of Software Testing</dc:title>
  <dc:creator>underdark</dc:creator>
  <cp:lastModifiedBy>Prasetya, S.W.B. (Wishnu)</cp:lastModifiedBy>
  <cp:revision>454</cp:revision>
  <cp:lastPrinted>2019-04-28T20:21:40Z</cp:lastPrinted>
  <dcterms:created xsi:type="dcterms:W3CDTF">2012-03-04T10:04:20Z</dcterms:created>
  <dcterms:modified xsi:type="dcterms:W3CDTF">2025-04-29T08:57:13Z</dcterms:modified>
</cp:coreProperties>
</file>