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5" r:id="rId1"/>
  </p:sldMasterIdLst>
  <p:notesMasterIdLst>
    <p:notesMasterId r:id="rId36"/>
  </p:notesMasterIdLst>
  <p:sldIdLst>
    <p:sldId id="256" r:id="rId2"/>
    <p:sldId id="282" r:id="rId3"/>
    <p:sldId id="285" r:id="rId4"/>
    <p:sldId id="294" r:id="rId5"/>
    <p:sldId id="353" r:id="rId6"/>
    <p:sldId id="296" r:id="rId7"/>
    <p:sldId id="295" r:id="rId8"/>
    <p:sldId id="297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49" r:id="rId19"/>
    <p:sldId id="323" r:id="rId20"/>
    <p:sldId id="348" r:id="rId21"/>
    <p:sldId id="314" r:id="rId22"/>
    <p:sldId id="363" r:id="rId23"/>
    <p:sldId id="364" r:id="rId24"/>
    <p:sldId id="308" r:id="rId25"/>
    <p:sldId id="316" r:id="rId26"/>
    <p:sldId id="317" r:id="rId27"/>
    <p:sldId id="365" r:id="rId28"/>
    <p:sldId id="366" r:id="rId29"/>
    <p:sldId id="329" r:id="rId30"/>
    <p:sldId id="367" r:id="rId31"/>
    <p:sldId id="368" r:id="rId32"/>
    <p:sldId id="369" r:id="rId33"/>
    <p:sldId id="370" r:id="rId34"/>
    <p:sldId id="371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shnu" initials="w" lastIdx="3" clrIdx="0"/>
  <p:cmAuthor id="1" name="underdarkprime" initials="u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66FF"/>
    <a:srgbClr val="990033"/>
    <a:srgbClr val="B2B2B2"/>
    <a:srgbClr val="969696"/>
    <a:srgbClr val="6699FF"/>
    <a:srgbClr val="004824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953" autoAdjust="0"/>
    <p:restoredTop sz="89655" autoAdjust="0"/>
  </p:normalViewPr>
  <p:slideViewPr>
    <p:cSldViewPr snapToGrid="0">
      <p:cViewPr varScale="1">
        <p:scale>
          <a:sx n="88" d="100"/>
          <a:sy n="88" d="100"/>
        </p:scale>
        <p:origin x="107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8-02-16T10:57:06.582" idx="1">
    <p:pos x="5348" y="2709"/>
    <p:text>PROOF PEC
[A1:]  F  x  = F alpha     // I
[A2:]  ~g x
[G:]   base x = F alpha
       base x
   =  { A2 says ~g x, def. F }
       F x
   =  { A1 }
       F alpha</p:text>
  </p:cm>
  <p:cm authorId="1" dt="2008-02-16T10:58:34.693" idx="2">
    <p:pos x="5458" y="1438"/>
    <p:text>PROOF PIC
[A1:]  F x = F alpha   // inv
[A2:]  g x
[G:]   F (delta x) = F alpha
       F (delta x)
   =  { A2 says g x, def F }
       F x
   =  { A1 }
       F alpha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08-02-16T11:32:25.985" idx="3">
    <p:pos x="282" y="1953"/>
    <p:text>From the definition, it is sufficient to prove that:
1. gcd(x-y) y  comdiv x,y
2. For all e, such that e comdiv x,y we have:
          e &lt;= gcd(x-y) y
Def: alpha = gcd (x-y) y
PROOF 1
1. alpha comdiv (x-y), y
2. { theorem comdiv }  alpha comdiv x,y
DONE
PROOF 2
[A1] e comdiv x,y
1. { theorem comdiv }  e comdiv x-y,y
2. { alpha is gcd x-y,y } e &lt;= alpha
DONE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3EC5AEE-793B-4C04-BA94-C5DA0ECCB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709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4403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69903A-FC0B-4313-8EC9-61E207341D9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37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5018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EC997-B89A-493D-A2F2-1CA49D5B589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4845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5018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EC997-B89A-493D-A2F2-1CA49D5B589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721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5325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CCBCEC-62F5-43AD-8CA0-A9A79B9FCEB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442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5427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3FCDD6-C557-46DE-8E72-D64139C5D3B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561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5530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D348A6-DBF0-4228-970E-222B7798318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745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nl-NL" dirty="0" err="1"/>
              <a:t>Work</a:t>
            </a:r>
            <a:r>
              <a:rPr lang="nl-NL" dirty="0"/>
              <a:t> </a:t>
            </a:r>
            <a:r>
              <a:rPr lang="nl-NL" dirty="0" err="1"/>
              <a:t>this</a:t>
            </a:r>
            <a:r>
              <a:rPr lang="nl-NL" dirty="0"/>
              <a:t> out on </a:t>
            </a:r>
            <a:r>
              <a:rPr lang="nl-NL" dirty="0" err="1"/>
              <a:t>the</a:t>
            </a:r>
            <a:r>
              <a:rPr lang="nl-NL" dirty="0"/>
              <a:t> board.</a:t>
            </a:r>
          </a:p>
        </p:txBody>
      </p:sp>
      <p:sp>
        <p:nvSpPr>
          <p:cNvPr id="5632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67B89B-76D4-46EB-AC5B-751DC03D1C8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925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6349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567E15-2249-463F-AEC5-52CCACB6163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1486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nl-NL" dirty="0" err="1"/>
              <a:t>if</a:t>
            </a:r>
            <a:r>
              <a:rPr lang="nl-NL" dirty="0"/>
              <a:t> d </a:t>
            </a:r>
            <a:r>
              <a:rPr lang="nl-NL" dirty="0" err="1"/>
              <a:t>comdiv</a:t>
            </a:r>
            <a:r>
              <a:rPr lang="nl-NL" baseline="0" dirty="0"/>
              <a:t> </a:t>
            </a:r>
            <a:r>
              <a:rPr lang="nl-NL" baseline="0" dirty="0" err="1"/>
              <a:t>x,y</a:t>
            </a:r>
            <a:r>
              <a:rPr lang="nl-NL" baseline="0" dirty="0"/>
              <a:t> </a:t>
            </a:r>
            <a:r>
              <a:rPr lang="nl-NL" baseline="0" dirty="0" err="1"/>
              <a:t>then</a:t>
            </a:r>
            <a:r>
              <a:rPr lang="nl-NL" baseline="0" dirty="0"/>
              <a:t>:</a:t>
            </a:r>
            <a:br>
              <a:rPr lang="nl-NL" baseline="0" dirty="0"/>
            </a:br>
            <a:r>
              <a:rPr lang="nl-NL" baseline="0" dirty="0"/>
              <a:t>(1) x = k1*d, </a:t>
            </a:r>
            <a:r>
              <a:rPr lang="nl-NL" baseline="0" dirty="0" err="1"/>
              <a:t>for</a:t>
            </a:r>
            <a:r>
              <a:rPr lang="nl-NL" baseline="0" dirty="0"/>
              <a:t> </a:t>
            </a:r>
            <a:r>
              <a:rPr lang="nl-NL" baseline="0" dirty="0" err="1"/>
              <a:t>some</a:t>
            </a:r>
            <a:r>
              <a:rPr lang="nl-NL" baseline="0" dirty="0"/>
              <a:t> k1&gt;0</a:t>
            </a:r>
            <a:br>
              <a:rPr lang="nl-NL" baseline="0" dirty="0"/>
            </a:br>
            <a:r>
              <a:rPr lang="nl-NL" baseline="0" dirty="0"/>
              <a:t>(2) y = k2*d, </a:t>
            </a:r>
            <a:r>
              <a:rPr lang="nl-NL" baseline="0" dirty="0" err="1"/>
              <a:t>for</a:t>
            </a:r>
            <a:r>
              <a:rPr lang="nl-NL" baseline="0" dirty="0"/>
              <a:t> </a:t>
            </a:r>
            <a:r>
              <a:rPr lang="nl-NL" baseline="0" dirty="0" err="1"/>
              <a:t>some</a:t>
            </a:r>
            <a:r>
              <a:rPr lang="nl-NL" baseline="0" dirty="0"/>
              <a:t> k2&gt;0</a:t>
            </a:r>
          </a:p>
          <a:p>
            <a:r>
              <a:rPr lang="nl-NL" baseline="0" dirty="0" err="1"/>
              <a:t>If</a:t>
            </a:r>
            <a:r>
              <a:rPr lang="nl-NL" baseline="0" dirty="0"/>
              <a:t> y&gt;x, </a:t>
            </a:r>
            <a:r>
              <a:rPr lang="nl-NL" baseline="0" dirty="0" err="1"/>
              <a:t>then</a:t>
            </a:r>
            <a:r>
              <a:rPr lang="nl-NL" baseline="0" dirty="0"/>
              <a:t> x-y = (k1 – k2)*d ... </a:t>
            </a:r>
            <a:r>
              <a:rPr lang="nl-NL" baseline="0" dirty="0" err="1"/>
              <a:t>so</a:t>
            </a:r>
            <a:r>
              <a:rPr lang="nl-NL" baseline="0" dirty="0"/>
              <a:t> d is </a:t>
            </a:r>
            <a:r>
              <a:rPr lang="nl-NL" baseline="0" dirty="0" err="1"/>
              <a:t>also</a:t>
            </a:r>
            <a:r>
              <a:rPr lang="nl-NL" baseline="0" dirty="0"/>
              <a:t> a </a:t>
            </a:r>
            <a:r>
              <a:rPr lang="nl-NL" baseline="0" dirty="0" err="1"/>
              <a:t>divisor</a:t>
            </a:r>
            <a:r>
              <a:rPr lang="nl-NL" baseline="0" dirty="0"/>
              <a:t> of x-y, </a:t>
            </a:r>
            <a:r>
              <a:rPr lang="nl-NL" baseline="0" dirty="0" err="1"/>
              <a:t>so</a:t>
            </a:r>
            <a:r>
              <a:rPr lang="nl-NL" baseline="0" dirty="0"/>
              <a:t> d is </a:t>
            </a:r>
            <a:r>
              <a:rPr lang="nl-NL" baseline="0" dirty="0" err="1"/>
              <a:t>comdiv</a:t>
            </a:r>
            <a:r>
              <a:rPr lang="nl-NL" baseline="0" dirty="0"/>
              <a:t> of x-y as well.</a:t>
            </a:r>
            <a:endParaRPr lang="nl-NL" dirty="0"/>
          </a:p>
        </p:txBody>
      </p:sp>
      <p:sp>
        <p:nvSpPr>
          <p:cNvPr id="6451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FDBF465-4D2A-4512-A058-F3058B99065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79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6554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169685-C625-40DF-BF71-F751C851176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0751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6656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3C0E96-73B1-4BB5-A04C-15F2196135C9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98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4506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4FE30A-9324-40B3-A7D9-0385A5874F1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865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6656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3C0E96-73B1-4BB5-A04C-15F2196135C9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6184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nl-NL"/>
              <a:t>value</a:t>
            </a:r>
          </a:p>
        </p:txBody>
      </p:sp>
      <p:sp>
        <p:nvSpPr>
          <p:cNvPr id="6758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893491-A509-447B-A994-B4A421251D3E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61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46084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886B56-C443-4938-80FC-0C0B105ABE5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9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/>
          </a:p>
        </p:txBody>
      </p:sp>
      <p:sp>
        <p:nvSpPr>
          <p:cNvPr id="4710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C868D-CD93-44A3-A472-9BEC5163A48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23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/>
          </a:p>
        </p:txBody>
      </p:sp>
      <p:sp>
        <p:nvSpPr>
          <p:cNvPr id="4710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1C868D-CD93-44A3-A472-9BEC5163A48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79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 dirty="0"/>
          </a:p>
        </p:txBody>
      </p:sp>
      <p:sp>
        <p:nvSpPr>
          <p:cNvPr id="48132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1D4C65-0B2F-4AE9-9913-5FC7ADD5196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773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49156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525EE6-C46D-4AEE-A1EF-859C9B7AE89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5018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EC997-B89A-493D-A2F2-1CA49D5B589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8981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NL"/>
          </a:p>
        </p:txBody>
      </p:sp>
      <p:sp>
        <p:nvSpPr>
          <p:cNvPr id="50180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EC997-B89A-493D-A2F2-1CA49D5B589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452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nl-NL" sz="18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l-NL" sz="18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B9C1B6DA-2AF5-429B-8CF8-E1A61C443F4C}" type="datetime1">
              <a:rPr lang="en-US"/>
              <a:pPr>
                <a:defRPr/>
              </a:pPr>
              <a:t>6/7/19</a:t>
            </a:fld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ACD04-E0E5-44E0-86F1-ABDCC949F5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40115-27EF-462D-8568-13E4CF71B7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2171700" cy="6122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77813"/>
            <a:ext cx="6362700" cy="6122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50E0B-F2D8-4F98-8ECD-4ACB8D9B35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7813"/>
            <a:ext cx="8534400" cy="7889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219200"/>
            <a:ext cx="42672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267200" cy="5181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2EFEB-2BFD-4BC6-8EDF-94920A619F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2D447-A9AE-43A4-A2BF-065A9BA9C5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8DCD3-36BC-49BB-BE39-D61D134931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362D4-810C-48E0-A8EA-6D1A07EBB1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192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267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ED421-E318-49FD-8B01-DD2D816D5D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E62E1-9A9E-4F19-8211-6636727F5B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4956D-6794-4C20-8568-E5D363F5B0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3A326-45F9-4807-8624-FE14C277BC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EE73-EE13-49C1-807F-CCA30EA24D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7E6AF-1A0D-46AA-BA11-3AD8301333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277813"/>
            <a:ext cx="8534400" cy="78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56A70181-33D9-456E-A5F3-598DD18228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9703" name="Freeform 7"/>
          <p:cNvSpPr>
            <a:spLocks noChangeArrowheads="1"/>
          </p:cNvSpPr>
          <p:nvPr/>
        </p:nvSpPr>
        <p:spPr bwMode="auto">
          <a:xfrm flipV="1">
            <a:off x="228600" y="457200"/>
            <a:ext cx="83820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nl-NL" sz="1800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>
            <a:off x="228600" y="6477000"/>
            <a:ext cx="86868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nl-NL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2" r:id="rId1"/>
    <p:sldLayoutId id="2147484040" r:id="rId2"/>
    <p:sldLayoutId id="2147484041" r:id="rId3"/>
    <p:sldLayoutId id="2147484042" r:id="rId4"/>
    <p:sldLayoutId id="2147484043" r:id="rId5"/>
    <p:sldLayoutId id="2147484044" r:id="rId6"/>
    <p:sldLayoutId id="2147484045" r:id="rId7"/>
    <p:sldLayoutId id="2147484046" r:id="rId8"/>
    <p:sldLayoutId id="2147484047" r:id="rId9"/>
    <p:sldLayoutId id="2147484048" r:id="rId10"/>
    <p:sldLayoutId id="2147484049" r:id="rId11"/>
    <p:sldLayoutId id="2147484050" r:id="rId12"/>
    <p:sldLayoutId id="2147484051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q"/>
        <a:defRPr sz="24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2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524000"/>
            <a:ext cx="7775575" cy="1752600"/>
          </a:xfrm>
        </p:spPr>
        <p:txBody>
          <a:bodyPr/>
          <a:lstStyle/>
          <a:p>
            <a:pPr algn="r" eaLnBrk="1" hangingPunct="1"/>
            <a:r>
              <a:rPr lang="en-US" sz="4000"/>
              <a:t>Some heuristics for deriving invariant</a:t>
            </a:r>
            <a:br>
              <a:rPr lang="en-US" sz="4000"/>
            </a:br>
            <a:r>
              <a:rPr lang="en-US" sz="4000"/>
              <a:t>LN sections  6.7 , 6.8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>
              <a:buFont typeface="Wingdings" charset="2"/>
              <a:buNone/>
            </a:pPr>
            <a:endParaRPr lang="nl-NL" sz="1500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F521E5-6574-DF41-AC5D-29A97011EFFA}"/>
              </a:ext>
            </a:extLst>
          </p:cNvPr>
          <p:cNvSpPr/>
          <p:nvPr/>
        </p:nvSpPr>
        <p:spPr>
          <a:xfrm>
            <a:off x="1842834" y="2158296"/>
            <a:ext cx="5167561" cy="2837909"/>
          </a:xfrm>
          <a:prstGeom prst="roundRect">
            <a:avLst>
              <a:gd name="adj" fmla="val 13192"/>
            </a:avLst>
          </a:prstGeom>
          <a:solidFill>
            <a:srgbClr val="6699FF">
              <a:alpha val="14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9A603C-C117-4851-9B9A-4C43F926485C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90513"/>
            <a:ext cx="8534400" cy="915987"/>
          </a:xfrm>
        </p:spPr>
        <p:txBody>
          <a:bodyPr/>
          <a:lstStyle/>
          <a:p>
            <a:r>
              <a:rPr lang="en-US" sz="3600" dirty="0"/>
              <a:t>After some </a:t>
            </a:r>
            <a:r>
              <a:rPr lang="en-US" sz="3600" dirty="0" err="1"/>
              <a:t>wp</a:t>
            </a:r>
            <a:r>
              <a:rPr lang="en-US" sz="3600" dirty="0"/>
              <a:t> calculation</a:t>
            </a:r>
            <a:endParaRPr lang="en-US" sz="2800" dirty="0"/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842834" y="2318549"/>
            <a:ext cx="516756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   t:=1 ; </a:t>
            </a:r>
            <a:r>
              <a:rPr lang="en-US" sz="2400" dirty="0" err="1"/>
              <a:t>nAdult</a:t>
            </a:r>
            <a:r>
              <a:rPr lang="en-US" sz="2400" dirty="0"/>
              <a:t>:=0 ; </a:t>
            </a:r>
            <a:r>
              <a:rPr lang="en-US" sz="2400" dirty="0" err="1"/>
              <a:t>nNow</a:t>
            </a:r>
            <a:r>
              <a:rPr lang="en-US" sz="2400" dirty="0"/>
              <a:t>:=1 ; 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sz="2400" b="1" dirty="0"/>
              <a:t>while</a:t>
            </a:r>
            <a:r>
              <a:rPr lang="en-US" sz="2400" dirty="0"/>
              <a:t> t &lt; n </a:t>
            </a:r>
            <a:r>
              <a:rPr lang="en-US" sz="2400" b="1" dirty="0"/>
              <a:t>do </a:t>
            </a:r>
            <a:r>
              <a:rPr lang="en-US" sz="2400" dirty="0"/>
              <a:t>{ </a:t>
            </a:r>
          </a:p>
          <a:p>
            <a:r>
              <a:rPr lang="en-US" sz="2400" dirty="0"/>
              <a:t>       </a:t>
            </a:r>
            <a:r>
              <a:rPr lang="en-US" sz="2400" dirty="0" err="1"/>
              <a:t>newPairs</a:t>
            </a:r>
            <a:r>
              <a:rPr lang="en-US" sz="2400" dirty="0"/>
              <a:t> := </a:t>
            </a:r>
            <a:r>
              <a:rPr lang="en-US" sz="2400" dirty="0" err="1"/>
              <a:t>nAdult</a:t>
            </a:r>
            <a:r>
              <a:rPr lang="en-US" sz="2400" dirty="0"/>
              <a:t> ;</a:t>
            </a:r>
          </a:p>
          <a:p>
            <a:r>
              <a:rPr lang="en-US" sz="2400" dirty="0"/>
              <a:t>       </a:t>
            </a:r>
            <a:r>
              <a:rPr lang="en-US" sz="2400" dirty="0" err="1"/>
              <a:t>nAdult</a:t>
            </a:r>
            <a:r>
              <a:rPr lang="en-US" sz="2400" dirty="0"/>
              <a:t>      := </a:t>
            </a:r>
            <a:r>
              <a:rPr lang="en-US" sz="2400" dirty="0" err="1"/>
              <a:t>nNow</a:t>
            </a:r>
            <a:r>
              <a:rPr lang="en-US" sz="2400" dirty="0"/>
              <a:t> ;</a:t>
            </a:r>
          </a:p>
          <a:p>
            <a:r>
              <a:rPr lang="en-US" sz="2400" dirty="0"/>
              <a:t>       </a:t>
            </a:r>
            <a:r>
              <a:rPr lang="en-US" sz="2400" dirty="0" err="1"/>
              <a:t>nNow</a:t>
            </a:r>
            <a:r>
              <a:rPr lang="en-US" sz="2400" dirty="0"/>
              <a:t>       := </a:t>
            </a:r>
            <a:r>
              <a:rPr lang="en-US" sz="2400" dirty="0" err="1"/>
              <a:t>nNow</a:t>
            </a:r>
            <a:r>
              <a:rPr lang="en-US" sz="2400" dirty="0"/>
              <a:t> + </a:t>
            </a:r>
            <a:r>
              <a:rPr lang="en-US" sz="2400" dirty="0" err="1"/>
              <a:t>newPairs</a:t>
            </a:r>
            <a:r>
              <a:rPr lang="en-US" sz="2400" dirty="0"/>
              <a:t> ;</a:t>
            </a:r>
          </a:p>
          <a:p>
            <a:r>
              <a:rPr lang="en-US" sz="2400" dirty="0"/>
              <a:t>       t := t + 1</a:t>
            </a:r>
          </a:p>
          <a:p>
            <a:r>
              <a:rPr lang="en-US" sz="2400" dirty="0"/>
              <a:t>     } ;</a:t>
            </a: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1842830" y="5128229"/>
            <a:ext cx="5167565" cy="648305"/>
          </a:xfrm>
          <a:prstGeom prst="roundRect">
            <a:avLst>
              <a:gd name="adj" fmla="val 33194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2400" dirty="0"/>
              <a:t>{* </a:t>
            </a:r>
            <a:r>
              <a:rPr lang="nl-NL" sz="2400" dirty="0" err="1"/>
              <a:t>nNow</a:t>
            </a:r>
            <a:r>
              <a:rPr lang="nl-NL" sz="2400" dirty="0"/>
              <a:t> = </a:t>
            </a:r>
            <a:r>
              <a:rPr lang="nl-NL" sz="2400" dirty="0" err="1"/>
              <a:t>fib</a:t>
            </a:r>
            <a:r>
              <a:rPr lang="nl-NL" sz="2400" dirty="0"/>
              <a:t> n  *}  </a:t>
            </a:r>
          </a:p>
        </p:txBody>
      </p:sp>
      <p:sp>
        <p:nvSpPr>
          <p:cNvPr id="8" name="AutoShape 7">
            <a:extLst>
              <a:ext uri="{FF2B5EF4-FFF2-40B4-BE49-F238E27FC236}">
                <a16:creationId xmlns:a16="http://schemas.microsoft.com/office/drawing/2014/main" id="{76D84354-08AE-854B-A2C2-C7F86141C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834" y="1491905"/>
            <a:ext cx="5167566" cy="546202"/>
          </a:xfrm>
          <a:prstGeom prst="roundRect">
            <a:avLst>
              <a:gd name="adj" fmla="val 33194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2400" dirty="0"/>
              <a:t>{* n &gt; 0 *}</a:t>
            </a:r>
          </a:p>
        </p:txBody>
      </p:sp>
    </p:spTree>
    <p:extLst>
      <p:ext uri="{BB962C8B-B14F-4D97-AF65-F5344CB8AC3E}">
        <p14:creationId xmlns:p14="http://schemas.microsoft.com/office/powerpoint/2010/main" val="3586038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F521E5-6574-DF41-AC5D-29A97011EFFA}"/>
              </a:ext>
            </a:extLst>
          </p:cNvPr>
          <p:cNvSpPr/>
          <p:nvPr/>
        </p:nvSpPr>
        <p:spPr>
          <a:xfrm>
            <a:off x="304800" y="2190381"/>
            <a:ext cx="4333377" cy="2525999"/>
          </a:xfrm>
          <a:prstGeom prst="roundRect">
            <a:avLst>
              <a:gd name="adj" fmla="val 13192"/>
            </a:avLst>
          </a:prstGeom>
          <a:solidFill>
            <a:srgbClr val="6699FF">
              <a:alpha val="14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9A603C-C117-4851-9B9A-4C43F926485C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90513"/>
            <a:ext cx="8534400" cy="915987"/>
          </a:xfrm>
        </p:spPr>
        <p:txBody>
          <a:bodyPr/>
          <a:lstStyle/>
          <a:p>
            <a:r>
              <a:rPr lang="en-US" sz="3600" dirty="0"/>
              <a:t>Applying the previous heuristic</a:t>
            </a:r>
            <a:endParaRPr lang="en-US" sz="2800" dirty="0"/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304800" y="2350634"/>
            <a:ext cx="460609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/>
              <a:t>   t:=1 ; </a:t>
            </a:r>
            <a:r>
              <a:rPr lang="en-US" dirty="0" err="1"/>
              <a:t>nAdult</a:t>
            </a:r>
            <a:r>
              <a:rPr lang="en-US" dirty="0"/>
              <a:t>:=0 ; </a:t>
            </a:r>
            <a:r>
              <a:rPr lang="en-US" dirty="0" err="1"/>
              <a:t>nNow</a:t>
            </a:r>
            <a:r>
              <a:rPr lang="en-US" dirty="0"/>
              <a:t>:=1 ; </a:t>
            </a:r>
            <a:br>
              <a:rPr lang="en-US" dirty="0"/>
            </a:br>
            <a:r>
              <a:rPr lang="en-US" dirty="0">
                <a:solidFill>
                  <a:srgbClr val="3333FF"/>
                </a:solidFill>
              </a:rPr>
              <a:t>   {* </a:t>
            </a:r>
            <a:r>
              <a:rPr lang="en-US" b="1" dirty="0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3333FF"/>
                </a:solidFill>
              </a:rPr>
              <a:t> *}</a:t>
            </a:r>
            <a:br>
              <a:rPr lang="en-US" dirty="0"/>
            </a:br>
            <a:r>
              <a:rPr lang="en-US" dirty="0"/>
              <a:t>   </a:t>
            </a:r>
            <a:r>
              <a:rPr lang="en-US" b="1" dirty="0"/>
              <a:t>while</a:t>
            </a:r>
            <a:r>
              <a:rPr lang="en-US" dirty="0"/>
              <a:t> t &lt; n </a:t>
            </a:r>
            <a:r>
              <a:rPr lang="en-US" b="1" dirty="0"/>
              <a:t>do </a:t>
            </a:r>
            <a:r>
              <a:rPr lang="en-US" dirty="0"/>
              <a:t>{ </a:t>
            </a:r>
          </a:p>
          <a:p>
            <a:r>
              <a:rPr lang="en-US" dirty="0"/>
              <a:t>       </a:t>
            </a:r>
            <a:r>
              <a:rPr lang="en-US" dirty="0" err="1"/>
              <a:t>newPairs</a:t>
            </a:r>
            <a:r>
              <a:rPr lang="en-US" dirty="0"/>
              <a:t> := </a:t>
            </a:r>
            <a:r>
              <a:rPr lang="en-US" dirty="0" err="1"/>
              <a:t>nAdult</a:t>
            </a:r>
            <a:r>
              <a:rPr lang="en-US" dirty="0"/>
              <a:t> ;</a:t>
            </a:r>
          </a:p>
          <a:p>
            <a:r>
              <a:rPr lang="en-US" dirty="0"/>
              <a:t>       </a:t>
            </a:r>
            <a:r>
              <a:rPr lang="en-US" dirty="0" err="1"/>
              <a:t>nAdult</a:t>
            </a:r>
            <a:r>
              <a:rPr lang="en-US" dirty="0"/>
              <a:t>      := </a:t>
            </a:r>
            <a:r>
              <a:rPr lang="en-US" dirty="0" err="1"/>
              <a:t>nNow</a:t>
            </a:r>
            <a:r>
              <a:rPr lang="en-US" dirty="0"/>
              <a:t> ;</a:t>
            </a:r>
          </a:p>
          <a:p>
            <a:r>
              <a:rPr lang="en-US" dirty="0"/>
              <a:t>       </a:t>
            </a:r>
            <a:r>
              <a:rPr lang="en-US" dirty="0" err="1"/>
              <a:t>nNow</a:t>
            </a:r>
            <a:r>
              <a:rPr lang="en-US" dirty="0"/>
              <a:t>       := </a:t>
            </a:r>
            <a:r>
              <a:rPr lang="en-US" dirty="0" err="1"/>
              <a:t>nNow</a:t>
            </a:r>
            <a:r>
              <a:rPr lang="en-US" dirty="0"/>
              <a:t> + </a:t>
            </a:r>
            <a:r>
              <a:rPr lang="en-US" dirty="0" err="1"/>
              <a:t>newPairs</a:t>
            </a:r>
            <a:r>
              <a:rPr lang="en-US" dirty="0"/>
              <a:t> ;</a:t>
            </a:r>
          </a:p>
          <a:p>
            <a:r>
              <a:rPr lang="en-US" dirty="0"/>
              <a:t>       t := t + 1  } ;</a:t>
            </a: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304800" y="4794444"/>
            <a:ext cx="4333377" cy="648305"/>
          </a:xfrm>
          <a:prstGeom prst="roundRect">
            <a:avLst>
              <a:gd name="adj" fmla="val 33194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/>
              <a:t>{* </a:t>
            </a:r>
            <a:r>
              <a:rPr lang="nl-NL" dirty="0" err="1"/>
              <a:t>nNow</a:t>
            </a:r>
            <a:r>
              <a:rPr lang="nl-NL" dirty="0"/>
              <a:t> = </a:t>
            </a:r>
            <a:r>
              <a:rPr lang="nl-NL" dirty="0" err="1"/>
              <a:t>fib</a:t>
            </a:r>
            <a:r>
              <a:rPr lang="nl-NL" dirty="0"/>
              <a:t> n  *}  </a:t>
            </a:r>
          </a:p>
        </p:txBody>
      </p:sp>
      <p:sp>
        <p:nvSpPr>
          <p:cNvPr id="8" name="AutoShape 7">
            <a:extLst>
              <a:ext uri="{FF2B5EF4-FFF2-40B4-BE49-F238E27FC236}">
                <a16:creationId xmlns:a16="http://schemas.microsoft.com/office/drawing/2014/main" id="{76D84354-08AE-854B-A2C2-C7F86141C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566115"/>
            <a:ext cx="4333377" cy="546202"/>
          </a:xfrm>
          <a:prstGeom prst="roundRect">
            <a:avLst>
              <a:gd name="adj" fmla="val 33194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dirty="0"/>
              <a:t>{* n &gt; 0 *}</a:t>
            </a: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E2A53F33-8AA7-CB40-9347-4B62B3DCDD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109" y="2873853"/>
            <a:ext cx="3270581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/>
              <a:t>Inv</a:t>
            </a:r>
            <a:r>
              <a:rPr lang="en-US" sz="2400" dirty="0"/>
              <a:t> :   </a:t>
            </a:r>
            <a:r>
              <a:rPr lang="en-US" sz="2400" dirty="0" err="1"/>
              <a:t>nNow</a:t>
            </a:r>
            <a:r>
              <a:rPr lang="en-US" sz="2400" dirty="0"/>
              <a:t> =  fib t  </a:t>
            </a:r>
            <a:br>
              <a:rPr lang="en-US" sz="2400" dirty="0"/>
            </a:br>
            <a:r>
              <a:rPr lang="en-US" sz="2400" dirty="0"/>
              <a:t>          /\  1 </a:t>
            </a:r>
            <a:r>
              <a:rPr lang="en-US" sz="2400" dirty="0">
                <a:sym typeface="Symbol" pitchFamily="16" charset="2"/>
              </a:rPr>
              <a:t> t  n</a:t>
            </a:r>
            <a:br>
              <a:rPr lang="en-US" sz="2400" dirty="0">
                <a:sym typeface="Symbol" pitchFamily="16" charset="2"/>
              </a:rPr>
            </a:br>
            <a:r>
              <a:rPr lang="en-US" sz="2400" dirty="0">
                <a:sym typeface="Symbol" pitchFamily="16" charset="2"/>
              </a:rPr>
              <a:t>term. metric :  n-t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D94EBB6-4E14-3F45-A95C-89E03392D543}"/>
              </a:ext>
            </a:extLst>
          </p:cNvPr>
          <p:cNvSpPr txBox="1"/>
          <p:nvPr/>
        </p:nvSpPr>
        <p:spPr>
          <a:xfrm>
            <a:off x="5046245" y="4254715"/>
            <a:ext cx="39283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dirty="0"/>
              <a:t>Notice that with this choice of invariant, the exit condition “I /\ ¬g ⇒ Q” is quite trivially satisfied. </a:t>
            </a:r>
          </a:p>
        </p:txBody>
      </p:sp>
    </p:spTree>
    <p:extLst>
      <p:ext uri="{BB962C8B-B14F-4D97-AF65-F5344CB8AC3E}">
        <p14:creationId xmlns:p14="http://schemas.microsoft.com/office/powerpoint/2010/main" val="7312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2C00F300-B279-CC46-9C2B-9457923F27C2}"/>
              </a:ext>
            </a:extLst>
          </p:cNvPr>
          <p:cNvSpPr/>
          <p:nvPr/>
        </p:nvSpPr>
        <p:spPr>
          <a:xfrm>
            <a:off x="1752600" y="2956264"/>
            <a:ext cx="6324600" cy="637168"/>
          </a:xfrm>
          <a:prstGeom prst="roundRect">
            <a:avLst>
              <a:gd name="adj" fmla="val 35264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41F708-F0B9-AB49-B3E2-90E72FB0F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take a look at the PIC part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483B6F-70B9-8845-80C2-AB195F2AB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“PIC” : proof of the invariance condition. That is to prove that {* I /\ g *} S {* I *} holds, where S is the loop’s body. In other words, to prove that I /\ g ⇒ </a:t>
            </a:r>
            <a:r>
              <a:rPr lang="en-US" b="1" dirty="0" err="1">
                <a:solidFill>
                  <a:srgbClr val="0070C0"/>
                </a:solidFill>
              </a:rPr>
              <a:t>wp</a:t>
            </a:r>
            <a:r>
              <a:rPr lang="en-US" dirty="0"/>
              <a:t> S I is valid.</a:t>
            </a:r>
          </a:p>
          <a:p>
            <a:r>
              <a:rPr lang="en-US" dirty="0"/>
              <a:t>Calculating </a:t>
            </a:r>
            <a:r>
              <a:rPr lang="en-US" b="1" dirty="0" err="1">
                <a:solidFill>
                  <a:srgbClr val="0070C0"/>
                </a:solidFill>
              </a:rPr>
              <a:t>wp</a:t>
            </a:r>
            <a:r>
              <a:rPr lang="en-US" dirty="0"/>
              <a:t> S I gives: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proof structure is as follows: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229E7D-B3DA-9F4C-8CAE-3EC4ABB61F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E4956D-6794-4C20-8568-E5D363F5B0DE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7038DC-4526-F14A-8ACB-18CF28A0F344}"/>
              </a:ext>
            </a:extLst>
          </p:cNvPr>
          <p:cNvSpPr txBox="1"/>
          <p:nvPr/>
        </p:nvSpPr>
        <p:spPr>
          <a:xfrm>
            <a:off x="2713158" y="4304000"/>
            <a:ext cx="3717684" cy="20005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PROOF</a:t>
            </a:r>
            <a:r>
              <a:rPr lang="en-US" dirty="0"/>
              <a:t> PIC</a:t>
            </a:r>
          </a:p>
          <a:p>
            <a:r>
              <a:rPr lang="en-US" b="1" dirty="0">
                <a:solidFill>
                  <a:srgbClr val="0070C0"/>
                </a:solidFill>
              </a:rPr>
              <a:t>[A1] </a:t>
            </a:r>
            <a:r>
              <a:rPr lang="en-US" dirty="0" err="1"/>
              <a:t>nNow</a:t>
            </a:r>
            <a:r>
              <a:rPr lang="en-US" dirty="0"/>
              <a:t> = fib t</a:t>
            </a:r>
          </a:p>
          <a:p>
            <a:r>
              <a:rPr lang="en-US" b="1" dirty="0">
                <a:solidFill>
                  <a:srgbClr val="0070C0"/>
                </a:solidFill>
              </a:rPr>
              <a:t>[A2] </a:t>
            </a:r>
            <a:r>
              <a:rPr lang="en-US" dirty="0"/>
              <a:t>1</a:t>
            </a:r>
            <a:r>
              <a:rPr lang="en-US" dirty="0">
                <a:sym typeface="Symbol" pitchFamily="16" charset="2"/>
              </a:rPr>
              <a:t> t  n</a:t>
            </a:r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[A3]  </a:t>
            </a:r>
            <a:r>
              <a:rPr lang="en-US" dirty="0"/>
              <a:t>t &lt; n</a:t>
            </a:r>
          </a:p>
          <a:p>
            <a:r>
              <a:rPr lang="en-US" b="1" dirty="0">
                <a:solidFill>
                  <a:srgbClr val="0070C0"/>
                </a:solidFill>
              </a:rPr>
              <a:t>[G1] </a:t>
            </a:r>
            <a:r>
              <a:rPr lang="en-US" dirty="0" err="1"/>
              <a:t>nNow</a:t>
            </a:r>
            <a:r>
              <a:rPr lang="en-US" dirty="0"/>
              <a:t> + </a:t>
            </a:r>
            <a:r>
              <a:rPr lang="en-US" dirty="0" err="1"/>
              <a:t>nAdult</a:t>
            </a:r>
            <a:r>
              <a:rPr lang="en-US" dirty="0"/>
              <a:t> =  fib (t+1) </a:t>
            </a:r>
          </a:p>
          <a:p>
            <a:r>
              <a:rPr lang="en-US" b="1" dirty="0">
                <a:solidFill>
                  <a:srgbClr val="0070C0"/>
                </a:solidFill>
              </a:rPr>
              <a:t>[G2] </a:t>
            </a:r>
            <a:r>
              <a:rPr lang="en-US" dirty="0"/>
              <a:t>1</a:t>
            </a:r>
            <a:r>
              <a:rPr lang="en-US" dirty="0">
                <a:sym typeface="Symbol" pitchFamily="16" charset="2"/>
              </a:rPr>
              <a:t> t+1  n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D2C20D-E751-BE47-A0D3-5032565223CC}"/>
              </a:ext>
            </a:extLst>
          </p:cNvPr>
          <p:cNvSpPr txBox="1"/>
          <p:nvPr/>
        </p:nvSpPr>
        <p:spPr>
          <a:xfrm>
            <a:off x="1981200" y="2956264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nNow</a:t>
            </a:r>
            <a:r>
              <a:rPr lang="en-US" sz="2400" dirty="0"/>
              <a:t> + </a:t>
            </a:r>
            <a:r>
              <a:rPr lang="en-US" sz="2400" dirty="0" err="1"/>
              <a:t>nAdult</a:t>
            </a:r>
            <a:r>
              <a:rPr lang="en-US" sz="2400" dirty="0"/>
              <a:t> =  fib (t+1)    /\     1</a:t>
            </a:r>
            <a:r>
              <a:rPr lang="en-US" sz="2400" dirty="0">
                <a:sym typeface="Symbol" pitchFamily="16" charset="2"/>
              </a:rPr>
              <a:t> t+1  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13833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DAC0-36DF-1A45-895A-476439203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proof of G1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4278CB-83D4-4A40-9B99-1457F09211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18DCD3-36BC-49BB-BE39-D61D13493154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CC25394-F111-3A48-8400-84A05148C184}"/>
              </a:ext>
            </a:extLst>
          </p:cNvPr>
          <p:cNvSpPr txBox="1"/>
          <p:nvPr/>
        </p:nvSpPr>
        <p:spPr>
          <a:xfrm>
            <a:off x="1959017" y="1240709"/>
            <a:ext cx="5051383" cy="3046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/>
              <a:t>PROOF EQUATIONAL</a:t>
            </a:r>
          </a:p>
          <a:p>
            <a:r>
              <a:rPr lang="en-US" sz="2400" dirty="0"/>
              <a:t>   </a:t>
            </a:r>
            <a:r>
              <a:rPr lang="en-US" sz="2400" dirty="0" err="1"/>
              <a:t>nNow</a:t>
            </a:r>
            <a:r>
              <a:rPr lang="en-US" sz="2400" dirty="0"/>
              <a:t> + </a:t>
            </a:r>
            <a:r>
              <a:rPr lang="en-US" sz="2400" dirty="0" err="1"/>
              <a:t>nAdult</a:t>
            </a:r>
            <a:endParaRPr lang="en-US" sz="2400" dirty="0"/>
          </a:p>
          <a:p>
            <a:r>
              <a:rPr lang="en-US" sz="2400" dirty="0"/>
              <a:t>=  </a:t>
            </a:r>
            <a:r>
              <a:rPr lang="en-US" sz="2400" dirty="0">
                <a:solidFill>
                  <a:srgbClr val="7030A0"/>
                </a:solidFill>
              </a:rPr>
              <a:t>{ A1}</a:t>
            </a:r>
          </a:p>
          <a:p>
            <a:r>
              <a:rPr lang="en-US" sz="2400" dirty="0"/>
              <a:t>   fib t + </a:t>
            </a:r>
            <a:r>
              <a:rPr lang="en-US" sz="2400" dirty="0" err="1"/>
              <a:t>nAdult</a:t>
            </a:r>
            <a:endParaRPr lang="en-US" sz="2400" dirty="0"/>
          </a:p>
          <a:p>
            <a:r>
              <a:rPr lang="en-US" sz="2400" dirty="0"/>
              <a:t>=  { </a:t>
            </a:r>
            <a:r>
              <a:rPr lang="en-US" sz="2400" dirty="0">
                <a:solidFill>
                  <a:srgbClr val="C00000"/>
                </a:solidFill>
              </a:rPr>
              <a:t>?? cannot find the justification </a:t>
            </a:r>
            <a:r>
              <a:rPr lang="en-US" sz="2400" dirty="0"/>
              <a:t>} </a:t>
            </a:r>
          </a:p>
          <a:p>
            <a:r>
              <a:rPr lang="en-US" sz="2400" dirty="0"/>
              <a:t>   fib t  +  fib (t-1)</a:t>
            </a:r>
          </a:p>
          <a:p>
            <a:r>
              <a:rPr lang="en-US" sz="2400" dirty="0"/>
              <a:t>= </a:t>
            </a:r>
            <a:r>
              <a:rPr lang="en-US" sz="2400" dirty="0">
                <a:solidFill>
                  <a:srgbClr val="7030A0"/>
                </a:solidFill>
              </a:rPr>
              <a:t>{ def. of fib and t≥1 (A2) }</a:t>
            </a:r>
          </a:p>
          <a:p>
            <a:r>
              <a:rPr lang="en-US" sz="2400" dirty="0"/>
              <a:t>   fib (t+1)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113C6D-1376-8F42-8DF6-34F770D3CE70}"/>
              </a:ext>
            </a:extLst>
          </p:cNvPr>
          <p:cNvSpPr txBox="1"/>
          <p:nvPr/>
        </p:nvSpPr>
        <p:spPr>
          <a:xfrm>
            <a:off x="1830680" y="2539103"/>
            <a:ext cx="526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C00000"/>
                </a:solidFill>
              </a:rPr>
              <a:t>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AA2005-A2D8-9A45-8A9B-9A6087330AF5}"/>
              </a:ext>
            </a:extLst>
          </p:cNvPr>
          <p:cNvSpPr txBox="1"/>
          <p:nvPr/>
        </p:nvSpPr>
        <p:spPr>
          <a:xfrm>
            <a:off x="256673" y="4450221"/>
            <a:ext cx="85825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proof fails because the invariant has no information about </a:t>
            </a:r>
            <a:r>
              <a:rPr lang="en-US" dirty="0" err="1"/>
              <a:t>nAdult</a:t>
            </a:r>
            <a:r>
              <a:rPr lang="en-US" dirty="0"/>
              <a:t>. Let’s extend it then, with the proper information. The new invariant: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 general, for every variable involved in a loop, that contributes to its post-condition, we will need to capture its property in the invariant.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4E9649-F0A1-E547-8DA7-0EE6A36569B1}"/>
              </a:ext>
            </a:extLst>
          </p:cNvPr>
          <p:cNvSpPr txBox="1"/>
          <p:nvPr/>
        </p:nvSpPr>
        <p:spPr>
          <a:xfrm>
            <a:off x="1959017" y="5219662"/>
            <a:ext cx="52790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nNow</a:t>
            </a:r>
            <a:r>
              <a:rPr lang="en-US" dirty="0"/>
              <a:t> =  fib t  /\  </a:t>
            </a:r>
            <a:r>
              <a:rPr lang="en-US" dirty="0" err="1"/>
              <a:t>nAdult</a:t>
            </a:r>
            <a:r>
              <a:rPr lang="en-US" dirty="0"/>
              <a:t> = fib (t-1) /\     1</a:t>
            </a:r>
            <a:r>
              <a:rPr lang="en-US" dirty="0">
                <a:sym typeface="Symbol" pitchFamily="16" charset="2"/>
              </a:rPr>
              <a:t> t  n</a:t>
            </a:r>
            <a:endParaRPr lang="en-US" dirty="0"/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A68A435-E7B3-7141-A925-9C2D62E61051}"/>
              </a:ext>
            </a:extLst>
          </p:cNvPr>
          <p:cNvSpPr/>
          <p:nvPr/>
        </p:nvSpPr>
        <p:spPr>
          <a:xfrm>
            <a:off x="1584157" y="5123410"/>
            <a:ext cx="6019801" cy="572422"/>
          </a:xfrm>
          <a:prstGeom prst="roundRect">
            <a:avLst>
              <a:gd name="adj" fmla="val 42862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81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A87AACFD-AC7A-8441-A448-20E8EE01B761}"/>
              </a:ext>
            </a:extLst>
          </p:cNvPr>
          <p:cNvSpPr/>
          <p:nvPr/>
        </p:nvSpPr>
        <p:spPr>
          <a:xfrm>
            <a:off x="2374231" y="3940761"/>
            <a:ext cx="4636169" cy="1237333"/>
          </a:xfrm>
          <a:prstGeom prst="roundRect">
            <a:avLst>
              <a:gd name="adj" fmla="val 22299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8F446A-1D6D-1549-8F10-8522764AD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new 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13EF8-FA48-3B46-85F1-A74A570B2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you change the invariant, you will have to rework your proofs to reflect the change. For PIC, since you change the invariant by strengthening it with a new conjunct, this means that we can now assume more, though you also have to prove more.</a:t>
            </a:r>
          </a:p>
          <a:p>
            <a:r>
              <a:rPr lang="en-US" dirty="0"/>
              <a:t>Re-calculating </a:t>
            </a:r>
            <a:r>
              <a:rPr lang="en-US" b="1" dirty="0" err="1">
                <a:solidFill>
                  <a:srgbClr val="0070C0"/>
                </a:solidFill>
              </a:rPr>
              <a:t>wp</a:t>
            </a:r>
            <a:r>
              <a:rPr lang="en-US" dirty="0"/>
              <a:t> S I gives: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79B5E4-3419-F548-ACDD-446AE26388B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18DCD3-36BC-49BB-BE39-D61D13493154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CE68E7-8A6B-DA40-9F7B-F10998703C8F}"/>
              </a:ext>
            </a:extLst>
          </p:cNvPr>
          <p:cNvSpPr txBox="1"/>
          <p:nvPr/>
        </p:nvSpPr>
        <p:spPr>
          <a:xfrm>
            <a:off x="2374231" y="3977766"/>
            <a:ext cx="4395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/>
              <a:t>nNow</a:t>
            </a:r>
            <a:r>
              <a:rPr lang="en-US" sz="2400" dirty="0"/>
              <a:t> + </a:t>
            </a:r>
            <a:r>
              <a:rPr lang="en-US" sz="2400" dirty="0" err="1"/>
              <a:t>nAdult</a:t>
            </a:r>
            <a:r>
              <a:rPr lang="en-US" sz="2400" dirty="0"/>
              <a:t> =  fib (t+1)  </a:t>
            </a:r>
          </a:p>
          <a:p>
            <a:pPr algn="ctr"/>
            <a:r>
              <a:rPr lang="en-US" sz="2400" dirty="0">
                <a:solidFill>
                  <a:srgbClr val="0070C0"/>
                </a:solidFill>
              </a:rPr>
              <a:t>/\ </a:t>
            </a:r>
            <a:r>
              <a:rPr lang="en-US" sz="2400" dirty="0" err="1">
                <a:solidFill>
                  <a:srgbClr val="0070C0"/>
                </a:solidFill>
              </a:rPr>
              <a:t>nNow</a:t>
            </a:r>
            <a:r>
              <a:rPr lang="en-US" sz="2400" dirty="0">
                <a:solidFill>
                  <a:srgbClr val="0070C0"/>
                </a:solidFill>
              </a:rPr>
              <a:t> = fib t  </a:t>
            </a:r>
          </a:p>
          <a:p>
            <a:pPr algn="ctr"/>
            <a:r>
              <a:rPr lang="en-US" sz="2400" dirty="0"/>
              <a:t>/\     1</a:t>
            </a:r>
            <a:r>
              <a:rPr lang="en-US" sz="2400" dirty="0">
                <a:sym typeface="Symbol" pitchFamily="16" charset="2"/>
              </a:rPr>
              <a:t> t+1  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087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1E9A2-E432-064F-971F-7616D68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new PIC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C40279-6D1C-D640-A97F-0554D6C13C9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18DCD3-36BC-49BB-BE39-D61D13493154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D6EFA3-BD9B-1444-A50A-6B01FCDEC65D}"/>
              </a:ext>
            </a:extLst>
          </p:cNvPr>
          <p:cNvSpPr txBox="1"/>
          <p:nvPr/>
        </p:nvSpPr>
        <p:spPr>
          <a:xfrm>
            <a:off x="529158" y="1201987"/>
            <a:ext cx="4019049" cy="470898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PROOF</a:t>
            </a:r>
            <a:r>
              <a:rPr lang="en-US" dirty="0"/>
              <a:t> PIC</a:t>
            </a:r>
          </a:p>
          <a:p>
            <a:r>
              <a:rPr lang="en-US" b="1" dirty="0">
                <a:solidFill>
                  <a:srgbClr val="0070C0"/>
                </a:solidFill>
              </a:rPr>
              <a:t>[A1] </a:t>
            </a:r>
            <a:r>
              <a:rPr lang="en-US" dirty="0" err="1"/>
              <a:t>nNow</a:t>
            </a:r>
            <a:r>
              <a:rPr lang="en-US" dirty="0"/>
              <a:t> = fib t</a:t>
            </a:r>
          </a:p>
          <a:p>
            <a:r>
              <a:rPr lang="en-US" b="1" dirty="0">
                <a:solidFill>
                  <a:srgbClr val="0070C0"/>
                </a:solidFill>
              </a:rPr>
              <a:t>[A1b] </a:t>
            </a:r>
            <a:r>
              <a:rPr lang="en-US" dirty="0" err="1"/>
              <a:t>nAdult</a:t>
            </a:r>
            <a:r>
              <a:rPr lang="en-US" dirty="0"/>
              <a:t> = fib (t-1)</a:t>
            </a:r>
          </a:p>
          <a:p>
            <a:r>
              <a:rPr lang="en-US" b="1" dirty="0">
                <a:solidFill>
                  <a:srgbClr val="0070C0"/>
                </a:solidFill>
              </a:rPr>
              <a:t>[A2] </a:t>
            </a:r>
            <a:r>
              <a:rPr lang="en-US" dirty="0"/>
              <a:t>1</a:t>
            </a:r>
            <a:r>
              <a:rPr lang="en-US" dirty="0">
                <a:sym typeface="Symbol" pitchFamily="16" charset="2"/>
              </a:rPr>
              <a:t> t  n</a:t>
            </a:r>
            <a:endParaRPr lang="en-US" dirty="0"/>
          </a:p>
          <a:p>
            <a:r>
              <a:rPr lang="en-US" b="1" dirty="0">
                <a:solidFill>
                  <a:srgbClr val="0070C0"/>
                </a:solidFill>
              </a:rPr>
              <a:t>[A3]  </a:t>
            </a:r>
            <a:r>
              <a:rPr lang="en-US" dirty="0"/>
              <a:t>t &lt; n</a:t>
            </a:r>
          </a:p>
          <a:p>
            <a:r>
              <a:rPr lang="en-US" b="1" dirty="0">
                <a:solidFill>
                  <a:srgbClr val="0070C0"/>
                </a:solidFill>
              </a:rPr>
              <a:t>[G1] </a:t>
            </a:r>
            <a:r>
              <a:rPr lang="en-US" dirty="0" err="1"/>
              <a:t>nNow</a:t>
            </a:r>
            <a:r>
              <a:rPr lang="en-US" dirty="0"/>
              <a:t> + </a:t>
            </a:r>
            <a:r>
              <a:rPr lang="en-US" dirty="0" err="1"/>
              <a:t>nAdult</a:t>
            </a:r>
            <a:r>
              <a:rPr lang="en-US" dirty="0"/>
              <a:t> =  fib (t+1)</a:t>
            </a:r>
          </a:p>
          <a:p>
            <a:r>
              <a:rPr lang="en-US" b="1" dirty="0">
                <a:solidFill>
                  <a:srgbClr val="0070C0"/>
                </a:solidFill>
              </a:rPr>
              <a:t>[G1b] </a:t>
            </a:r>
            <a:r>
              <a:rPr lang="en-US" dirty="0" err="1"/>
              <a:t>nNow</a:t>
            </a:r>
            <a:r>
              <a:rPr lang="en-US" dirty="0"/>
              <a:t> = fib t </a:t>
            </a:r>
          </a:p>
          <a:p>
            <a:r>
              <a:rPr lang="en-US" b="1" dirty="0">
                <a:solidFill>
                  <a:srgbClr val="0070C0"/>
                </a:solidFill>
              </a:rPr>
              <a:t>[G2] </a:t>
            </a:r>
            <a:r>
              <a:rPr lang="en-US" dirty="0"/>
              <a:t>1</a:t>
            </a:r>
            <a:r>
              <a:rPr lang="en-US" dirty="0">
                <a:sym typeface="Symbol" pitchFamily="16" charset="2"/>
              </a:rPr>
              <a:t> t+1  n</a:t>
            </a:r>
          </a:p>
          <a:p>
            <a:r>
              <a:rPr lang="en-US" b="1" dirty="0">
                <a:sym typeface="Symbol" pitchFamily="16" charset="2"/>
              </a:rPr>
              <a:t>BEGIN</a:t>
            </a:r>
          </a:p>
          <a:p>
            <a:pPr marL="457200" indent="-457200">
              <a:buAutoNum type="arabicPeriod"/>
            </a:pPr>
            <a:r>
              <a:rPr lang="en-US" dirty="0">
                <a:solidFill>
                  <a:srgbClr val="7030A0"/>
                </a:solidFill>
                <a:sym typeface="Symbol" pitchFamily="16" charset="2"/>
              </a:rPr>
              <a:t>{ see the </a:t>
            </a:r>
            <a:r>
              <a:rPr lang="en-US" dirty="0" err="1">
                <a:solidFill>
                  <a:srgbClr val="7030A0"/>
                </a:solidFill>
                <a:sym typeface="Symbol" pitchFamily="16" charset="2"/>
              </a:rPr>
              <a:t>subproof</a:t>
            </a:r>
            <a:r>
              <a:rPr lang="en-US" dirty="0">
                <a:solidFill>
                  <a:srgbClr val="7030A0"/>
                </a:solidFill>
                <a:sym typeface="Symbol" pitchFamily="16" charset="2"/>
              </a:rPr>
              <a:t> below } </a:t>
            </a:r>
            <a:r>
              <a:rPr lang="en-US" dirty="0">
                <a:sym typeface="Symbol" pitchFamily="16" charset="2"/>
              </a:rPr>
              <a:t>G1</a:t>
            </a:r>
          </a:p>
          <a:p>
            <a:pPr marL="457200" indent="-457200">
              <a:buAutoNum type="arabicPeriod"/>
            </a:pPr>
            <a:endParaRPr lang="en-US" dirty="0">
              <a:sym typeface="Symbol" pitchFamily="16" charset="2"/>
            </a:endParaRPr>
          </a:p>
          <a:p>
            <a:pPr marL="457200" indent="-457200">
              <a:buAutoNum type="arabicPeriod"/>
            </a:pPr>
            <a:endParaRPr lang="en-US" dirty="0">
              <a:sym typeface="Symbol" pitchFamily="16" charset="2"/>
            </a:endParaRPr>
          </a:p>
          <a:p>
            <a:r>
              <a:rPr lang="en-US" dirty="0">
                <a:sym typeface="Symbol" pitchFamily="16" charset="2"/>
              </a:rPr>
              <a:t>2. { A1 } G1b</a:t>
            </a:r>
          </a:p>
          <a:p>
            <a:r>
              <a:rPr lang="en-US" dirty="0">
                <a:sym typeface="Symbol" pitchFamily="16" charset="2"/>
              </a:rPr>
              <a:t>3. </a:t>
            </a:r>
            <a:r>
              <a:rPr lang="en-US" dirty="0">
                <a:solidFill>
                  <a:srgbClr val="7030A0"/>
                </a:solidFill>
                <a:sym typeface="Symbol" pitchFamily="16" charset="2"/>
              </a:rPr>
              <a:t>{ follows from A2 and A3 } </a:t>
            </a:r>
            <a:r>
              <a:rPr lang="en-US" dirty="0">
                <a:sym typeface="Symbol" pitchFamily="16" charset="2"/>
              </a:rPr>
              <a:t>G2</a:t>
            </a:r>
          </a:p>
          <a:p>
            <a:r>
              <a:rPr lang="en-US" b="1" dirty="0">
                <a:sym typeface="Symbol" pitchFamily="16" charset="2"/>
              </a:rPr>
              <a:t>END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1DEF94-D0E8-EA4F-85F3-295D7FFBA13E}"/>
              </a:ext>
            </a:extLst>
          </p:cNvPr>
          <p:cNvSpPr txBox="1"/>
          <p:nvPr/>
        </p:nvSpPr>
        <p:spPr>
          <a:xfrm>
            <a:off x="5388000" y="3356423"/>
            <a:ext cx="3244799" cy="25545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PROOF EQUATIONAL</a:t>
            </a:r>
          </a:p>
          <a:p>
            <a:r>
              <a:rPr lang="en-US" dirty="0"/>
              <a:t>   </a:t>
            </a:r>
            <a:r>
              <a:rPr lang="en-US" dirty="0" err="1"/>
              <a:t>nNow</a:t>
            </a:r>
            <a:r>
              <a:rPr lang="en-US" dirty="0"/>
              <a:t> + </a:t>
            </a:r>
            <a:r>
              <a:rPr lang="en-US" dirty="0" err="1"/>
              <a:t>nAdult</a:t>
            </a:r>
            <a:endParaRPr lang="en-US" dirty="0"/>
          </a:p>
          <a:p>
            <a:r>
              <a:rPr lang="en-US" dirty="0"/>
              <a:t>=  </a:t>
            </a:r>
            <a:r>
              <a:rPr lang="en-US" dirty="0">
                <a:solidFill>
                  <a:srgbClr val="7030A0"/>
                </a:solidFill>
              </a:rPr>
              <a:t>{ A1}</a:t>
            </a:r>
          </a:p>
          <a:p>
            <a:r>
              <a:rPr lang="en-US" dirty="0"/>
              <a:t>   fib t + </a:t>
            </a:r>
            <a:r>
              <a:rPr lang="en-US" dirty="0" err="1"/>
              <a:t>nAdult</a:t>
            </a:r>
            <a:endParaRPr lang="en-US" dirty="0"/>
          </a:p>
          <a:p>
            <a:r>
              <a:rPr lang="en-US" dirty="0"/>
              <a:t>=  </a:t>
            </a:r>
            <a:r>
              <a:rPr lang="en-US" dirty="0">
                <a:solidFill>
                  <a:srgbClr val="7030A0"/>
                </a:solidFill>
              </a:rPr>
              <a:t>{ A1b } </a:t>
            </a:r>
          </a:p>
          <a:p>
            <a:r>
              <a:rPr lang="en-US" dirty="0"/>
              <a:t>   fib t  +  fib (t-1)</a:t>
            </a:r>
          </a:p>
          <a:p>
            <a:r>
              <a:rPr lang="en-US" dirty="0"/>
              <a:t>= </a:t>
            </a:r>
            <a:r>
              <a:rPr lang="en-US" dirty="0">
                <a:solidFill>
                  <a:srgbClr val="7030A0"/>
                </a:solidFill>
              </a:rPr>
              <a:t>{ def. of fib and t≥1 (A2) }</a:t>
            </a:r>
          </a:p>
          <a:p>
            <a:r>
              <a:rPr lang="en-US" dirty="0"/>
              <a:t>   fib (t+1)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B84DB3B-7569-E249-BCD6-F56F4F35D8FA}"/>
              </a:ext>
            </a:extLst>
          </p:cNvPr>
          <p:cNvCxnSpPr>
            <a:cxnSpLocks/>
            <a:stCxn id="6" idx="1"/>
            <a:endCxn id="11" idx="3"/>
          </p:cNvCxnSpPr>
          <p:nvPr/>
        </p:nvCxnSpPr>
        <p:spPr>
          <a:xfrm flipH="1" flipV="1">
            <a:off x="4235116" y="4620127"/>
            <a:ext cx="1152884" cy="135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A1BF8C2F-C6E0-E745-B6C2-A4C8A266943F}"/>
              </a:ext>
            </a:extLst>
          </p:cNvPr>
          <p:cNvSpPr/>
          <p:nvPr/>
        </p:nvSpPr>
        <p:spPr>
          <a:xfrm>
            <a:off x="1058779" y="4379495"/>
            <a:ext cx="3176337" cy="4812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2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61889-1BA8-8A4A-95CA-1B7E09F61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Tail invariant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B4E7D-8ADE-0D4B-BC32-9487E5D2B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81600"/>
          </a:xfrm>
        </p:spPr>
        <p:txBody>
          <a:bodyPr/>
          <a:lstStyle/>
          <a:p>
            <a:r>
              <a:rPr lang="en-US" dirty="0"/>
              <a:t>Consider again this previous example: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proved this with this as the invariant: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BBBD5B-76BD-C14E-8FBF-6F8FC8B4C96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18DCD3-36BC-49BB-BE39-D61D13493154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8AC6322F-2C5A-3546-BDC3-E06CECC58FFA}"/>
              </a:ext>
            </a:extLst>
          </p:cNvPr>
          <p:cNvSpPr/>
          <p:nvPr/>
        </p:nvSpPr>
        <p:spPr>
          <a:xfrm>
            <a:off x="2126716" y="2495929"/>
            <a:ext cx="4588042" cy="1171496"/>
          </a:xfrm>
          <a:prstGeom prst="roundRect">
            <a:avLst>
              <a:gd name="adj" fmla="val 19866"/>
            </a:avLst>
          </a:prstGeom>
          <a:solidFill>
            <a:srgbClr val="6699FF">
              <a:alpha val="14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D576BCE8-675F-6B44-8FF0-85BF73AA8939}"/>
              </a:ext>
            </a:extLst>
          </p:cNvPr>
          <p:cNvSpPr/>
          <p:nvPr/>
        </p:nvSpPr>
        <p:spPr>
          <a:xfrm>
            <a:off x="1676266" y="5411280"/>
            <a:ext cx="5791468" cy="676251"/>
          </a:xfrm>
          <a:prstGeom prst="roundRect">
            <a:avLst>
              <a:gd name="adj" fmla="val 24010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 = (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k : 0k&lt;</a:t>
            </a:r>
            <a:r>
              <a:rPr lang="en-US" sz="2400" b="1" dirty="0" err="1">
                <a:solidFill>
                  <a:srgbClr val="3333FF"/>
                </a:solidFill>
                <a:sym typeface="Symbol"/>
              </a:rPr>
              <a:t>i</a:t>
            </a:r>
            <a:r>
              <a:rPr lang="en-US" sz="2400" b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: a[k]=0)   /\     0in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91189E-3338-C84E-8781-DB1DA72422F1}"/>
              </a:ext>
            </a:extLst>
          </p:cNvPr>
          <p:cNvSpPr txBox="1"/>
          <p:nvPr/>
        </p:nvSpPr>
        <p:spPr>
          <a:xfrm>
            <a:off x="2553566" y="2467096"/>
            <a:ext cx="39721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i</a:t>
            </a:r>
            <a:r>
              <a:rPr lang="en-US" sz="2400" dirty="0"/>
              <a:t> := 0 ; r := </a:t>
            </a:r>
            <a:r>
              <a:rPr lang="en-US" sz="2400" b="1" dirty="0"/>
              <a:t>true</a:t>
            </a:r>
            <a:r>
              <a:rPr lang="en-US" sz="2400" dirty="0"/>
              <a:t> ;</a:t>
            </a:r>
          </a:p>
          <a:p>
            <a:r>
              <a:rPr lang="en-US" sz="2400" b="1" dirty="0"/>
              <a:t> while</a:t>
            </a:r>
            <a:r>
              <a:rPr lang="en-US" sz="2400" dirty="0"/>
              <a:t> 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dirty="0"/>
              <a:t>&lt;</a:t>
            </a:r>
            <a:r>
              <a:rPr lang="en-US" sz="2400" b="1" dirty="0"/>
              <a:t>n</a:t>
            </a:r>
            <a:r>
              <a:rPr lang="en-US" sz="2400" dirty="0"/>
              <a:t>  </a:t>
            </a:r>
            <a:r>
              <a:rPr lang="en-US" sz="2400" b="1" dirty="0"/>
              <a:t>do</a:t>
            </a:r>
            <a:r>
              <a:rPr lang="en-US" sz="2400" dirty="0"/>
              <a:t>  {  </a:t>
            </a:r>
          </a:p>
          <a:p>
            <a:r>
              <a:rPr lang="en-US" sz="2400" dirty="0"/>
              <a:t>       r := r /\ (a[</a:t>
            </a:r>
            <a:r>
              <a:rPr lang="en-US" sz="2400" dirty="0" err="1"/>
              <a:t>i</a:t>
            </a:r>
            <a:r>
              <a:rPr lang="en-US" sz="2400" dirty="0"/>
              <a:t>]=0)  ;  </a:t>
            </a:r>
            <a:r>
              <a:rPr lang="en-US" sz="2400" b="1" dirty="0" err="1"/>
              <a:t>i</a:t>
            </a:r>
            <a:r>
              <a:rPr lang="en-US" sz="2400" dirty="0"/>
              <a:t>++  }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247B45B7-466E-EB43-9C9E-A6D89F379BBA}"/>
              </a:ext>
            </a:extLst>
          </p:cNvPr>
          <p:cNvSpPr/>
          <p:nvPr/>
        </p:nvSpPr>
        <p:spPr>
          <a:xfrm>
            <a:off x="2126716" y="2020262"/>
            <a:ext cx="4588042" cy="397122"/>
          </a:xfrm>
          <a:prstGeom prst="roundRect">
            <a:avLst>
              <a:gd name="adj" fmla="val 19866"/>
            </a:avLst>
          </a:prstGeom>
          <a:solidFill>
            <a:schemeClr val="accent1">
              <a:lumMod val="20000"/>
              <a:lumOff val="80000"/>
              <a:alpha val="14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{* 0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sym typeface="Symbol" pitchFamily="16" charset="2"/>
              </a:rPr>
              <a:t>n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*}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1A471CBF-EC5C-5649-8659-8E4E8A5FC0B1}"/>
              </a:ext>
            </a:extLst>
          </p:cNvPr>
          <p:cNvSpPr/>
          <p:nvPr/>
        </p:nvSpPr>
        <p:spPr>
          <a:xfrm>
            <a:off x="2168559" y="3803783"/>
            <a:ext cx="4588042" cy="426358"/>
          </a:xfrm>
          <a:prstGeom prst="roundRect">
            <a:avLst>
              <a:gd name="adj" fmla="val 19866"/>
            </a:avLst>
          </a:prstGeom>
          <a:solidFill>
            <a:schemeClr val="accent1">
              <a:lumMod val="20000"/>
              <a:lumOff val="80000"/>
              <a:alpha val="14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{*  r  = (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sym typeface="Symbol"/>
              </a:rPr>
              <a:t>k : 0k&lt;n : a[k]=0)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sym typeface="Symbol" pitchFamily="16" charset="2"/>
              </a:rPr>
              <a:t>*}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03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BF23E-4A5F-0E4F-B1EB-09BB81125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Tail invariant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3FA2F-D6A5-DF49-809D-9B47D2C326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81600"/>
          </a:xfrm>
        </p:spPr>
        <p:txBody>
          <a:bodyPr/>
          <a:lstStyle/>
          <a:p>
            <a:r>
              <a:rPr lang="en-US" dirty="0"/>
              <a:t>The invariant we used: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 alternative invariant 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2B54D7-8F56-1347-AF91-4F7D17B944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18DCD3-36BC-49BB-BE39-D61D13493154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A1E393A3-A7B9-5148-994E-0B5667BA3458}"/>
              </a:ext>
            </a:extLst>
          </p:cNvPr>
          <p:cNvSpPr/>
          <p:nvPr/>
        </p:nvSpPr>
        <p:spPr>
          <a:xfrm>
            <a:off x="1676266" y="1733690"/>
            <a:ext cx="5791468" cy="676251"/>
          </a:xfrm>
          <a:prstGeom prst="roundRect">
            <a:avLst>
              <a:gd name="adj" fmla="val 24010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 = (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k : 0k&lt;</a:t>
            </a:r>
            <a:r>
              <a:rPr lang="en-US" sz="2400" b="1" dirty="0" err="1">
                <a:solidFill>
                  <a:srgbClr val="3333FF"/>
                </a:solidFill>
                <a:sym typeface="Symbol"/>
              </a:rPr>
              <a:t>i</a:t>
            </a:r>
            <a:r>
              <a:rPr lang="en-US" sz="2400" b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: a[k]=0)   /\     0in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B0AC3C2D-2147-704A-9511-BDBA15F8C2F8}"/>
              </a:ext>
            </a:extLst>
          </p:cNvPr>
          <p:cNvSpPr/>
          <p:nvPr/>
        </p:nvSpPr>
        <p:spPr>
          <a:xfrm>
            <a:off x="762000" y="4089557"/>
            <a:ext cx="7620000" cy="850699"/>
          </a:xfrm>
          <a:prstGeom prst="roundRect">
            <a:avLst>
              <a:gd name="adj" fmla="val 24010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r /\ (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k : </a:t>
            </a:r>
            <a:r>
              <a:rPr lang="en-US" sz="2400" b="1" dirty="0" err="1">
                <a:solidFill>
                  <a:srgbClr val="3333FF"/>
                </a:solidFill>
                <a:sym typeface="Symbol"/>
              </a:rPr>
              <a:t>i</a:t>
            </a:r>
            <a:r>
              <a:rPr lang="en-US" sz="2400" dirty="0" err="1">
                <a:solidFill>
                  <a:schemeClr val="tx1"/>
                </a:solidFill>
                <a:sym typeface="Symbol"/>
              </a:rPr>
              <a:t>k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&lt;</a:t>
            </a:r>
            <a:r>
              <a:rPr lang="en-US" sz="2400" b="1" dirty="0">
                <a:solidFill>
                  <a:srgbClr val="C00000"/>
                </a:solidFill>
                <a:sym typeface="Symbol"/>
              </a:rPr>
              <a:t>n</a:t>
            </a:r>
            <a:r>
              <a:rPr lang="en-US" sz="2400" b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: a[k]=0)   =   </a:t>
            </a: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k : 0k&lt;</a:t>
            </a:r>
            <a:r>
              <a:rPr lang="en-US" sz="2400" b="1" dirty="0">
                <a:solidFill>
                  <a:srgbClr val="C00000"/>
                </a:solidFill>
                <a:sym typeface="Symbol"/>
              </a:rPr>
              <a:t>n</a:t>
            </a:r>
            <a:r>
              <a:rPr lang="en-US" sz="2400" b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: a[k]=0)  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sym typeface="Symbol"/>
              </a:rPr>
              <a:t>/\     0in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38667540-39DD-6C41-A162-09A4D083719B}"/>
              </a:ext>
            </a:extLst>
          </p:cNvPr>
          <p:cNvSpPr/>
          <p:nvPr/>
        </p:nvSpPr>
        <p:spPr>
          <a:xfrm rot="16200000">
            <a:off x="2803896" y="2532098"/>
            <a:ext cx="600866" cy="2801384"/>
          </a:xfrm>
          <a:prstGeom prst="rightBrace">
            <a:avLst>
              <a:gd name="adj1" fmla="val 17335"/>
              <a:gd name="adj2" fmla="val 52291"/>
            </a:avLst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A00B3778-E07A-EC46-B1B7-B6B88D7AC890}"/>
              </a:ext>
            </a:extLst>
          </p:cNvPr>
          <p:cNvSpPr/>
          <p:nvPr/>
        </p:nvSpPr>
        <p:spPr>
          <a:xfrm rot="5400000" flipV="1">
            <a:off x="3497162" y="981768"/>
            <a:ext cx="513385" cy="3112164"/>
          </a:xfrm>
          <a:prstGeom prst="rightBrace">
            <a:avLst>
              <a:gd name="adj1" fmla="val 26895"/>
              <a:gd name="adj2" fmla="val 50000"/>
            </a:avLst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5AE1D9F-5E55-3F41-98CF-A9E137163EEE}"/>
              </a:ext>
            </a:extLst>
          </p:cNvPr>
          <p:cNvSpPr txBox="1"/>
          <p:nvPr/>
        </p:nvSpPr>
        <p:spPr>
          <a:xfrm>
            <a:off x="3761876" y="2611893"/>
            <a:ext cx="4160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capturing the work that </a:t>
            </a:r>
            <a:r>
              <a:rPr lang="en-US" sz="1800" b="1" dirty="0"/>
              <a:t>has been done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371D02-71B7-F84A-A0CC-0F6F2D0B6174}"/>
              </a:ext>
            </a:extLst>
          </p:cNvPr>
          <p:cNvSpPr txBox="1"/>
          <p:nvPr/>
        </p:nvSpPr>
        <p:spPr>
          <a:xfrm>
            <a:off x="3256325" y="3394659"/>
            <a:ext cx="42114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capturing the work that </a:t>
            </a:r>
            <a:r>
              <a:rPr lang="en-US" sz="1800" b="1" dirty="0"/>
              <a:t>still to be done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A74236-56F0-294A-A453-06A2CC12908B}"/>
              </a:ext>
            </a:extLst>
          </p:cNvPr>
          <p:cNvSpPr txBox="1"/>
          <p:nvPr/>
        </p:nvSpPr>
        <p:spPr>
          <a:xfrm>
            <a:off x="228600" y="5091091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/>
              <a:t>A “tail invariant” expresses the invariant in terms of the remaining work that is still to be done. The loop works on shrinking this to-be-done part until it disappears, or become small enough it can be computed directly without a loop.</a:t>
            </a:r>
          </a:p>
        </p:txBody>
      </p:sp>
    </p:spTree>
    <p:extLst>
      <p:ext uri="{BB962C8B-B14F-4D97-AF65-F5344CB8AC3E}">
        <p14:creationId xmlns:p14="http://schemas.microsoft.com/office/powerpoint/2010/main" val="270016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iterative </a:t>
            </a:r>
            <a:r>
              <a:rPr lang="en-US" dirty="0" err="1"/>
              <a:t>impl</a:t>
            </a:r>
            <a:r>
              <a:rPr lang="en-US" dirty="0"/>
              <a:t>. of tail recursion</a:t>
            </a:r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>
          <a:xfrm>
            <a:off x="228600" y="1427746"/>
            <a:ext cx="8686800" cy="4973053"/>
          </a:xfrm>
        </p:spPr>
        <p:txBody>
          <a:bodyPr/>
          <a:lstStyle/>
          <a:p>
            <a:r>
              <a:rPr lang="en-US" dirty="0"/>
              <a:t>Example of “typical recursion” 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</a:t>
            </a:r>
            <a:r>
              <a:rPr lang="en-US" dirty="0">
                <a:solidFill>
                  <a:srgbClr val="0070C0"/>
                </a:solidFill>
              </a:rPr>
              <a:t>g</a:t>
            </a:r>
            <a:r>
              <a:rPr lang="en-US" dirty="0"/>
              <a:t> x = </a:t>
            </a:r>
            <a:r>
              <a:rPr lang="en-US" b="1" dirty="0"/>
              <a:t>if</a:t>
            </a:r>
            <a:r>
              <a:rPr lang="en-US" dirty="0"/>
              <a:t> x≤0 </a:t>
            </a:r>
            <a:r>
              <a:rPr lang="en-US" b="1" dirty="0"/>
              <a:t>then</a:t>
            </a:r>
            <a:r>
              <a:rPr lang="en-US" dirty="0"/>
              <a:t> x </a:t>
            </a:r>
            <a:r>
              <a:rPr lang="en-US" b="1" dirty="0"/>
              <a:t>else</a:t>
            </a:r>
            <a:r>
              <a:rPr lang="en-US" dirty="0"/>
              <a:t> 1+</a:t>
            </a:r>
            <a:r>
              <a:rPr lang="en-US" dirty="0">
                <a:solidFill>
                  <a:srgbClr val="0070C0"/>
                </a:solidFill>
              </a:rPr>
              <a:t>g</a:t>
            </a:r>
            <a:r>
              <a:rPr lang="en-US" dirty="0"/>
              <a:t>(x-1)</a:t>
            </a:r>
            <a:br>
              <a:rPr lang="en-US" dirty="0"/>
            </a:br>
            <a:endParaRPr lang="en-US" dirty="0"/>
          </a:p>
          <a:p>
            <a:r>
              <a:rPr lang="en-US" dirty="0"/>
              <a:t>A tail recursive function does not combine the result of its recursion: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</a:t>
            </a:r>
            <a:r>
              <a:rPr lang="en-US" dirty="0">
                <a:solidFill>
                  <a:srgbClr val="0070C0"/>
                </a:solidFill>
              </a:rPr>
              <a:t>f </a:t>
            </a:r>
            <a:r>
              <a:rPr lang="en-US" dirty="0"/>
              <a:t>x  = </a:t>
            </a:r>
            <a:r>
              <a:rPr lang="en-US" b="1" dirty="0"/>
              <a:t>if</a:t>
            </a:r>
            <a:r>
              <a:rPr lang="en-US" dirty="0"/>
              <a:t> x≤0 </a:t>
            </a:r>
            <a:r>
              <a:rPr lang="en-US" b="1" dirty="0"/>
              <a:t>then</a:t>
            </a:r>
            <a:r>
              <a:rPr lang="en-US" dirty="0"/>
              <a:t> x </a:t>
            </a:r>
            <a:r>
              <a:rPr lang="en-US" b="1" dirty="0"/>
              <a:t>else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f</a:t>
            </a:r>
            <a:r>
              <a:rPr lang="en-US" dirty="0"/>
              <a:t>(x-1)</a:t>
            </a:r>
          </a:p>
          <a:p>
            <a:endParaRPr lang="en-US" dirty="0"/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CC018F8-5615-41CB-B074-1B32E04F9FDF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7B2CF7-EF04-466C-8E77-82449F9920CF}" type="slidenum">
              <a:rPr lang="en-US" altLang="en-US"/>
              <a:pPr>
                <a:defRPr/>
              </a:pPr>
              <a:t>19</a:t>
            </a:fld>
            <a:endParaRPr lang="en-US" alt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ym typeface="Symbol" pitchFamily="16" charset="2"/>
              </a:rPr>
              <a:t>Get the last element of a list:</a:t>
            </a:r>
          </a:p>
          <a:p>
            <a:pPr marL="0" indent="0">
              <a:buNone/>
            </a:pPr>
            <a:r>
              <a:rPr lang="en-US" dirty="0">
                <a:sym typeface="Symbol" pitchFamily="16" charset="2"/>
              </a:rPr>
              <a:t>        </a:t>
            </a:r>
          </a:p>
          <a:p>
            <a:pPr marL="0" indent="0">
              <a:buNone/>
            </a:pPr>
            <a:endParaRPr lang="en-US" dirty="0">
              <a:sym typeface="Symbol" pitchFamily="16" charset="2"/>
            </a:endParaRPr>
          </a:p>
          <a:p>
            <a:endParaRPr lang="en-US" dirty="0">
              <a:sym typeface="Symbol" pitchFamily="16" charset="2"/>
            </a:endParaRPr>
          </a:p>
          <a:p>
            <a:r>
              <a:rPr lang="en-US" dirty="0">
                <a:sym typeface="Symbol" pitchFamily="16" charset="2"/>
              </a:rPr>
              <a:t>Summing the elements of a list:</a:t>
            </a:r>
          </a:p>
          <a:p>
            <a:pPr marL="0" indent="0">
              <a:buNone/>
            </a:pPr>
            <a:endParaRPr lang="en-US" dirty="0">
              <a:sym typeface="Symbol" pitchFamily="16" charset="2"/>
            </a:endParaRPr>
          </a:p>
          <a:p>
            <a:endParaRPr lang="en-US" dirty="0">
              <a:sym typeface="Symbol" pitchFamily="16" charset="2"/>
            </a:endParaRPr>
          </a:p>
          <a:p>
            <a:endParaRPr lang="en-US" dirty="0">
              <a:sym typeface="Symbol" pitchFamily="16" charset="2"/>
            </a:endParaRPr>
          </a:p>
          <a:p>
            <a:r>
              <a:rPr lang="en-US" dirty="0">
                <a:sym typeface="Symbol" pitchFamily="16" charset="2"/>
              </a:rPr>
              <a:t>Reversing a list (more efficient in Haskell) :</a:t>
            </a:r>
            <a:br>
              <a:rPr lang="en-US" dirty="0">
                <a:sym typeface="Symbol" pitchFamily="16" charset="2"/>
              </a:rPr>
            </a:br>
            <a:br>
              <a:rPr lang="en-US" dirty="0">
                <a:sym typeface="Symbol" pitchFamily="16" charset="2"/>
              </a:rPr>
            </a:br>
            <a:r>
              <a:rPr lang="en-US" dirty="0">
                <a:sym typeface="Symbol" pitchFamily="16" charset="2"/>
              </a:rPr>
              <a:t> 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73C1A26-FB00-274B-A92F-C45AE9EA27DE}"/>
              </a:ext>
            </a:extLst>
          </p:cNvPr>
          <p:cNvSpPr txBox="1"/>
          <p:nvPr/>
        </p:nvSpPr>
        <p:spPr>
          <a:xfrm>
            <a:off x="1155029" y="1933893"/>
            <a:ext cx="429928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sym typeface="Symbol" pitchFamily="16" charset="2"/>
              </a:rPr>
              <a:t>last</a:t>
            </a:r>
            <a:r>
              <a:rPr lang="en-US" sz="2400" dirty="0">
                <a:sym typeface="Symbol" pitchFamily="16" charset="2"/>
              </a:rPr>
              <a:t> [x]        =  x</a:t>
            </a:r>
            <a:br>
              <a:rPr lang="en-US" sz="2400" dirty="0">
                <a:sym typeface="Symbol" pitchFamily="16" charset="2"/>
              </a:rPr>
            </a:br>
            <a:r>
              <a:rPr lang="en-US" sz="2400" dirty="0">
                <a:solidFill>
                  <a:srgbClr val="0070C0"/>
                </a:solidFill>
                <a:sym typeface="Symbol" pitchFamily="16" charset="2"/>
              </a:rPr>
              <a:t>last</a:t>
            </a:r>
            <a:r>
              <a:rPr lang="en-US" sz="2400" dirty="0">
                <a:sym typeface="Symbol" pitchFamily="16" charset="2"/>
              </a:rPr>
              <a:t> (</a:t>
            </a:r>
            <a:r>
              <a:rPr lang="en-US" sz="2400" dirty="0" err="1">
                <a:sym typeface="Symbol" pitchFamily="16" charset="2"/>
              </a:rPr>
              <a:t>x:y:s</a:t>
            </a:r>
            <a:r>
              <a:rPr lang="en-US" sz="2400" dirty="0">
                <a:sym typeface="Symbol" pitchFamily="16" charset="2"/>
              </a:rPr>
              <a:t>)  =  </a:t>
            </a:r>
            <a:r>
              <a:rPr lang="en-US" sz="2400" dirty="0">
                <a:solidFill>
                  <a:srgbClr val="0070C0"/>
                </a:solidFill>
                <a:sym typeface="Symbol" pitchFamily="16" charset="2"/>
              </a:rPr>
              <a:t>last</a:t>
            </a:r>
            <a:r>
              <a:rPr lang="en-US" sz="2400" dirty="0">
                <a:sym typeface="Symbol" pitchFamily="16" charset="2"/>
              </a:rPr>
              <a:t> (</a:t>
            </a:r>
            <a:r>
              <a:rPr lang="en-US" sz="2400" dirty="0" err="1">
                <a:sym typeface="Symbol" pitchFamily="16" charset="2"/>
              </a:rPr>
              <a:t>y:s</a:t>
            </a:r>
            <a:r>
              <a:rPr lang="en-US" sz="2400" dirty="0">
                <a:sym typeface="Symbol" pitchFamily="16" charset="2"/>
              </a:rPr>
              <a:t>)</a:t>
            </a:r>
            <a:endParaRPr lang="en-US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9AA76A-C3D4-3440-8BDB-B53C3743E378}"/>
              </a:ext>
            </a:extLst>
          </p:cNvPr>
          <p:cNvSpPr txBox="1"/>
          <p:nvPr/>
        </p:nvSpPr>
        <p:spPr>
          <a:xfrm>
            <a:off x="1155029" y="3544669"/>
            <a:ext cx="4299287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  <a:sym typeface="Symbol" pitchFamily="16" charset="2"/>
              </a:rPr>
              <a:t>lsum</a:t>
            </a:r>
            <a:r>
              <a:rPr lang="en-US" sz="2400" dirty="0">
                <a:sym typeface="Symbol" pitchFamily="16" charset="2"/>
              </a:rPr>
              <a:t> a [ ]       =  a</a:t>
            </a:r>
            <a:br>
              <a:rPr lang="en-US" sz="2400" dirty="0">
                <a:sym typeface="Symbol" pitchFamily="16" charset="2"/>
              </a:rPr>
            </a:br>
            <a:r>
              <a:rPr lang="en-US" sz="2400" dirty="0" err="1">
                <a:solidFill>
                  <a:srgbClr val="0070C0"/>
                </a:solidFill>
                <a:sym typeface="Symbol" pitchFamily="16" charset="2"/>
              </a:rPr>
              <a:t>lsum</a:t>
            </a:r>
            <a:r>
              <a:rPr lang="en-US" sz="2400" dirty="0">
                <a:sym typeface="Symbol" pitchFamily="16" charset="2"/>
              </a:rPr>
              <a:t>  a (</a:t>
            </a:r>
            <a:r>
              <a:rPr lang="en-US" sz="2400" dirty="0" err="1">
                <a:sym typeface="Symbol" pitchFamily="16" charset="2"/>
              </a:rPr>
              <a:t>x:s</a:t>
            </a:r>
            <a:r>
              <a:rPr lang="en-US" sz="2400" dirty="0">
                <a:sym typeface="Symbol" pitchFamily="16" charset="2"/>
              </a:rPr>
              <a:t>)  =  </a:t>
            </a:r>
            <a:r>
              <a:rPr lang="en-US" sz="2400" dirty="0" err="1">
                <a:solidFill>
                  <a:srgbClr val="0070C0"/>
                </a:solidFill>
                <a:sym typeface="Symbol" pitchFamily="16" charset="2"/>
              </a:rPr>
              <a:t>lsum</a:t>
            </a:r>
            <a:r>
              <a:rPr lang="en-US" sz="2400" dirty="0">
                <a:sym typeface="Symbol" pitchFamily="16" charset="2"/>
              </a:rPr>
              <a:t> (</a:t>
            </a:r>
            <a:r>
              <a:rPr lang="en-US" sz="2400" dirty="0" err="1">
                <a:sym typeface="Symbol" pitchFamily="16" charset="2"/>
              </a:rPr>
              <a:t>x+a</a:t>
            </a:r>
            <a:r>
              <a:rPr lang="en-US" sz="2400" dirty="0">
                <a:sym typeface="Symbol" pitchFamily="16" charset="2"/>
              </a:rPr>
              <a:t>) 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27ED29-5B66-D240-B86B-25B0903A693F}"/>
              </a:ext>
            </a:extLst>
          </p:cNvPr>
          <p:cNvSpPr txBox="1"/>
          <p:nvPr/>
        </p:nvSpPr>
        <p:spPr>
          <a:xfrm>
            <a:off x="1152497" y="5379076"/>
            <a:ext cx="4301819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0070C0"/>
                </a:solidFill>
                <a:sym typeface="Symbol" pitchFamily="16" charset="2"/>
              </a:rPr>
              <a:t>rv</a:t>
            </a:r>
            <a:r>
              <a:rPr lang="en-US" sz="2400" dirty="0">
                <a:sym typeface="Symbol" pitchFamily="16" charset="2"/>
              </a:rPr>
              <a:t> t [ ]       =  t</a:t>
            </a:r>
            <a:br>
              <a:rPr lang="en-US" sz="2400" dirty="0">
                <a:sym typeface="Symbol" pitchFamily="16" charset="2"/>
              </a:rPr>
            </a:br>
            <a:r>
              <a:rPr lang="en-US" sz="2400" dirty="0" err="1">
                <a:solidFill>
                  <a:srgbClr val="0070C0"/>
                </a:solidFill>
                <a:sym typeface="Symbol" pitchFamily="16" charset="2"/>
              </a:rPr>
              <a:t>rv</a:t>
            </a:r>
            <a:r>
              <a:rPr lang="en-US" sz="2400" dirty="0">
                <a:sym typeface="Symbol" pitchFamily="16" charset="2"/>
              </a:rPr>
              <a:t> t (</a:t>
            </a:r>
            <a:r>
              <a:rPr lang="en-US" sz="2400" dirty="0" err="1">
                <a:sym typeface="Symbol" pitchFamily="16" charset="2"/>
              </a:rPr>
              <a:t>x:s</a:t>
            </a:r>
            <a:r>
              <a:rPr lang="en-US" sz="2400" dirty="0">
                <a:sym typeface="Symbol" pitchFamily="16" charset="2"/>
              </a:rPr>
              <a:t>)   =  </a:t>
            </a:r>
            <a:r>
              <a:rPr lang="en-US" sz="2400" dirty="0" err="1">
                <a:solidFill>
                  <a:srgbClr val="0070C0"/>
                </a:solidFill>
                <a:sym typeface="Symbol" pitchFamily="16" charset="2"/>
              </a:rPr>
              <a:t>rv</a:t>
            </a:r>
            <a:r>
              <a:rPr lang="en-US" sz="2400" dirty="0">
                <a:sym typeface="Symbol" pitchFamily="16" charset="2"/>
              </a:rPr>
              <a:t> (</a:t>
            </a:r>
            <a:r>
              <a:rPr lang="en-US" sz="2400" dirty="0" err="1">
                <a:sym typeface="Symbol" pitchFamily="16" charset="2"/>
              </a:rPr>
              <a:t>x:t</a:t>
            </a:r>
            <a:r>
              <a:rPr lang="en-US" sz="2400" dirty="0">
                <a:sym typeface="Symbol" pitchFamily="16" charset="2"/>
              </a:rPr>
              <a:t>) 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907953-4853-479D-97A8-F1B62B8F739B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409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  <a:endParaRPr lang="nl-NL"/>
          </a:p>
        </p:txBody>
      </p:sp>
      <p:sp>
        <p:nvSpPr>
          <p:cNvPr id="41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Heuristic 1: “Replace constant with counter” heuristic</a:t>
            </a:r>
          </a:p>
          <a:p>
            <a:r>
              <a:rPr lang="en-US" dirty="0"/>
              <a:t>Heuristic 2: incrementally building the invariant</a:t>
            </a:r>
          </a:p>
          <a:p>
            <a:r>
              <a:rPr lang="en-US" dirty="0"/>
              <a:t>Heuristic 3: tail invariant</a:t>
            </a:r>
          </a:p>
          <a:p>
            <a:r>
              <a:rPr lang="en-US" dirty="0"/>
              <a:t>Other: an example of using invariant to do data refinement</a:t>
            </a: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53B3D52-C96D-4AAF-9940-BDFEE1332CA9}" type="slidenum">
              <a:rPr lang="en-US" altLang="en-US" sz="1200">
                <a:latin typeface="+mj-lt"/>
              </a:rPr>
              <a:pPr algn="r">
                <a:defRPr/>
              </a:pPr>
              <a:t>2</a:t>
            </a:fld>
            <a:endParaRPr lang="en-US" altLang="en-US" sz="1200">
              <a:latin typeface="+mj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903DCAF4-8051-A146-911D-AE9BE75508FB}"/>
              </a:ext>
            </a:extLst>
          </p:cNvPr>
          <p:cNvSpPr/>
          <p:nvPr/>
        </p:nvSpPr>
        <p:spPr>
          <a:xfrm>
            <a:off x="1408933" y="1835934"/>
            <a:ext cx="4398309" cy="1083729"/>
          </a:xfrm>
          <a:prstGeom prst="roundRect">
            <a:avLst>
              <a:gd name="adj" fmla="val 24010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1FD2AE-F78D-4CD8-B79F-F38258478035}" type="slidenum">
              <a:rPr lang="en-US" altLang="en-US"/>
              <a:pPr>
                <a:defRPr/>
              </a:pPr>
              <a:t>20</a:t>
            </a:fld>
            <a:endParaRPr lang="en-US" altLang="en-US"/>
          </a:p>
        </p:txBody>
      </p:sp>
      <p:sp>
        <p:nvSpPr>
          <p:cNvPr id="1433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Tail Recursion, general form</a:t>
            </a:r>
            <a:endParaRPr lang="nl-NL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n-US" dirty="0"/>
              <a:t>A tail recursive function </a:t>
            </a:r>
            <a:r>
              <a:rPr lang="en-US" b="1" dirty="0">
                <a:solidFill>
                  <a:srgbClr val="0070C0"/>
                </a:solidFill>
              </a:rPr>
              <a:t>F</a:t>
            </a:r>
            <a:r>
              <a:rPr lang="en-US" dirty="0"/>
              <a:t>:A→B</a:t>
            </a:r>
            <a:r>
              <a:rPr lang="en-US" dirty="0">
                <a:sym typeface="Symbol"/>
              </a:rPr>
              <a:t> </a:t>
            </a:r>
            <a:r>
              <a:rPr lang="en-US" dirty="0"/>
              <a:t>has this general form: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br>
              <a:rPr lang="en-US" dirty="0">
                <a:sym typeface="Symbol"/>
              </a:rPr>
            </a:br>
            <a:endParaRPr lang="en-US" dirty="0">
              <a:sym typeface="Symbol"/>
            </a:endParaRPr>
          </a:p>
          <a:p>
            <a:pPr>
              <a:buFont typeface="Wingdings" pitchFamily="2" charset="2"/>
              <a:buChar char="n"/>
              <a:defRPr/>
            </a:pPr>
            <a:endParaRPr lang="en-US" dirty="0">
              <a:sym typeface="Symbol"/>
            </a:endParaRPr>
          </a:p>
          <a:p>
            <a:pPr>
              <a:buFont typeface="Wingdings" pitchFamily="2" charset="2"/>
              <a:buChar char="n"/>
              <a:defRPr/>
            </a:pPr>
            <a:r>
              <a:rPr lang="en-US" dirty="0">
                <a:sym typeface="Symbol"/>
              </a:rPr>
              <a:t>Such a function can be optimized by implementing the recursion as loop-iterations, as the latter does not use stack space to pass around parameters.</a:t>
            </a:r>
            <a:endParaRPr lang="en-US" dirty="0">
              <a:sym typeface="Wingdings" pitchFamily="2" charset="2"/>
            </a:endParaRPr>
          </a:p>
          <a:p>
            <a:pPr>
              <a:buFont typeface="Wingdings" pitchFamily="2" charset="2"/>
              <a:buChar char="n"/>
              <a:defRPr/>
            </a:pPr>
            <a:r>
              <a:rPr lang="en-US" b="1" dirty="0">
                <a:sym typeface="Wingdings" pitchFamily="2" charset="2"/>
              </a:rPr>
              <a:t>Termination</a:t>
            </a:r>
            <a:r>
              <a:rPr lang="en-US" dirty="0">
                <a:sym typeface="Wingdings" pitchFamily="2" charset="2"/>
              </a:rPr>
              <a:t>. </a:t>
            </a:r>
            <a:r>
              <a:rPr lang="en-US" b="1" dirty="0">
                <a:solidFill>
                  <a:srgbClr val="0070C0"/>
                </a:solidFill>
                <a:sym typeface="Wingdings" pitchFamily="2" charset="2"/>
              </a:rPr>
              <a:t>F</a:t>
            </a:r>
            <a:r>
              <a:rPr lang="en-US" dirty="0">
                <a:sym typeface="Wingdings" pitchFamily="2" charset="2"/>
              </a:rPr>
              <a:t> terminates if we can find a function </a:t>
            </a:r>
            <a:r>
              <a:rPr lang="en-US" dirty="0" err="1">
                <a:solidFill>
                  <a:srgbClr val="0070C0"/>
                </a:solidFill>
                <a:sym typeface="Wingdings" pitchFamily="2" charset="2"/>
              </a:rPr>
              <a:t>m</a:t>
            </a:r>
            <a:r>
              <a:rPr lang="en-US" dirty="0" err="1">
                <a:sym typeface="Wingdings" pitchFamily="2" charset="2"/>
              </a:rPr>
              <a:t>:A→Int</a:t>
            </a:r>
            <a:r>
              <a:rPr lang="en-US" dirty="0">
                <a:sym typeface="Wingdings" pitchFamily="2" charset="2"/>
              </a:rPr>
              <a:t> such that:</a:t>
            </a:r>
          </a:p>
          <a:p>
            <a:pPr lvl="1">
              <a:buFont typeface="Wingdings" pitchFamily="2" charset="2"/>
              <a:buChar char="n"/>
              <a:defRPr/>
            </a:pPr>
            <a:endParaRPr lang="nl-NL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F207E43-03A9-4AAB-B5FE-61771328C34B}" type="slidenum">
              <a:rPr lang="en-US" altLang="en-US" sz="1200">
                <a:latin typeface="+mj-lt"/>
              </a:rPr>
              <a:pPr algn="r">
                <a:defRPr/>
              </a:pPr>
              <a:t>20</a:t>
            </a:fld>
            <a:endParaRPr lang="en-US" altLang="en-US" sz="120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84936" y="5382905"/>
            <a:ext cx="404630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sym typeface="Symbol"/>
              </a:rPr>
              <a:t> g x        </a:t>
            </a:r>
            <a:r>
              <a:rPr lang="en-US" sz="2400" dirty="0">
                <a:solidFill>
                  <a:srgbClr val="0070C0"/>
                </a:solidFill>
                <a:sym typeface="Symbol"/>
              </a:rPr>
              <a:t>m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 ( x) &lt; </a:t>
            </a:r>
            <a:r>
              <a:rPr lang="en-US" sz="2400" dirty="0">
                <a:solidFill>
                  <a:srgbClr val="0070C0"/>
                </a:solidFill>
                <a:sym typeface="Symbol"/>
              </a:rPr>
              <a:t>m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 x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2400" dirty="0">
                <a:solidFill>
                  <a:schemeClr val="tx1"/>
                </a:solidFill>
                <a:sym typeface="Symbol"/>
              </a:rPr>
              <a:t> g x        </a:t>
            </a:r>
            <a:r>
              <a:rPr lang="en-US" sz="2400" dirty="0">
                <a:solidFill>
                  <a:srgbClr val="0070C0"/>
                </a:solidFill>
                <a:sym typeface="Symbol"/>
              </a:rPr>
              <a:t>m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 x  &gt; 0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1FC82B7-EF48-664F-A8F4-DED66DE490FF}"/>
              </a:ext>
            </a:extLst>
          </p:cNvPr>
          <p:cNvSpPr txBox="1"/>
          <p:nvPr/>
        </p:nvSpPr>
        <p:spPr>
          <a:xfrm>
            <a:off x="1645947" y="1909010"/>
            <a:ext cx="64604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F</a:t>
            </a:r>
            <a:r>
              <a:rPr lang="en-US" sz="2400" dirty="0"/>
              <a:t> x   =    g  x    </a:t>
            </a:r>
            <a:r>
              <a:rPr lang="en-US" sz="2400" dirty="0">
                <a:sym typeface="Symbol"/>
              </a:rPr>
              <a:t>   base x		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// base case</a:t>
            </a:r>
            <a:br>
              <a:rPr lang="en-US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</a:br>
            <a:r>
              <a:rPr lang="en-US" sz="2400" dirty="0">
                <a:sym typeface="Symbol"/>
              </a:rPr>
              <a:t>	              |     </a:t>
            </a:r>
            <a:r>
              <a:rPr lang="en-US" sz="2400" b="1" dirty="0">
                <a:solidFill>
                  <a:srgbClr val="0070C0"/>
                </a:solidFill>
                <a:sym typeface="Symbol"/>
              </a:rPr>
              <a:t>F</a:t>
            </a:r>
            <a:r>
              <a:rPr lang="en-US" sz="2400" dirty="0">
                <a:sym typeface="Symbol"/>
              </a:rPr>
              <a:t>  ( x)	           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  <a:sym typeface="Symbol"/>
              </a:rPr>
              <a:t>// recursion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F82D32-BA0D-6446-8F93-C906B255B791}"/>
              </a:ext>
            </a:extLst>
          </p:cNvPr>
          <p:cNvSpPr txBox="1"/>
          <p:nvPr/>
        </p:nvSpPr>
        <p:spPr>
          <a:xfrm>
            <a:off x="4916038" y="3346784"/>
            <a:ext cx="39993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To prove that this works, we will use the following tail invariant:</a:t>
            </a:r>
          </a:p>
          <a:p>
            <a:endParaRPr lang="en-US" dirty="0"/>
          </a:p>
          <a:p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  <a:p>
            <a:pPr algn="just"/>
            <a:r>
              <a:rPr lang="en-US" dirty="0"/>
              <a:t>For termination we use </a:t>
            </a:r>
            <a:r>
              <a:rPr lang="en-US" dirty="0">
                <a:solidFill>
                  <a:srgbClr val="0070C0"/>
                </a:solidFill>
              </a:rPr>
              <a:t>m</a:t>
            </a:r>
            <a:r>
              <a:rPr lang="en-US" dirty="0"/>
              <a:t> x as the termination metric where m is the function you used to prove the termination of F (prev. slide)</a:t>
            </a: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D20BC14-CFA2-490D-887F-5F2794C31463}" type="slidenum">
              <a:rPr lang="en-US" altLang="en-US"/>
              <a:pPr>
                <a:defRPr/>
              </a:pPr>
              <a:t>21</a:t>
            </a:fld>
            <a:endParaRPr lang="en-US" altLang="en-US"/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implementation</a:t>
            </a:r>
            <a:endParaRPr lang="nl-NL" dirty="0"/>
          </a:p>
        </p:txBody>
      </p:sp>
      <p:sp>
        <p:nvSpPr>
          <p:cNvPr id="15364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81600"/>
          </a:xfrm>
        </p:spPr>
        <p:txBody>
          <a:bodyPr/>
          <a:lstStyle/>
          <a:p>
            <a:r>
              <a:rPr lang="en-US" b="1" dirty="0">
                <a:sym typeface="Symbol" pitchFamily="16" charset="2"/>
              </a:rPr>
              <a:t>Problem</a:t>
            </a:r>
            <a:r>
              <a:rPr lang="en-US" dirty="0">
                <a:sym typeface="Symbol" pitchFamily="16" charset="2"/>
              </a:rPr>
              <a:t>: given , calculate F . Recall the def. of F: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Consider this simple loop to calculate </a:t>
            </a:r>
            <a:r>
              <a:rPr lang="en-US" dirty="0">
                <a:sym typeface="Symbol" pitchFamily="16" charset="2"/>
              </a:rPr>
              <a:t>F  :</a:t>
            </a:r>
            <a:r>
              <a:rPr lang="en-US" dirty="0"/>
              <a:t> </a:t>
            </a:r>
          </a:p>
          <a:p>
            <a:pPr marL="0" indent="0">
              <a:buNone/>
            </a:pP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endParaRPr lang="nl-NL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156268C-E71E-4A10-B656-7E6E1171BA46}" type="slidenum">
              <a:rPr lang="en-US" altLang="en-US" sz="1200">
                <a:latin typeface="+mj-lt"/>
              </a:rPr>
              <a:pPr algn="r">
                <a:defRPr/>
              </a:pPr>
              <a:t>21</a:t>
            </a:fld>
            <a:endParaRPr lang="en-US" altLang="en-US" sz="120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500" y="1670176"/>
            <a:ext cx="3429000" cy="708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F</a:t>
            </a:r>
            <a:r>
              <a:rPr lang="en-US" dirty="0">
                <a:solidFill>
                  <a:schemeClr val="tx1"/>
                </a:solidFill>
              </a:rPr>
              <a:t> x   =    g  x    </a:t>
            </a:r>
            <a:r>
              <a:rPr lang="en-US" dirty="0">
                <a:solidFill>
                  <a:schemeClr val="tx1"/>
                </a:solidFill>
                <a:sym typeface="Symbol"/>
              </a:rPr>
              <a:t>   base x</a:t>
            </a:r>
            <a:br>
              <a:rPr lang="en-US" dirty="0">
                <a:solidFill>
                  <a:schemeClr val="tx1"/>
                </a:solidFill>
                <a:sym typeface="Symbol"/>
              </a:rPr>
            </a:br>
            <a:r>
              <a:rPr lang="en-US" dirty="0">
                <a:solidFill>
                  <a:schemeClr val="tx1"/>
                </a:solidFill>
                <a:sym typeface="Symbol"/>
              </a:rPr>
              <a:t>                         |    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F</a:t>
            </a:r>
            <a:r>
              <a:rPr lang="en-US" dirty="0">
                <a:solidFill>
                  <a:schemeClr val="tx1"/>
                </a:solidFill>
                <a:sym typeface="Symbol"/>
              </a:rPr>
              <a:t>  ( x)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77265" y="4158668"/>
            <a:ext cx="1681871" cy="461665"/>
          </a:xfrm>
          <a:prstGeom prst="rect">
            <a:avLst/>
          </a:prstGeom>
          <a:solidFill>
            <a:srgbClr val="0070C0">
              <a:alpha val="15000"/>
            </a:srgbClr>
          </a:solidFill>
          <a:ln w="952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chemeClr val="tx1"/>
                </a:solidFill>
              </a:rPr>
              <a:t> x  =  </a:t>
            </a:r>
            <a:r>
              <a:rPr lang="en-US" sz="2400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 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4268E56C-4540-A640-8D5D-BE9315CE3D84}"/>
              </a:ext>
            </a:extLst>
          </p:cNvPr>
          <p:cNvSpPr/>
          <p:nvPr/>
        </p:nvSpPr>
        <p:spPr>
          <a:xfrm>
            <a:off x="719889" y="3346784"/>
            <a:ext cx="3513221" cy="397122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14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 true  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*}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ED51FC29-B10A-4641-A810-2DBCC9F44918}"/>
              </a:ext>
            </a:extLst>
          </p:cNvPr>
          <p:cNvSpPr/>
          <p:nvPr/>
        </p:nvSpPr>
        <p:spPr>
          <a:xfrm>
            <a:off x="719889" y="5035094"/>
            <a:ext cx="3513221" cy="397122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14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  r  =  </a:t>
            </a:r>
            <a:r>
              <a:rPr lang="en-US" sz="2400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  *}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E1C154-5DBF-9D4F-9262-623BD47CF716}"/>
              </a:ext>
            </a:extLst>
          </p:cNvPr>
          <p:cNvSpPr txBox="1"/>
          <p:nvPr/>
        </p:nvSpPr>
        <p:spPr>
          <a:xfrm>
            <a:off x="719889" y="3774192"/>
            <a:ext cx="37048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 := </a:t>
            </a:r>
            <a:r>
              <a:rPr lang="en-US" sz="2400" dirty="0">
                <a:sym typeface="Symbol" pitchFamily="16" charset="2"/>
              </a:rPr>
              <a:t> ;</a:t>
            </a:r>
            <a:br>
              <a:rPr lang="en-US" sz="2400" dirty="0">
                <a:sym typeface="Symbol" pitchFamily="16" charset="2"/>
              </a:rPr>
            </a:br>
            <a:r>
              <a:rPr lang="en-US" sz="2400" b="1" dirty="0">
                <a:sym typeface="Symbol" pitchFamily="16" charset="2"/>
              </a:rPr>
              <a:t>while</a:t>
            </a:r>
            <a:r>
              <a:rPr lang="en-US" sz="2400" dirty="0">
                <a:sym typeface="Symbol" pitchFamily="16" charset="2"/>
              </a:rPr>
              <a:t>   g x  </a:t>
            </a:r>
            <a:r>
              <a:rPr lang="en-US" sz="2400" b="1" dirty="0">
                <a:sym typeface="Symbol" pitchFamily="16" charset="2"/>
              </a:rPr>
              <a:t>do</a:t>
            </a:r>
            <a:r>
              <a:rPr lang="en-US" sz="2400" dirty="0">
                <a:sym typeface="Symbol" pitchFamily="16" charset="2"/>
              </a:rPr>
              <a:t>  x :=  x ;</a:t>
            </a:r>
            <a:br>
              <a:rPr lang="en-US" sz="2400" dirty="0">
                <a:sym typeface="Symbol" pitchFamily="16" charset="2"/>
              </a:rPr>
            </a:br>
            <a:r>
              <a:rPr lang="en-US" sz="2400" dirty="0">
                <a:sym typeface="Symbol" pitchFamily="16" charset="2"/>
              </a:rPr>
              <a:t>r := base x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AFA2F-CDD4-CC4A-B6A4-1CA95BD08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sketch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F9FDBFD-7EB6-0C4A-AB43-806FAF726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3895974"/>
            <a:ext cx="8686800" cy="2504825"/>
          </a:xfrm>
        </p:spPr>
        <p:txBody>
          <a:bodyPr/>
          <a:lstStyle/>
          <a:p>
            <a:r>
              <a:rPr lang="en-US" dirty="0"/>
              <a:t>When the loop terminates, g x holds. So by its definition F x = base x. Then the invariant implies that base x = F </a:t>
            </a:r>
            <a:r>
              <a:rPr lang="en-US" dirty="0">
                <a:sym typeface="Symbol"/>
              </a:rPr>
              <a:t>.</a:t>
            </a:r>
          </a:p>
          <a:p>
            <a:r>
              <a:rPr lang="en-US" dirty="0">
                <a:sym typeface="Symbol"/>
              </a:rPr>
              <a:t>For the proof of invariance: </a:t>
            </a:r>
            <a:r>
              <a:rPr lang="en-US" b="1" dirty="0" err="1">
                <a:solidFill>
                  <a:srgbClr val="0070C0"/>
                </a:solidFill>
                <a:sym typeface="Symbol"/>
              </a:rPr>
              <a:t>wp</a:t>
            </a:r>
            <a:r>
              <a:rPr lang="en-US" dirty="0">
                <a:sym typeface="Symbol"/>
              </a:rPr>
              <a:t> (</a:t>
            </a:r>
            <a:r>
              <a:rPr lang="en-US" dirty="0">
                <a:sym typeface="Symbol" pitchFamily="16" charset="2"/>
              </a:rPr>
              <a:t>x :=  x) </a:t>
            </a:r>
            <a:r>
              <a:rPr lang="en-US" dirty="0" err="1">
                <a:sym typeface="Symbol" pitchFamily="16" charset="2"/>
              </a:rPr>
              <a:t>inv</a:t>
            </a:r>
            <a:r>
              <a:rPr lang="en-US" dirty="0">
                <a:sym typeface="Symbol" pitchFamily="16" charset="2"/>
              </a:rPr>
              <a:t> gives </a:t>
            </a:r>
            <a:r>
              <a:rPr lang="en-US" dirty="0">
                <a:solidFill>
                  <a:srgbClr val="0070C0"/>
                </a:solidFill>
              </a:rPr>
              <a:t>F</a:t>
            </a:r>
            <a:r>
              <a:rPr lang="en-US" dirty="0"/>
              <a:t> (</a:t>
            </a:r>
            <a:r>
              <a:rPr lang="en-US" dirty="0">
                <a:sym typeface="Symbol" pitchFamily="16" charset="2"/>
              </a:rPr>
              <a:t></a:t>
            </a:r>
            <a:r>
              <a:rPr lang="en-US" dirty="0"/>
              <a:t>x)  =  </a:t>
            </a:r>
            <a:r>
              <a:rPr lang="en-US" dirty="0">
                <a:solidFill>
                  <a:srgbClr val="0070C0"/>
                </a:solidFill>
              </a:rPr>
              <a:t>F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. But since </a:t>
            </a:r>
            <a:r>
              <a:rPr lang="en-US" dirty="0">
                <a:sym typeface="Symbol" pitchFamily="16" charset="2"/>
              </a:rPr>
              <a:t> g x holds, </a:t>
            </a:r>
            <a:r>
              <a:rPr lang="en-US" dirty="0">
                <a:solidFill>
                  <a:srgbClr val="0070C0"/>
                </a:solidFill>
              </a:rPr>
              <a:t>F</a:t>
            </a:r>
            <a:r>
              <a:rPr lang="en-US" dirty="0"/>
              <a:t> (</a:t>
            </a:r>
            <a:r>
              <a:rPr lang="en-US" dirty="0">
                <a:sym typeface="Symbol" pitchFamily="16" charset="2"/>
              </a:rPr>
              <a:t></a:t>
            </a:r>
            <a:r>
              <a:rPr lang="en-US" dirty="0"/>
              <a:t>x) is also equal to F x, by the def. of F. So the </a:t>
            </a:r>
            <a:r>
              <a:rPr lang="en-US" dirty="0" err="1"/>
              <a:t>wp</a:t>
            </a:r>
            <a:r>
              <a:rPr lang="en-US" dirty="0"/>
              <a:t> can be reduced to F x = F </a:t>
            </a:r>
            <a:r>
              <a:rPr lang="en-US" dirty="0">
                <a:sym typeface="Symbol"/>
              </a:rPr>
              <a:t>, which is exactly the invariant itself.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DBA7A8-25D6-DF4F-B7DE-A645EC9D97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18DCD3-36BC-49BB-BE39-D61D13493154}" type="slidenum">
              <a:rPr lang="en-US" altLang="en-US" smtClean="0"/>
              <a:pPr>
                <a:defRPr/>
              </a:pPr>
              <a:t>22</a:t>
            </a:fld>
            <a:endParaRPr lang="en-US" altLang="en-US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C00D1D5-4EAA-FA40-8A89-1C3E05B65101}"/>
              </a:ext>
            </a:extLst>
          </p:cNvPr>
          <p:cNvSpPr/>
          <p:nvPr/>
        </p:nvSpPr>
        <p:spPr>
          <a:xfrm>
            <a:off x="1171074" y="1405691"/>
            <a:ext cx="3513221" cy="397122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14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 true  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*}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3C9C378E-3D71-2643-8A6F-DEE84F4E2D74}"/>
              </a:ext>
            </a:extLst>
          </p:cNvPr>
          <p:cNvSpPr/>
          <p:nvPr/>
        </p:nvSpPr>
        <p:spPr>
          <a:xfrm>
            <a:off x="1171074" y="3094001"/>
            <a:ext cx="3513221" cy="397122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14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  r  =  </a:t>
            </a:r>
            <a:r>
              <a:rPr lang="en-US" sz="2400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  *}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A22654-3F13-7349-8370-69D62656F11E}"/>
              </a:ext>
            </a:extLst>
          </p:cNvPr>
          <p:cNvSpPr txBox="1"/>
          <p:nvPr/>
        </p:nvSpPr>
        <p:spPr>
          <a:xfrm>
            <a:off x="1171074" y="1833099"/>
            <a:ext cx="370486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 := </a:t>
            </a:r>
            <a:r>
              <a:rPr lang="en-US" sz="2400" dirty="0">
                <a:sym typeface="Symbol" pitchFamily="16" charset="2"/>
              </a:rPr>
              <a:t> ;</a:t>
            </a:r>
            <a:br>
              <a:rPr lang="en-US" sz="2400" dirty="0">
                <a:sym typeface="Symbol" pitchFamily="16" charset="2"/>
              </a:rPr>
            </a:br>
            <a:r>
              <a:rPr lang="en-US" sz="2400" b="1" dirty="0">
                <a:sym typeface="Symbol" pitchFamily="16" charset="2"/>
              </a:rPr>
              <a:t>while</a:t>
            </a:r>
            <a:r>
              <a:rPr lang="en-US" sz="2400" dirty="0">
                <a:sym typeface="Symbol" pitchFamily="16" charset="2"/>
              </a:rPr>
              <a:t>   g x  </a:t>
            </a:r>
            <a:r>
              <a:rPr lang="en-US" sz="2400" b="1" dirty="0">
                <a:sym typeface="Symbol" pitchFamily="16" charset="2"/>
              </a:rPr>
              <a:t>do</a:t>
            </a:r>
            <a:r>
              <a:rPr lang="en-US" sz="2400" dirty="0">
                <a:sym typeface="Symbol" pitchFamily="16" charset="2"/>
              </a:rPr>
              <a:t>  x :=  x ;</a:t>
            </a:r>
            <a:br>
              <a:rPr lang="en-US" sz="2400" dirty="0">
                <a:sym typeface="Symbol" pitchFamily="16" charset="2"/>
              </a:rPr>
            </a:br>
            <a:r>
              <a:rPr lang="en-US" sz="2400" dirty="0">
                <a:sym typeface="Symbol" pitchFamily="16" charset="2"/>
              </a:rPr>
              <a:t>r := base x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790DE2-BF8C-0048-9CCC-BAF1DDF32DDE}"/>
              </a:ext>
            </a:extLst>
          </p:cNvPr>
          <p:cNvSpPr txBox="1"/>
          <p:nvPr/>
        </p:nvSpPr>
        <p:spPr>
          <a:xfrm>
            <a:off x="5251623" y="2170345"/>
            <a:ext cx="3118161" cy="461665"/>
          </a:xfrm>
          <a:prstGeom prst="rect">
            <a:avLst/>
          </a:prstGeom>
          <a:solidFill>
            <a:srgbClr val="0070C0">
              <a:alpha val="15000"/>
            </a:srgbClr>
          </a:solidFill>
          <a:ln w="9525"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Invariant:  </a:t>
            </a:r>
            <a:r>
              <a:rPr lang="en-US" sz="2400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chemeClr val="tx1"/>
                </a:solidFill>
              </a:rPr>
              <a:t> x  =  </a:t>
            </a:r>
            <a:r>
              <a:rPr lang="en-US" sz="2400" dirty="0">
                <a:solidFill>
                  <a:srgbClr val="0070C0"/>
                </a:solidFill>
              </a:rPr>
              <a:t>F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 </a:t>
            </a:r>
            <a:endParaRPr lang="nl-N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654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E67B0FF-8B9A-ED45-A527-CF51E18644B4}"/>
              </a:ext>
            </a:extLst>
          </p:cNvPr>
          <p:cNvSpPr/>
          <p:nvPr/>
        </p:nvSpPr>
        <p:spPr>
          <a:xfrm>
            <a:off x="497305" y="2101514"/>
            <a:ext cx="8101263" cy="2374232"/>
          </a:xfrm>
          <a:prstGeom prst="roundRect">
            <a:avLst>
              <a:gd name="adj" fmla="val 24010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200665-0571-0148-87AD-EE668608E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Corollary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CBE85-0287-BC4E-A6D1-F47422653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020" y="2358188"/>
            <a:ext cx="7571875" cy="404261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If a problem can be expressed as computing the result of a tail recursive function, the previous implementation scheme, using the previously given invariant, provides a correct iterative program to compute the solution of the problem.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C7ABE5-0E72-AC47-8E15-F4A0D2712C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18DCD3-36BC-49BB-BE39-D61D13493154}" type="slidenum">
              <a:rPr lang="en-US" altLang="en-US" smtClean="0"/>
              <a:pPr>
                <a:defRPr/>
              </a:pPr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100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5F10F0-F526-4FB1-990E-839B23884DD2}" type="slidenum">
              <a:rPr lang="en-US" altLang="en-US"/>
              <a:pPr>
                <a:defRPr/>
              </a:pPr>
              <a:t>24</a:t>
            </a:fld>
            <a:endParaRPr lang="en-US" alt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: GCD</a:t>
            </a:r>
          </a:p>
        </p:txBody>
      </p:sp>
      <p:sp>
        <p:nvSpPr>
          <p:cNvPr id="22532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Given X,Y &gt; 0, compute gcd  X  Y.</a:t>
            </a:r>
          </a:p>
          <a:p>
            <a:endParaRPr lang="en-US"/>
          </a:p>
          <a:p>
            <a:r>
              <a:rPr lang="en-US"/>
              <a:t>Straight forward solution:  O(X </a:t>
            </a:r>
            <a:r>
              <a:rPr lang="en-US" u="sng"/>
              <a:t>min</a:t>
            </a:r>
            <a:r>
              <a:rPr lang="en-US"/>
              <a:t> Y).</a:t>
            </a:r>
          </a:p>
          <a:p>
            <a:r>
              <a:rPr lang="en-US"/>
              <a:t>We can do better than that (Euclides, 320 BC)</a:t>
            </a:r>
          </a:p>
          <a:p>
            <a:endParaRPr lang="en-US"/>
          </a:p>
          <a:p>
            <a:r>
              <a:rPr lang="en-US"/>
              <a:t>Approach: try to cast the problem into tail recursion.</a:t>
            </a:r>
          </a:p>
          <a:p>
            <a:r>
              <a:rPr lang="en-US"/>
              <a:t>We will need to explore some properties of common divisors.</a:t>
            </a:r>
            <a:endParaRPr lang="nl-N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E65B23-869C-4180-96FB-2655D93EB4C0}" type="slidenum">
              <a:rPr lang="en-US" altLang="en-US"/>
              <a:pPr>
                <a:defRPr/>
              </a:pPr>
              <a:t>25</a:t>
            </a:fld>
            <a:endParaRPr lang="en-US" altLang="en-US"/>
          </a:p>
        </p:txBody>
      </p:sp>
      <p:sp>
        <p:nvSpPr>
          <p:cNvPr id="2355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properties of gcd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n-US" dirty="0"/>
              <a:t>We’ll assume </a:t>
            </a:r>
            <a:r>
              <a:rPr lang="en-US" b="1" dirty="0"/>
              <a:t>positive integers</a:t>
            </a:r>
            <a:r>
              <a:rPr lang="en-US" dirty="0"/>
              <a:t>! Define 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d  </a:t>
            </a:r>
            <a:r>
              <a:rPr lang="en-US" u="sng" dirty="0"/>
              <a:t>divides</a:t>
            </a:r>
            <a:r>
              <a:rPr lang="en-US" dirty="0"/>
              <a:t>  x       =   </a:t>
            </a:r>
            <a:r>
              <a:rPr lang="en-US" dirty="0">
                <a:sym typeface="Symbol"/>
              </a:rPr>
              <a:t>k : k&gt;0 : x = k*d</a:t>
            </a:r>
            <a:br>
              <a:rPr lang="en-US" dirty="0">
                <a:sym typeface="Symbol"/>
              </a:rPr>
            </a:b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	d  </a:t>
            </a:r>
            <a:r>
              <a:rPr lang="en-US" u="sng" dirty="0" err="1">
                <a:sym typeface="Symbol"/>
              </a:rPr>
              <a:t>comdiv</a:t>
            </a:r>
            <a:r>
              <a:rPr lang="en-US" dirty="0">
                <a:sym typeface="Symbol"/>
              </a:rPr>
              <a:t>  </a:t>
            </a:r>
            <a:r>
              <a:rPr lang="en-US" dirty="0" err="1">
                <a:sym typeface="Symbol"/>
              </a:rPr>
              <a:t>x,y</a:t>
            </a:r>
            <a:r>
              <a:rPr lang="en-US" dirty="0">
                <a:sym typeface="Symbol"/>
              </a:rPr>
              <a:t>    =    d  </a:t>
            </a:r>
            <a:r>
              <a:rPr lang="en-US" u="sng" dirty="0">
                <a:sym typeface="Symbol"/>
              </a:rPr>
              <a:t>divides</a:t>
            </a:r>
            <a:r>
              <a:rPr lang="en-US" dirty="0">
                <a:sym typeface="Symbol"/>
              </a:rPr>
              <a:t>  x  /\  d  </a:t>
            </a:r>
            <a:r>
              <a:rPr lang="en-US" u="sng" dirty="0">
                <a:sym typeface="Symbol"/>
              </a:rPr>
              <a:t>divides</a:t>
            </a:r>
            <a:r>
              <a:rPr lang="en-US" dirty="0">
                <a:sym typeface="Symbol"/>
              </a:rPr>
              <a:t>  y</a:t>
            </a:r>
          </a:p>
          <a:p>
            <a:pPr>
              <a:buFont typeface="Wingdings" pitchFamily="2" charset="2"/>
              <a:buChar char="n"/>
              <a:defRPr/>
            </a:pPr>
            <a:endParaRPr lang="en-US" dirty="0">
              <a:sym typeface="Symbol"/>
            </a:endParaRPr>
          </a:p>
          <a:p>
            <a:pPr>
              <a:buFont typeface="Wingdings" pitchFamily="2" charset="2"/>
              <a:buChar char="n"/>
              <a:defRPr/>
            </a:pPr>
            <a:r>
              <a:rPr lang="en-US" dirty="0">
                <a:sym typeface="Symbol"/>
              </a:rPr>
              <a:t>Theorem. If  x&gt;y  we have: </a:t>
            </a:r>
            <a:br>
              <a:rPr lang="en-US" dirty="0">
                <a:sym typeface="Symbol"/>
              </a:rPr>
            </a:b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		d  </a:t>
            </a:r>
            <a:r>
              <a:rPr lang="en-US" u="sng" dirty="0" err="1">
                <a:sym typeface="Symbol"/>
              </a:rPr>
              <a:t>comdiv</a:t>
            </a:r>
            <a:r>
              <a:rPr lang="en-US" dirty="0">
                <a:sym typeface="Symbol"/>
              </a:rPr>
              <a:t>  </a:t>
            </a:r>
            <a:r>
              <a:rPr lang="en-US" dirty="0" err="1">
                <a:sym typeface="Symbol"/>
              </a:rPr>
              <a:t>x,y</a:t>
            </a:r>
            <a:r>
              <a:rPr lang="en-US" dirty="0">
                <a:sym typeface="Symbol"/>
              </a:rPr>
              <a:t>        d </a:t>
            </a:r>
            <a:r>
              <a:rPr lang="en-US" u="sng" dirty="0" err="1">
                <a:sym typeface="Symbol"/>
              </a:rPr>
              <a:t>comdiv</a:t>
            </a:r>
            <a:r>
              <a:rPr lang="en-US" dirty="0">
                <a:sym typeface="Symbol"/>
              </a:rPr>
              <a:t>  (x-y),y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olidFill>
                  <a:schemeClr val="bg1">
                    <a:lumMod val="75000"/>
                  </a:schemeClr>
                </a:solidFill>
                <a:sym typeface="Symbol"/>
              </a:rPr>
              <a:t>           \\ hmm … looks like a “split”</a:t>
            </a:r>
            <a:endParaRPr lang="nl-NL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4763EF1-A8FF-41A7-851E-D947A701F7BF}" type="slidenum">
              <a:rPr lang="en-US" altLang="en-US" sz="1200">
                <a:latin typeface="+mj-lt"/>
              </a:rPr>
              <a:pPr algn="r">
                <a:defRPr/>
              </a:pPr>
              <a:t>25</a:t>
            </a:fld>
            <a:endParaRPr lang="en-US" altLang="en-US" sz="1200">
              <a:latin typeface="+mj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16ED561-A6E0-45C6-82A8-3A8CB3C9FF2C}" type="slidenum">
              <a:rPr lang="en-US" altLang="en-US"/>
              <a:pPr>
                <a:defRPr/>
              </a:pPr>
              <a:t>26</a:t>
            </a:fld>
            <a:endParaRPr lang="en-US" altLang="en-US"/>
          </a:p>
        </p:txBody>
      </p:sp>
      <p:sp>
        <p:nvSpPr>
          <p:cNvPr id="245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Some properties of gcd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n"/>
              <a:defRPr/>
            </a:pPr>
            <a:r>
              <a:rPr lang="en-US" dirty="0"/>
              <a:t>We can characterize </a:t>
            </a:r>
            <a:r>
              <a:rPr lang="en-US" b="1" dirty="0" err="1"/>
              <a:t>gcd</a:t>
            </a:r>
            <a:r>
              <a:rPr lang="en-US" dirty="0"/>
              <a:t> via this equation 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sym typeface="Symbol"/>
              </a:rPr>
              <a:t></a:t>
            </a:r>
            <a:r>
              <a:rPr lang="en-US" dirty="0"/>
              <a:t> = </a:t>
            </a:r>
            <a:r>
              <a:rPr lang="en-US" b="1" dirty="0" err="1"/>
              <a:t>gcd</a:t>
            </a:r>
            <a:r>
              <a:rPr lang="en-US" dirty="0"/>
              <a:t> x y   =   </a:t>
            </a:r>
            <a:r>
              <a:rPr lang="en-US" dirty="0">
                <a:sym typeface="Symbol"/>
              </a:rPr>
              <a:t></a:t>
            </a:r>
            <a:r>
              <a:rPr lang="en-US" dirty="0"/>
              <a:t> </a:t>
            </a:r>
            <a:r>
              <a:rPr lang="en-US" u="sng" dirty="0" err="1">
                <a:sym typeface="Symbol"/>
              </a:rPr>
              <a:t>comdiv</a:t>
            </a:r>
            <a:r>
              <a:rPr lang="en-US" dirty="0">
                <a:sym typeface="Symbol"/>
              </a:rPr>
              <a:t>  </a:t>
            </a:r>
            <a:r>
              <a:rPr lang="en-US" dirty="0" err="1">
                <a:sym typeface="Symbol"/>
              </a:rPr>
              <a:t>x,y</a:t>
            </a:r>
            <a:r>
              <a:rPr lang="en-US" dirty="0">
                <a:sym typeface="Symbol"/>
              </a:rPr>
              <a:t>    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	                          /\</a:t>
            </a:r>
            <a:br>
              <a:rPr lang="en-US" dirty="0">
                <a:sym typeface="Symbol"/>
              </a:rPr>
            </a:br>
            <a:r>
              <a:rPr lang="en-US" dirty="0">
                <a:sym typeface="Symbol"/>
              </a:rPr>
              <a:t>	                          (e : e  </a:t>
            </a:r>
            <a:r>
              <a:rPr lang="en-US" u="sng" dirty="0" err="1">
                <a:sym typeface="Symbol"/>
              </a:rPr>
              <a:t>comdiv</a:t>
            </a:r>
            <a:r>
              <a:rPr lang="en-US" dirty="0">
                <a:sym typeface="Symbol"/>
              </a:rPr>
              <a:t>  </a:t>
            </a:r>
            <a:r>
              <a:rPr lang="en-US" dirty="0" err="1">
                <a:sym typeface="Symbol"/>
              </a:rPr>
              <a:t>x,y</a:t>
            </a:r>
            <a:r>
              <a:rPr lang="en-US" dirty="0">
                <a:sym typeface="Symbol"/>
              </a:rPr>
              <a:t> :  e   )</a:t>
            </a:r>
          </a:p>
          <a:p>
            <a:pPr>
              <a:buFont typeface="Wingdings" pitchFamily="2" charset="2"/>
              <a:buChar char="n"/>
              <a:defRPr/>
            </a:pPr>
            <a:endParaRPr lang="en-US" dirty="0">
              <a:sym typeface="Symbol"/>
            </a:endParaRPr>
          </a:p>
          <a:p>
            <a:pPr>
              <a:buFont typeface="Wingdings" pitchFamily="2" charset="2"/>
              <a:buChar char="n"/>
              <a:defRPr/>
            </a:pPr>
            <a:r>
              <a:rPr lang="en-US" dirty="0">
                <a:sym typeface="Symbol"/>
              </a:rPr>
              <a:t>Theorem-1. for positive integers x and y, if x&gt;y we have: </a:t>
            </a:r>
            <a:r>
              <a:rPr lang="en-US" b="1" dirty="0" err="1">
                <a:sym typeface="Symbol"/>
              </a:rPr>
              <a:t>gcd</a:t>
            </a:r>
            <a:r>
              <a:rPr lang="en-US" dirty="0">
                <a:sym typeface="Symbol"/>
              </a:rPr>
              <a:t> x y  =  </a:t>
            </a:r>
            <a:r>
              <a:rPr lang="en-US" b="1" dirty="0" err="1">
                <a:sym typeface="Symbol"/>
              </a:rPr>
              <a:t>gcd</a:t>
            </a:r>
            <a:r>
              <a:rPr lang="en-US" dirty="0">
                <a:sym typeface="Symbol"/>
              </a:rPr>
              <a:t> (x-y) y </a:t>
            </a:r>
          </a:p>
          <a:p>
            <a:pPr marL="0" indent="0">
              <a:buNone/>
              <a:defRPr/>
            </a:pPr>
            <a:endParaRPr lang="en-US" dirty="0">
              <a:sym typeface="Symbol"/>
            </a:endParaRPr>
          </a:p>
          <a:p>
            <a:pPr>
              <a:buFont typeface="Wingdings" pitchFamily="2" charset="2"/>
              <a:buChar char="n"/>
              <a:defRPr/>
            </a:pPr>
            <a:r>
              <a:rPr lang="en-US" dirty="0">
                <a:sym typeface="Symbol"/>
              </a:rPr>
              <a:t>Theorem-2. for positive integer x: </a:t>
            </a:r>
            <a:r>
              <a:rPr lang="en-US" b="1" dirty="0" err="1">
                <a:sym typeface="Symbol"/>
              </a:rPr>
              <a:t>gcd</a:t>
            </a:r>
            <a:r>
              <a:rPr lang="en-US" dirty="0">
                <a:sym typeface="Symbol"/>
              </a:rPr>
              <a:t> x x   =    x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endParaRPr lang="nl-NL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92A4056-9B99-479A-A2BF-AF0B139E7953}" type="slidenum">
              <a:rPr lang="en-US" altLang="en-US" sz="1200">
                <a:latin typeface="+mj-lt"/>
              </a:rPr>
              <a:pPr algn="r">
                <a:defRPr/>
              </a:pPr>
              <a:t>26</a:t>
            </a:fld>
            <a:endParaRPr lang="en-US" altLang="en-US" sz="1200">
              <a:latin typeface="+mj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34E02247-AC41-C14F-8002-E1B8562E904E}"/>
              </a:ext>
            </a:extLst>
          </p:cNvPr>
          <p:cNvSpPr/>
          <p:nvPr/>
        </p:nvSpPr>
        <p:spPr>
          <a:xfrm>
            <a:off x="1522143" y="2272251"/>
            <a:ext cx="5838457" cy="1163517"/>
          </a:xfrm>
          <a:prstGeom prst="roundRect">
            <a:avLst>
              <a:gd name="adj" fmla="val 18495"/>
            </a:avLst>
          </a:prstGeom>
          <a:solidFill>
            <a:srgbClr val="FFC000">
              <a:alpha val="25000"/>
            </a:srgbClr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04CC27-B225-4867-AE5D-2A473BAE67CE}" type="slidenum">
              <a:rPr lang="en-US" altLang="en-US"/>
              <a:pPr>
                <a:defRPr/>
              </a:pPr>
              <a:t>27</a:t>
            </a:fld>
            <a:endParaRPr lang="en-US" altLang="en-US"/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Gcd in tail recursion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Those properties of </a:t>
            </a:r>
            <a:r>
              <a:rPr lang="en-US" b="1" dirty="0" err="1"/>
              <a:t>gcd</a:t>
            </a:r>
            <a:r>
              <a:rPr lang="en-US" dirty="0"/>
              <a:t> leads to the following recursive relation for </a:t>
            </a:r>
            <a:r>
              <a:rPr lang="en-US" b="1" dirty="0" err="1"/>
              <a:t>gcd</a:t>
            </a:r>
            <a:r>
              <a:rPr lang="en-US" dirty="0"/>
              <a:t> . Notice that the function is tail recursive: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Consider the problem of calculating </a:t>
            </a:r>
            <a:r>
              <a:rPr lang="en-US" b="1" dirty="0" err="1">
                <a:solidFill>
                  <a:srgbClr val="0070C0"/>
                </a:solidFill>
              </a:rPr>
              <a:t>gcd</a:t>
            </a:r>
            <a:r>
              <a:rPr lang="en-US" dirty="0"/>
              <a:t> X Y, given some positive integers X and Y. The previous implementation scheme gives us a solution for this.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endParaRPr lang="en-US" dirty="0">
              <a:sym typeface="Symbol" pitchFamily="16" charset="2"/>
            </a:endParaRPr>
          </a:p>
          <a:p>
            <a:endParaRPr lang="en-US" dirty="0">
              <a:sym typeface="Symbol" pitchFamily="16" charset="2"/>
            </a:endParaRPr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AC0CC6B-9A7E-4F2A-84CF-A363F6AFAEF3}" type="slidenum">
              <a:rPr lang="en-US" altLang="en-US" sz="1200">
                <a:latin typeface="+mj-lt"/>
              </a:rPr>
              <a:pPr algn="r">
                <a:defRPr/>
              </a:pPr>
              <a:t>27</a:t>
            </a:fld>
            <a:endParaRPr lang="en-US" altLang="en-US" sz="1200"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9B1356-9EE2-BA48-B93E-65EB25606D60}"/>
              </a:ext>
            </a:extLst>
          </p:cNvPr>
          <p:cNvSpPr txBox="1"/>
          <p:nvPr/>
        </p:nvSpPr>
        <p:spPr>
          <a:xfrm>
            <a:off x="1522143" y="2235439"/>
            <a:ext cx="56909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</a:rPr>
              <a:t>gcd</a:t>
            </a:r>
            <a:r>
              <a:rPr lang="en-US" sz="2400" dirty="0"/>
              <a:t>  x  y    =     x = y    </a:t>
            </a:r>
            <a:r>
              <a:rPr lang="en-US" sz="2400" dirty="0">
                <a:sym typeface="Symbol" pitchFamily="16" charset="2"/>
              </a:rPr>
              <a:t>   x</a:t>
            </a:r>
            <a:br>
              <a:rPr lang="en-US" sz="2400" dirty="0">
                <a:sym typeface="Symbol" pitchFamily="16" charset="2"/>
              </a:rPr>
            </a:br>
            <a:r>
              <a:rPr lang="en-US" sz="2400" dirty="0">
                <a:sym typeface="Symbol" pitchFamily="16" charset="2"/>
              </a:rPr>
              <a:t>	         |	   x &gt; y       </a:t>
            </a:r>
            <a:r>
              <a:rPr lang="en-US" sz="2400" b="1" dirty="0" err="1">
                <a:solidFill>
                  <a:srgbClr val="0070C0"/>
                </a:solidFill>
                <a:sym typeface="Symbol" pitchFamily="16" charset="2"/>
              </a:rPr>
              <a:t>gcd</a:t>
            </a:r>
            <a:r>
              <a:rPr lang="en-US" sz="2400" dirty="0">
                <a:sym typeface="Symbol" pitchFamily="16" charset="2"/>
              </a:rPr>
              <a:t> (x-y)  y  </a:t>
            </a:r>
            <a:br>
              <a:rPr lang="en-US" sz="2400" dirty="0">
                <a:sym typeface="Symbol" pitchFamily="16" charset="2"/>
              </a:rPr>
            </a:br>
            <a:r>
              <a:rPr lang="en-US" sz="2400" dirty="0">
                <a:sym typeface="Symbol" pitchFamily="16" charset="2"/>
              </a:rPr>
              <a:t>                    |  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Symbol" pitchFamily="16" charset="2"/>
              </a:rPr>
              <a:t> /* x &lt; y  */   </a:t>
            </a:r>
            <a:r>
              <a:rPr lang="en-US" sz="2400" b="1" dirty="0" err="1">
                <a:solidFill>
                  <a:srgbClr val="0070C0"/>
                </a:solidFill>
                <a:sym typeface="Symbol" pitchFamily="16" charset="2"/>
              </a:rPr>
              <a:t>gcd</a:t>
            </a:r>
            <a:r>
              <a:rPr lang="en-US" sz="2400" dirty="0">
                <a:sym typeface="Symbol" pitchFamily="16" charset="2"/>
              </a:rPr>
              <a:t> x  (y – x)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31650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34E02247-AC41-C14F-8002-E1B8562E904E}"/>
              </a:ext>
            </a:extLst>
          </p:cNvPr>
          <p:cNvSpPr/>
          <p:nvPr/>
        </p:nvSpPr>
        <p:spPr>
          <a:xfrm>
            <a:off x="1652771" y="1668094"/>
            <a:ext cx="5838457" cy="1163517"/>
          </a:xfrm>
          <a:prstGeom prst="roundRect">
            <a:avLst>
              <a:gd name="adj" fmla="val 18495"/>
            </a:avLst>
          </a:prstGeom>
          <a:solidFill>
            <a:srgbClr val="FFC000">
              <a:alpha val="25000"/>
            </a:srgbClr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04CC27-B225-4867-AE5D-2A473BAE67CE}" type="slidenum">
              <a:rPr lang="en-US" altLang="en-US"/>
              <a:pPr>
                <a:defRPr/>
              </a:pPr>
              <a:t>28</a:t>
            </a:fld>
            <a:endParaRPr lang="en-US" altLang="en-US"/>
          </a:p>
        </p:txBody>
      </p:sp>
      <p:sp>
        <p:nvSpPr>
          <p:cNvPr id="2560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implementation of </a:t>
            </a:r>
            <a:r>
              <a:rPr lang="en-US" dirty="0" err="1"/>
              <a:t>Gcd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the recursive definition: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endParaRPr lang="en-US" dirty="0">
              <a:sym typeface="Symbol" pitchFamily="16" charset="2"/>
            </a:endParaRPr>
          </a:p>
          <a:p>
            <a:endParaRPr lang="en-US" dirty="0">
              <a:sym typeface="Symbol" pitchFamily="16" charset="2"/>
            </a:endParaRPr>
          </a:p>
          <a:p>
            <a:r>
              <a:rPr lang="en-US" b="1" dirty="0">
                <a:sym typeface="Symbol" pitchFamily="16" charset="2"/>
              </a:rPr>
              <a:t>Problem</a:t>
            </a:r>
            <a:r>
              <a:rPr lang="en-US" dirty="0">
                <a:sym typeface="Symbol" pitchFamily="16" charset="2"/>
              </a:rPr>
              <a:t>: given positive integers X,Y calculate </a:t>
            </a:r>
            <a:r>
              <a:rPr lang="en-US" dirty="0" err="1">
                <a:sym typeface="Symbol" pitchFamily="16" charset="2"/>
              </a:rPr>
              <a:t>gcd</a:t>
            </a:r>
            <a:r>
              <a:rPr lang="en-US" dirty="0">
                <a:sym typeface="Symbol" pitchFamily="16" charset="2"/>
              </a:rPr>
              <a:t> X Y. Implemented by this loop:</a:t>
            </a:r>
            <a:br>
              <a:rPr lang="en-US" dirty="0">
                <a:sym typeface="Symbol" pitchFamily="16" charset="2"/>
              </a:rPr>
            </a:br>
            <a:br>
              <a:rPr lang="en-US" dirty="0">
                <a:sym typeface="Symbol" pitchFamily="16" charset="2"/>
              </a:rPr>
            </a:br>
            <a:r>
              <a:rPr lang="en-US" dirty="0">
                <a:sym typeface="Symbol" pitchFamily="16" charset="2"/>
              </a:rPr>
              <a:t>	</a:t>
            </a:r>
            <a:br>
              <a:rPr lang="en-US" dirty="0">
                <a:sym typeface="Symbol" pitchFamily="16" charset="2"/>
              </a:rPr>
            </a:br>
            <a:br>
              <a:rPr lang="en-US" dirty="0">
                <a:sym typeface="Symbol" pitchFamily="16" charset="2"/>
              </a:rPr>
            </a:br>
            <a:r>
              <a:rPr lang="en-US" dirty="0">
                <a:sym typeface="Symbol" pitchFamily="16" charset="2"/>
              </a:rPr>
              <a:t>	</a:t>
            </a:r>
            <a:br>
              <a:rPr lang="en-US" dirty="0">
                <a:sym typeface="Symbol" pitchFamily="16" charset="2"/>
              </a:rPr>
            </a:br>
            <a:br>
              <a:rPr lang="en-US" dirty="0">
                <a:sym typeface="Symbol" pitchFamily="16" charset="2"/>
              </a:rPr>
            </a:br>
            <a:r>
              <a:rPr lang="en-US" dirty="0">
                <a:sym typeface="Symbol" pitchFamily="16" charset="2"/>
              </a:rPr>
              <a:t>			           </a:t>
            </a:r>
            <a:endParaRPr lang="nl-NL" dirty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AC0CC6B-9A7E-4F2A-84CF-A363F6AFAEF3}" type="slidenum">
              <a:rPr lang="en-US" altLang="en-US" sz="1200">
                <a:latin typeface="+mj-lt"/>
              </a:rPr>
              <a:pPr algn="r">
                <a:defRPr/>
              </a:pPr>
              <a:t>28</a:t>
            </a:fld>
            <a:endParaRPr lang="en-US" altLang="en-US" sz="120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85843" y="4297111"/>
            <a:ext cx="3803477" cy="461665"/>
          </a:xfrm>
          <a:prstGeom prst="rect">
            <a:avLst/>
          </a:prstGeom>
          <a:solidFill>
            <a:srgbClr val="0070C0">
              <a:alpha val="1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inv</a:t>
            </a:r>
            <a:r>
              <a:rPr lang="en-US" sz="2400" dirty="0">
                <a:solidFill>
                  <a:schemeClr val="tx1"/>
                </a:solidFill>
              </a:rPr>
              <a:t> :  </a:t>
            </a:r>
            <a:r>
              <a:rPr lang="en-US" sz="2400" b="1" dirty="0" err="1">
                <a:solidFill>
                  <a:srgbClr val="0070C0"/>
                </a:solidFill>
              </a:rPr>
              <a:t>gcd</a:t>
            </a:r>
            <a:r>
              <a:rPr lang="en-US" sz="2400" dirty="0">
                <a:solidFill>
                  <a:schemeClr val="tx1"/>
                </a:solidFill>
              </a:rPr>
              <a:t>  x y  =  </a:t>
            </a:r>
            <a:r>
              <a:rPr lang="en-US" sz="2400" b="1" dirty="0" err="1">
                <a:solidFill>
                  <a:srgbClr val="0070C0"/>
                </a:solidFill>
              </a:rPr>
              <a:t>gcd</a:t>
            </a:r>
            <a:r>
              <a:rPr lang="en-US" sz="2400" dirty="0">
                <a:solidFill>
                  <a:schemeClr val="tx1"/>
                </a:solidFill>
              </a:rPr>
              <a:t> X Y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85843" y="4921551"/>
            <a:ext cx="3740545" cy="461665"/>
          </a:xfrm>
          <a:prstGeom prst="rect">
            <a:avLst/>
          </a:prstGeom>
          <a:solidFill>
            <a:srgbClr val="0070C0">
              <a:alpha val="1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>
                <a:solidFill>
                  <a:schemeClr val="tx1"/>
                </a:solidFill>
              </a:rPr>
              <a:t> term. metric :  x+y</a:t>
            </a:r>
            <a:endParaRPr lang="nl-NL" sz="2400">
              <a:solidFill>
                <a:schemeClr val="tx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9B1356-9EE2-BA48-B93E-65EB25606D60}"/>
              </a:ext>
            </a:extLst>
          </p:cNvPr>
          <p:cNvSpPr txBox="1"/>
          <p:nvPr/>
        </p:nvSpPr>
        <p:spPr>
          <a:xfrm>
            <a:off x="1652771" y="1631282"/>
            <a:ext cx="56909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</a:rPr>
              <a:t>gcd</a:t>
            </a:r>
            <a:r>
              <a:rPr lang="en-US" sz="2400" dirty="0"/>
              <a:t>  x  y    =     x = y    </a:t>
            </a:r>
            <a:r>
              <a:rPr lang="en-US" sz="2400" dirty="0">
                <a:sym typeface="Symbol" pitchFamily="16" charset="2"/>
              </a:rPr>
              <a:t>   x</a:t>
            </a:r>
            <a:br>
              <a:rPr lang="en-US" sz="2400" dirty="0">
                <a:sym typeface="Symbol" pitchFamily="16" charset="2"/>
              </a:rPr>
            </a:br>
            <a:r>
              <a:rPr lang="en-US" sz="2400" dirty="0">
                <a:sym typeface="Symbol" pitchFamily="16" charset="2"/>
              </a:rPr>
              <a:t>	         |	   x &gt; y       </a:t>
            </a:r>
            <a:r>
              <a:rPr lang="en-US" sz="2400" b="1" dirty="0" err="1">
                <a:solidFill>
                  <a:srgbClr val="0070C0"/>
                </a:solidFill>
                <a:sym typeface="Symbol" pitchFamily="16" charset="2"/>
              </a:rPr>
              <a:t>gcd</a:t>
            </a:r>
            <a:r>
              <a:rPr lang="en-US" sz="2400" dirty="0">
                <a:sym typeface="Symbol" pitchFamily="16" charset="2"/>
              </a:rPr>
              <a:t> (x-y)  y  </a:t>
            </a:r>
            <a:br>
              <a:rPr lang="en-US" sz="2400" dirty="0">
                <a:sym typeface="Symbol" pitchFamily="16" charset="2"/>
              </a:rPr>
            </a:br>
            <a:r>
              <a:rPr lang="en-US" sz="2400" dirty="0">
                <a:sym typeface="Symbol" pitchFamily="16" charset="2"/>
              </a:rPr>
              <a:t>                    |   </a:t>
            </a:r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  <a:sym typeface="Symbol" pitchFamily="16" charset="2"/>
              </a:rPr>
              <a:t>/*  x &lt; y */   </a:t>
            </a:r>
            <a:r>
              <a:rPr lang="en-US" sz="2400" b="1" dirty="0" err="1">
                <a:solidFill>
                  <a:srgbClr val="0070C0"/>
                </a:solidFill>
                <a:sym typeface="Symbol" pitchFamily="16" charset="2"/>
              </a:rPr>
              <a:t>gcd</a:t>
            </a:r>
            <a:r>
              <a:rPr lang="en-US" sz="2400" dirty="0">
                <a:sym typeface="Symbol" pitchFamily="16" charset="2"/>
              </a:rPr>
              <a:t> x  (y – x)</a:t>
            </a:r>
            <a:endParaRPr lang="en-US" sz="2400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0D56E495-9FC9-C74E-B27A-376605F389CF}"/>
              </a:ext>
            </a:extLst>
          </p:cNvPr>
          <p:cNvSpPr/>
          <p:nvPr/>
        </p:nvSpPr>
        <p:spPr>
          <a:xfrm>
            <a:off x="655554" y="3692402"/>
            <a:ext cx="3513221" cy="397122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{*  X&gt;0  /\  Y&gt;0  *}</a:t>
            </a:r>
            <a:endParaRPr lang="nl-NL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39815222-0CE5-D241-98DE-000DF428048E}"/>
              </a:ext>
            </a:extLst>
          </p:cNvPr>
          <p:cNvSpPr/>
          <p:nvPr/>
        </p:nvSpPr>
        <p:spPr>
          <a:xfrm>
            <a:off x="655555" y="5857103"/>
            <a:ext cx="3513221" cy="397122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{*  x =  </a:t>
            </a:r>
            <a:r>
              <a:rPr lang="en-US" sz="2400" b="1" dirty="0" err="1">
                <a:solidFill>
                  <a:srgbClr val="0070C0"/>
                </a:solidFill>
              </a:rPr>
              <a:t>gcd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X Y  *}</a:t>
            </a:r>
            <a:endParaRPr lang="nl-NL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8F9FF4-D43E-4A47-9E8C-E0158A670E4E}"/>
              </a:ext>
            </a:extLst>
          </p:cNvPr>
          <p:cNvSpPr txBox="1"/>
          <p:nvPr/>
        </p:nvSpPr>
        <p:spPr>
          <a:xfrm>
            <a:off x="655555" y="4136721"/>
            <a:ext cx="327205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ym typeface="Symbol" pitchFamily="16" charset="2"/>
              </a:rPr>
              <a:t>x,y</a:t>
            </a:r>
            <a:r>
              <a:rPr lang="en-US" sz="2400" dirty="0">
                <a:sym typeface="Symbol" pitchFamily="16" charset="2"/>
              </a:rPr>
              <a:t> := X,Y ;</a:t>
            </a:r>
            <a:br>
              <a:rPr lang="en-US" sz="2400" dirty="0">
                <a:sym typeface="Symbol" pitchFamily="16" charset="2"/>
              </a:rPr>
            </a:br>
            <a:r>
              <a:rPr lang="en-US" sz="2400" b="1" dirty="0">
                <a:sym typeface="Symbol" pitchFamily="16" charset="2"/>
              </a:rPr>
              <a:t>while</a:t>
            </a:r>
            <a:r>
              <a:rPr lang="en-US" sz="2400" dirty="0">
                <a:sym typeface="Symbol" pitchFamily="16" charset="2"/>
              </a:rPr>
              <a:t>  x  y  </a:t>
            </a:r>
            <a:r>
              <a:rPr lang="en-US" sz="2400" b="1" dirty="0">
                <a:sym typeface="Symbol" pitchFamily="16" charset="2"/>
              </a:rPr>
              <a:t>do</a:t>
            </a:r>
            <a:r>
              <a:rPr lang="en-US" sz="2400" dirty="0">
                <a:sym typeface="Symbol" pitchFamily="16" charset="2"/>
              </a:rPr>
              <a:t>   </a:t>
            </a:r>
            <a:br>
              <a:rPr lang="en-US" sz="2400" dirty="0">
                <a:sym typeface="Symbol" pitchFamily="16" charset="2"/>
              </a:rPr>
            </a:br>
            <a:r>
              <a:rPr lang="en-US" sz="2400" dirty="0">
                <a:sym typeface="Symbol" pitchFamily="16" charset="2"/>
              </a:rPr>
              <a:t>   </a:t>
            </a:r>
            <a:r>
              <a:rPr lang="en-US" sz="2400" b="1" dirty="0">
                <a:sym typeface="Symbol" pitchFamily="16" charset="2"/>
              </a:rPr>
              <a:t>if</a:t>
            </a:r>
            <a:r>
              <a:rPr lang="en-US" sz="2400" dirty="0">
                <a:sym typeface="Symbol" pitchFamily="16" charset="2"/>
              </a:rPr>
              <a:t>  x&gt;y  </a:t>
            </a:r>
            <a:r>
              <a:rPr lang="en-US" sz="2400" b="1" dirty="0">
                <a:sym typeface="Symbol" pitchFamily="16" charset="2"/>
              </a:rPr>
              <a:t>then</a:t>
            </a:r>
            <a:r>
              <a:rPr lang="en-US" sz="2400" dirty="0">
                <a:sym typeface="Symbol" pitchFamily="16" charset="2"/>
              </a:rPr>
              <a:t>  x:=x-y  </a:t>
            </a:r>
          </a:p>
          <a:p>
            <a:r>
              <a:rPr lang="en-US" sz="2400" b="1" dirty="0">
                <a:sym typeface="Symbol" pitchFamily="16" charset="2"/>
              </a:rPr>
              <a:t>               else</a:t>
            </a:r>
            <a:r>
              <a:rPr lang="en-US" sz="2400" dirty="0">
                <a:sym typeface="Symbol" pitchFamily="16" charset="2"/>
              </a:rPr>
              <a:t>  y:=y-x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39CC9C-0A19-B74A-A793-6D142E2BEDDE}"/>
              </a:ext>
            </a:extLst>
          </p:cNvPr>
          <p:cNvSpPr txBox="1"/>
          <p:nvPr/>
        </p:nvSpPr>
        <p:spPr>
          <a:xfrm>
            <a:off x="4710032" y="5477470"/>
            <a:ext cx="431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Note</a:t>
            </a:r>
            <a:r>
              <a:rPr lang="en-US" sz="1800" dirty="0"/>
              <a:t>: to prove that this termination metric has a lower bound 0, we need to extend the invariant with </a:t>
            </a:r>
            <a:r>
              <a:rPr lang="en-US" sz="1800" dirty="0" err="1"/>
              <a:t>x+y</a:t>
            </a:r>
            <a:r>
              <a:rPr lang="en-US" sz="1800" dirty="0"/>
              <a:t> ≥ 0</a:t>
            </a:r>
          </a:p>
        </p:txBody>
      </p:sp>
    </p:spTree>
    <p:extLst>
      <p:ext uri="{BB962C8B-B14F-4D97-AF65-F5344CB8AC3E}">
        <p14:creationId xmlns:p14="http://schemas.microsoft.com/office/powerpoint/2010/main" val="175727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679F690-3D59-9046-9DF0-D2A1825ED18E}"/>
              </a:ext>
            </a:extLst>
          </p:cNvPr>
          <p:cNvSpPr/>
          <p:nvPr/>
        </p:nvSpPr>
        <p:spPr>
          <a:xfrm>
            <a:off x="1259739" y="4418366"/>
            <a:ext cx="6855561" cy="1063021"/>
          </a:xfrm>
          <a:prstGeom prst="roundRect">
            <a:avLst>
              <a:gd name="adj" fmla="val 18495"/>
            </a:avLst>
          </a:prstGeom>
          <a:solidFill>
            <a:srgbClr val="FFC000">
              <a:alpha val="25000"/>
            </a:srgbClr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1914E6-16FA-43BB-9CE1-954E16D0F252}" type="slidenum">
              <a:rPr lang="en-US" altLang="en-US"/>
              <a:pPr>
                <a:defRPr/>
              </a:pPr>
              <a:t>29</a:t>
            </a:fld>
            <a:endParaRPr lang="en-US" alt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Another example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686800" cy="2667000"/>
          </a:xfrm>
        </p:spPr>
        <p:txBody>
          <a:bodyPr/>
          <a:lstStyle/>
          <a:p>
            <a:r>
              <a:rPr lang="en-US" dirty="0"/>
              <a:t>Consider a list of non-negative integers representing a number.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Write a program that computes the “value” of the number represented by the list.</a:t>
            </a:r>
          </a:p>
          <a:p>
            <a:r>
              <a:rPr lang="en-US" dirty="0"/>
              <a:t>A recursive solution: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The value of a list s can be calculated by </a:t>
            </a:r>
            <a:r>
              <a:rPr lang="en-US" b="1" dirty="0" err="1">
                <a:solidFill>
                  <a:srgbClr val="0070C0"/>
                </a:solidFill>
              </a:rPr>
              <a:t>val</a:t>
            </a:r>
            <a:r>
              <a:rPr lang="en-US" dirty="0"/>
              <a:t> 0 s.</a:t>
            </a: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2883568" y="2509587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3416968" y="2509587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26631" name="Rectangle 6"/>
          <p:cNvSpPr>
            <a:spLocks noChangeArrowheads="1"/>
          </p:cNvSpPr>
          <p:nvPr/>
        </p:nvSpPr>
        <p:spPr bwMode="auto">
          <a:xfrm>
            <a:off x="3950368" y="2509587"/>
            <a:ext cx="457200" cy="457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3569368" y="1747587"/>
            <a:ext cx="958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a [0..3) </a:t>
            </a:r>
          </a:p>
        </p:txBody>
      </p:sp>
      <p:sp>
        <p:nvSpPr>
          <p:cNvPr id="26633" name="AutoShape 8"/>
          <p:cNvSpPr>
            <a:spLocks/>
          </p:cNvSpPr>
          <p:nvPr/>
        </p:nvSpPr>
        <p:spPr bwMode="auto">
          <a:xfrm rot="-5400000">
            <a:off x="3493168" y="1442787"/>
            <a:ext cx="304800" cy="16764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nl-NL"/>
          </a:p>
        </p:txBody>
      </p:sp>
      <p:sp>
        <p:nvSpPr>
          <p:cNvPr id="26634" name="Text Box 9"/>
          <p:cNvSpPr txBox="1">
            <a:spLocks noChangeArrowheads="1"/>
          </p:cNvSpPr>
          <p:nvPr/>
        </p:nvSpPr>
        <p:spPr bwMode="auto">
          <a:xfrm>
            <a:off x="4712368" y="2509587"/>
            <a:ext cx="2165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value  a 3   =   312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67FD059-6FBB-CF44-8205-C89BCB05CF91}"/>
              </a:ext>
            </a:extLst>
          </p:cNvPr>
          <p:cNvSpPr txBox="1"/>
          <p:nvPr/>
        </p:nvSpPr>
        <p:spPr>
          <a:xfrm>
            <a:off x="1487418" y="4532488"/>
            <a:ext cx="6819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rgbClr val="000000"/>
                </a:solidFill>
              </a:rPr>
              <a:t>  x s   =   s=[ ]  </a:t>
            </a:r>
            <a:r>
              <a:rPr lang="en-US" sz="2400" dirty="0">
                <a:solidFill>
                  <a:srgbClr val="000000"/>
                </a:solidFill>
                <a:sym typeface="Symbol" pitchFamily="16" charset="2"/>
              </a:rPr>
              <a:t>  </a:t>
            </a:r>
            <a:r>
              <a:rPr lang="en-US" sz="2400" dirty="0">
                <a:solidFill>
                  <a:srgbClr val="000000"/>
                </a:solidFill>
              </a:rPr>
              <a:t>x   </a:t>
            </a:r>
            <a:br>
              <a:rPr lang="en-US" sz="2400" dirty="0">
                <a:solidFill>
                  <a:srgbClr val="000000"/>
                </a:solidFill>
              </a:rPr>
            </a:br>
            <a:r>
              <a:rPr lang="en-US" sz="2400" dirty="0">
                <a:solidFill>
                  <a:srgbClr val="000000"/>
                </a:solidFill>
              </a:rPr>
              <a:t>                              |  </a:t>
            </a:r>
            <a:r>
              <a:rPr lang="en-US" sz="2400" b="1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rgbClr val="000000"/>
                </a:solidFill>
              </a:rPr>
              <a:t>  (10*x  +  </a:t>
            </a:r>
            <a:r>
              <a:rPr lang="en-US" sz="2400" dirty="0" err="1">
                <a:solidFill>
                  <a:srgbClr val="000000"/>
                </a:solidFill>
              </a:rPr>
              <a:t>hd</a:t>
            </a:r>
            <a:r>
              <a:rPr lang="en-US" sz="2400" dirty="0">
                <a:solidFill>
                  <a:srgbClr val="000000"/>
                </a:solidFill>
              </a:rPr>
              <a:t> s)   (tail s)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3D8ECD2-7C85-E74F-BDE7-3F2EDE16AC68}"/>
              </a:ext>
            </a:extLst>
          </p:cNvPr>
          <p:cNvSpPr/>
          <p:nvPr/>
        </p:nvSpPr>
        <p:spPr>
          <a:xfrm>
            <a:off x="1070810" y="1615555"/>
            <a:ext cx="4993105" cy="3341456"/>
          </a:xfrm>
          <a:prstGeom prst="roundRect">
            <a:avLst>
              <a:gd name="adj" fmla="val 17640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19FFA9-0724-457E-B869-4F241A6C2D7A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12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Reduction rule</a:t>
            </a:r>
            <a:endParaRPr lang="nl-NL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DD2AF3B-6A87-41F3-95B5-FF612887DCFC}" type="slidenum">
              <a:rPr lang="en-US" altLang="en-US" sz="1200">
                <a:latin typeface="+mj-lt"/>
              </a:rPr>
              <a:pPr algn="r">
                <a:defRPr/>
              </a:pPr>
              <a:t>3</a:t>
            </a:fld>
            <a:endParaRPr lang="en-US" altLang="en-US" sz="120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9722" y="1953127"/>
            <a:ext cx="7664278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/>
              <a:t>P </a:t>
            </a:r>
            <a:r>
              <a:rPr lang="en-US" sz="2400" dirty="0">
                <a:sym typeface="Symbol"/>
              </a:rPr>
              <a:t> I				          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// setting up I (</a:t>
            </a:r>
            <a:r>
              <a:rPr lang="en-US" sz="1800" dirty="0" err="1">
                <a:solidFill>
                  <a:schemeClr val="bg1">
                    <a:lumMod val="65000"/>
                  </a:schemeClr>
                </a:solidFill>
                <a:sym typeface="Symbol"/>
              </a:rPr>
              <a:t>Init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)</a:t>
            </a:r>
            <a:b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</a:br>
            <a:r>
              <a:rPr lang="en-US" sz="2400" dirty="0">
                <a:sym typeface="Symbol"/>
              </a:rPr>
              <a:t>{* g  /\  I *}    S    {*  I  *}	          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// invariance (IC)</a:t>
            </a:r>
            <a:b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</a:br>
            <a:r>
              <a:rPr lang="en-US" sz="2400" dirty="0">
                <a:sym typeface="Symbol"/>
              </a:rPr>
              <a:t>I  /\ g    Q 		          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// exit </a:t>
            </a:r>
            <a:r>
              <a:rPr lang="en-US" sz="1800" dirty="0" err="1">
                <a:solidFill>
                  <a:schemeClr val="bg1">
                    <a:lumMod val="65000"/>
                  </a:schemeClr>
                </a:solidFill>
                <a:sym typeface="Symbol"/>
              </a:rPr>
              <a:t>cond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 (EC)</a:t>
            </a:r>
            <a:b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</a:br>
            <a:r>
              <a:rPr lang="en-US" sz="2400" dirty="0">
                <a:sym typeface="Symbol"/>
              </a:rPr>
              <a:t> {* I /\ g *}    C:=m; S   {* m&lt;C *}   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// m decreasing (TC1)</a:t>
            </a:r>
            <a:br>
              <a:rPr lang="en-US" sz="2400" dirty="0">
                <a:solidFill>
                  <a:schemeClr val="bg1">
                    <a:lumMod val="65000"/>
                  </a:schemeClr>
                </a:solidFill>
                <a:sym typeface="Symbol"/>
              </a:rPr>
            </a:br>
            <a:r>
              <a:rPr lang="en-US" sz="2400" dirty="0">
                <a:sym typeface="Symbol"/>
              </a:rPr>
              <a:t>I /\ g   </a:t>
            </a:r>
            <a:r>
              <a:rPr lang="en-US" sz="2400" dirty="0"/>
              <a:t>m </a:t>
            </a:r>
            <a:r>
              <a:rPr lang="en-US" sz="2400" dirty="0">
                <a:sym typeface="Symbol"/>
              </a:rPr>
              <a:t>&gt; 0                                </a:t>
            </a:r>
            <a:r>
              <a:rPr lang="en-US" sz="1800" dirty="0">
                <a:solidFill>
                  <a:schemeClr val="bg1">
                    <a:lumMod val="65000"/>
                  </a:schemeClr>
                </a:solidFill>
                <a:sym typeface="Symbol"/>
              </a:rPr>
              <a:t>//  m bounded below (TC2)</a:t>
            </a:r>
            <a:r>
              <a:rPr lang="en-US" sz="2400" dirty="0">
                <a:sym typeface="Symbol"/>
              </a:rPr>
              <a:t> </a:t>
            </a:r>
            <a:br>
              <a:rPr lang="en-US" sz="2400" dirty="0">
                <a:sym typeface="Symbol"/>
              </a:rPr>
            </a:br>
            <a:r>
              <a:rPr lang="en-US" sz="2400" dirty="0">
                <a:sym typeface="Symbol"/>
              </a:rPr>
              <a:t>----------------------------------------</a:t>
            </a:r>
            <a:br>
              <a:rPr lang="en-US" sz="2400" dirty="0">
                <a:sym typeface="Symbol"/>
              </a:rPr>
            </a:br>
            <a:r>
              <a:rPr lang="en-US" sz="2400" dirty="0">
                <a:sym typeface="Symbol"/>
              </a:rPr>
              <a:t>{* P *}   </a:t>
            </a:r>
            <a:r>
              <a:rPr lang="en-US" sz="2400" b="1" dirty="0">
                <a:sym typeface="Symbol"/>
              </a:rPr>
              <a:t>while</a:t>
            </a:r>
            <a:r>
              <a:rPr lang="en-US" sz="2400" dirty="0">
                <a:sym typeface="Symbol"/>
              </a:rPr>
              <a:t>  g  </a:t>
            </a:r>
            <a:r>
              <a:rPr lang="en-US" sz="2400" b="1" dirty="0">
                <a:sym typeface="Symbol"/>
              </a:rPr>
              <a:t>do</a:t>
            </a:r>
            <a:r>
              <a:rPr lang="en-US" sz="2400" dirty="0">
                <a:sym typeface="Symbol"/>
              </a:rPr>
              <a:t>   S    {* Q *}</a:t>
            </a:r>
            <a:endParaRPr lang="nl-NL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2B3A0A4-52B5-D945-A5B2-B2D79300C2F4}"/>
              </a:ext>
            </a:extLst>
          </p:cNvPr>
          <p:cNvSpPr/>
          <p:nvPr/>
        </p:nvSpPr>
        <p:spPr>
          <a:xfrm>
            <a:off x="1424832" y="1723429"/>
            <a:ext cx="5547468" cy="790203"/>
          </a:xfrm>
          <a:prstGeom prst="roundRect">
            <a:avLst>
              <a:gd name="adj" fmla="val 18495"/>
            </a:avLst>
          </a:prstGeom>
          <a:solidFill>
            <a:srgbClr val="FFC000">
              <a:alpha val="25000"/>
            </a:srgbClr>
          </a:solidFill>
          <a:ln w="127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5838DB-9D91-B147-8E3A-6656C5D22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implementation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CF9BE-6033-0D4A-A6EF-58D3F94F8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181600"/>
          </a:xfrm>
        </p:spPr>
        <p:txBody>
          <a:bodyPr/>
          <a:lstStyle/>
          <a:p>
            <a:r>
              <a:rPr lang="en-US" dirty="0"/>
              <a:t>Recall again the tail recursive function </a:t>
            </a:r>
            <a:r>
              <a:rPr lang="en-US" dirty="0" err="1"/>
              <a:t>val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Problem</a:t>
            </a:r>
            <a:r>
              <a:rPr lang="en-US" dirty="0"/>
              <a:t>: given an S, calculate </a:t>
            </a:r>
            <a:r>
              <a:rPr lang="en-US" b="1" dirty="0" err="1">
                <a:solidFill>
                  <a:srgbClr val="0070C0"/>
                </a:solidFill>
              </a:rPr>
              <a:t>val</a:t>
            </a:r>
            <a:r>
              <a:rPr lang="en-US" dirty="0"/>
              <a:t> 0 S. Iterative </a:t>
            </a:r>
            <a:r>
              <a:rPr lang="en-US" dirty="0" err="1"/>
              <a:t>impl</a:t>
            </a:r>
            <a:r>
              <a:rPr lang="en-US" dirty="0"/>
              <a:t>.: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36D41C9-931B-9142-90D9-729DC5A5BF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C3A326-45F9-4807-8624-FE14C277BC0B}" type="slidenum">
              <a:rPr lang="en-US" altLang="en-US" smtClean="0"/>
              <a:pPr>
                <a:defRPr/>
              </a:pPr>
              <a:t>30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54891-92FE-004C-AC01-B9E457831397}"/>
              </a:ext>
            </a:extLst>
          </p:cNvPr>
          <p:cNvSpPr txBox="1"/>
          <p:nvPr/>
        </p:nvSpPr>
        <p:spPr>
          <a:xfrm>
            <a:off x="1462932" y="1748596"/>
            <a:ext cx="56541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0070C0"/>
                </a:solidFill>
              </a:rPr>
              <a:t>val</a:t>
            </a:r>
            <a:r>
              <a:rPr lang="en-US" dirty="0">
                <a:solidFill>
                  <a:srgbClr val="000000"/>
                </a:solidFill>
              </a:rPr>
              <a:t>  x s   =   s=[ ]  </a:t>
            </a:r>
            <a:r>
              <a:rPr lang="en-US" dirty="0">
                <a:solidFill>
                  <a:srgbClr val="000000"/>
                </a:solidFill>
                <a:sym typeface="Symbol" pitchFamily="16" charset="2"/>
              </a:rPr>
              <a:t>  </a:t>
            </a:r>
            <a:r>
              <a:rPr lang="en-US" dirty="0">
                <a:solidFill>
                  <a:srgbClr val="000000"/>
                </a:solidFill>
              </a:rPr>
              <a:t>x   </a:t>
            </a:r>
            <a:br>
              <a:rPr lang="en-US" dirty="0">
                <a:solidFill>
                  <a:srgbClr val="000000"/>
                </a:solidFill>
              </a:rPr>
            </a:br>
            <a:r>
              <a:rPr lang="en-US" dirty="0">
                <a:solidFill>
                  <a:srgbClr val="000000"/>
                </a:solidFill>
              </a:rPr>
              <a:t>                              |  </a:t>
            </a:r>
            <a:r>
              <a:rPr lang="en-US" b="1" dirty="0" err="1">
                <a:solidFill>
                  <a:srgbClr val="0070C0"/>
                </a:solidFill>
              </a:rPr>
              <a:t>val</a:t>
            </a:r>
            <a:r>
              <a:rPr lang="en-US" dirty="0">
                <a:solidFill>
                  <a:srgbClr val="000000"/>
                </a:solidFill>
              </a:rPr>
              <a:t>  (10*x  +  </a:t>
            </a:r>
            <a:r>
              <a:rPr lang="en-US" dirty="0" err="1">
                <a:solidFill>
                  <a:srgbClr val="000000"/>
                </a:solidFill>
              </a:rPr>
              <a:t>hd</a:t>
            </a:r>
            <a:r>
              <a:rPr lang="en-US" dirty="0">
                <a:solidFill>
                  <a:srgbClr val="000000"/>
                </a:solidFill>
              </a:rPr>
              <a:t> s)   (tail s)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755904-6749-7443-A095-CB521AB2FFCD}"/>
              </a:ext>
            </a:extLst>
          </p:cNvPr>
          <p:cNvSpPr txBox="1"/>
          <p:nvPr/>
        </p:nvSpPr>
        <p:spPr>
          <a:xfrm>
            <a:off x="729811" y="3687639"/>
            <a:ext cx="33409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 , s  :=  0 , S ;</a:t>
            </a:r>
            <a:br>
              <a:rPr lang="en-US" sz="2400" dirty="0"/>
            </a:br>
            <a:r>
              <a:rPr lang="en-US" sz="2400" b="1" dirty="0"/>
              <a:t>while</a:t>
            </a:r>
            <a:r>
              <a:rPr lang="en-US" sz="2400" dirty="0"/>
              <a:t>  s</a:t>
            </a:r>
            <a:r>
              <a:rPr lang="en-US" sz="2400" dirty="0">
                <a:sym typeface="Symbol" pitchFamily="16" charset="2"/>
              </a:rPr>
              <a:t>[ ]  </a:t>
            </a:r>
            <a:r>
              <a:rPr lang="en-US" sz="2400" b="1" dirty="0">
                <a:sym typeface="Symbol" pitchFamily="16" charset="2"/>
              </a:rPr>
              <a:t>do</a:t>
            </a:r>
            <a:r>
              <a:rPr lang="en-US" sz="2400" dirty="0">
                <a:sym typeface="Symbol" pitchFamily="16" charset="2"/>
              </a:rPr>
              <a:t>  { </a:t>
            </a:r>
          </a:p>
          <a:p>
            <a:r>
              <a:rPr lang="en-US" sz="2400" dirty="0">
                <a:sym typeface="Symbol" pitchFamily="16" charset="2"/>
              </a:rPr>
              <a:t>    x  :=  10*x + </a:t>
            </a:r>
            <a:r>
              <a:rPr lang="en-US" sz="2400" dirty="0" err="1">
                <a:sym typeface="Symbol" pitchFamily="16" charset="2"/>
              </a:rPr>
              <a:t>hd</a:t>
            </a:r>
            <a:r>
              <a:rPr lang="en-US" sz="2400" dirty="0">
                <a:sym typeface="Symbol" pitchFamily="16" charset="2"/>
              </a:rPr>
              <a:t> s   ;  </a:t>
            </a:r>
          </a:p>
          <a:p>
            <a:r>
              <a:rPr lang="en-US" sz="2400" dirty="0">
                <a:sym typeface="Symbol" pitchFamily="16" charset="2"/>
              </a:rPr>
              <a:t>    s := tail s  }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7749125B-9167-CD4A-B591-6F560A3F461E}"/>
              </a:ext>
            </a:extLst>
          </p:cNvPr>
          <p:cNvSpPr/>
          <p:nvPr/>
        </p:nvSpPr>
        <p:spPr>
          <a:xfrm>
            <a:off x="776767" y="3138116"/>
            <a:ext cx="2957033" cy="440901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true *}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6B8A9A4F-D7CD-874D-AD21-4D1384429B25}"/>
              </a:ext>
            </a:extLst>
          </p:cNvPr>
          <p:cNvSpPr/>
          <p:nvPr/>
        </p:nvSpPr>
        <p:spPr>
          <a:xfrm>
            <a:off x="729811" y="5364332"/>
            <a:ext cx="2957033" cy="440901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x = </a:t>
            </a:r>
            <a:r>
              <a:rPr lang="en-US" sz="2400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chemeClr val="tx1"/>
                </a:solidFill>
              </a:rPr>
              <a:t> 0 S *}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82696B-50E9-164A-A0BC-F7918880DE1F}"/>
              </a:ext>
            </a:extLst>
          </p:cNvPr>
          <p:cNvSpPr txBox="1"/>
          <p:nvPr/>
        </p:nvSpPr>
        <p:spPr>
          <a:xfrm>
            <a:off x="4685920" y="3942738"/>
            <a:ext cx="3538148" cy="461665"/>
          </a:xfrm>
          <a:prstGeom prst="rect">
            <a:avLst/>
          </a:prstGeom>
          <a:solidFill>
            <a:srgbClr val="0070C0">
              <a:alpha val="1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inv</a:t>
            </a:r>
            <a:r>
              <a:rPr lang="en-US" sz="2400" dirty="0">
                <a:solidFill>
                  <a:schemeClr val="tx1"/>
                </a:solidFill>
              </a:rPr>
              <a:t> :  </a:t>
            </a:r>
            <a:r>
              <a:rPr lang="en-US" sz="2400" b="1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chemeClr val="tx1"/>
                </a:solidFill>
              </a:rPr>
              <a:t>  x s  =  </a:t>
            </a:r>
            <a:r>
              <a:rPr lang="en-US" sz="2400" b="1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chemeClr val="tx1"/>
                </a:solidFill>
              </a:rPr>
              <a:t> 0 S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0B9F91-D26E-2042-AF06-AF305A81A32D}"/>
              </a:ext>
            </a:extLst>
          </p:cNvPr>
          <p:cNvSpPr txBox="1"/>
          <p:nvPr/>
        </p:nvSpPr>
        <p:spPr>
          <a:xfrm>
            <a:off x="4685921" y="4567178"/>
            <a:ext cx="3538148" cy="461665"/>
          </a:xfrm>
          <a:prstGeom prst="rect">
            <a:avLst/>
          </a:prstGeom>
          <a:solidFill>
            <a:srgbClr val="0070C0">
              <a:alpha val="1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 term. metric :  #s</a:t>
            </a:r>
            <a:endParaRPr lang="nl-N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7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D888E-71B3-3445-A5EC-7D6A44AD2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refinement, an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6196A-10B3-C04F-A7F5-0A225DD97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again the previous program: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if the input list “S” is actually an array a[0..n) ? You might foresee that </a:t>
            </a:r>
            <a:r>
              <a:rPr lang="en-US" dirty="0" err="1"/>
              <a:t>hd</a:t>
            </a:r>
            <a:r>
              <a:rPr lang="en-US" dirty="0"/>
              <a:t> s and tail s can then be implemented more efficiently by simply shifting a cursor/counter into the array. How to justify the correctness of such a transformation?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A4D0A-13BF-E044-9190-09C1C99F5D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18DCD3-36BC-49BB-BE39-D61D13493154}" type="slidenum">
              <a:rPr lang="en-US" altLang="en-US" smtClean="0"/>
              <a:pPr>
                <a:defRPr/>
              </a:pPr>
              <a:t>31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EF84E2-D802-234E-B001-DA431FFA0E26}"/>
              </a:ext>
            </a:extLst>
          </p:cNvPr>
          <p:cNvSpPr txBox="1"/>
          <p:nvPr/>
        </p:nvSpPr>
        <p:spPr>
          <a:xfrm>
            <a:off x="2711011" y="2277939"/>
            <a:ext cx="33409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 , s  :=  0 , S ;</a:t>
            </a:r>
            <a:br>
              <a:rPr lang="en-US" sz="2400" dirty="0"/>
            </a:br>
            <a:r>
              <a:rPr lang="en-US" sz="2400" b="1" dirty="0"/>
              <a:t>while</a:t>
            </a:r>
            <a:r>
              <a:rPr lang="en-US" sz="2400" dirty="0"/>
              <a:t>  s</a:t>
            </a:r>
            <a:r>
              <a:rPr lang="en-US" sz="2400" dirty="0">
                <a:sym typeface="Symbol" pitchFamily="16" charset="2"/>
              </a:rPr>
              <a:t>[ ]  </a:t>
            </a:r>
            <a:r>
              <a:rPr lang="en-US" sz="2400" b="1" dirty="0">
                <a:sym typeface="Symbol" pitchFamily="16" charset="2"/>
              </a:rPr>
              <a:t>do</a:t>
            </a:r>
            <a:r>
              <a:rPr lang="en-US" sz="2400" dirty="0">
                <a:sym typeface="Symbol" pitchFamily="16" charset="2"/>
              </a:rPr>
              <a:t>  { </a:t>
            </a:r>
          </a:p>
          <a:p>
            <a:r>
              <a:rPr lang="en-US" sz="2400" dirty="0">
                <a:sym typeface="Symbol" pitchFamily="16" charset="2"/>
              </a:rPr>
              <a:t>    x  :=  10*x + </a:t>
            </a:r>
            <a:r>
              <a:rPr lang="en-US" sz="2400" dirty="0" err="1">
                <a:sym typeface="Symbol" pitchFamily="16" charset="2"/>
              </a:rPr>
              <a:t>hd</a:t>
            </a:r>
            <a:r>
              <a:rPr lang="en-US" sz="2400" dirty="0">
                <a:sym typeface="Symbol" pitchFamily="16" charset="2"/>
              </a:rPr>
              <a:t> s   ;  </a:t>
            </a:r>
          </a:p>
          <a:p>
            <a:r>
              <a:rPr lang="en-US" sz="2400" dirty="0">
                <a:sym typeface="Symbol" pitchFamily="16" charset="2"/>
              </a:rPr>
              <a:t>    s := tail s  }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2CB831C-7905-B343-AE03-4C101CBED3E4}"/>
              </a:ext>
            </a:extLst>
          </p:cNvPr>
          <p:cNvSpPr/>
          <p:nvPr/>
        </p:nvSpPr>
        <p:spPr>
          <a:xfrm>
            <a:off x="2757967" y="1823666"/>
            <a:ext cx="2957033" cy="440901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true *}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D64B9EE-A403-A546-86EC-51BFDCEFE1D4}"/>
              </a:ext>
            </a:extLst>
          </p:cNvPr>
          <p:cNvSpPr/>
          <p:nvPr/>
        </p:nvSpPr>
        <p:spPr>
          <a:xfrm>
            <a:off x="2757967" y="3885699"/>
            <a:ext cx="2957033" cy="440901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x = </a:t>
            </a:r>
            <a:r>
              <a:rPr lang="en-US" sz="2400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chemeClr val="tx1"/>
                </a:solidFill>
              </a:rPr>
              <a:t> 0 S *}</a:t>
            </a:r>
            <a:endParaRPr lang="nl-NL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7401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AA03-8473-5F48-9347-7EDD5EEC5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DF65C-1102-254E-B84C-F165BBCAD5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18DCD3-36BC-49BB-BE39-D61D13493154}" type="slidenum">
              <a:rPr lang="en-US" altLang="en-US" smtClean="0"/>
              <a:pPr>
                <a:defRPr/>
              </a:pPr>
              <a:t>32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466FA4-1D48-5F4B-8337-0C240C7FDD22}"/>
              </a:ext>
            </a:extLst>
          </p:cNvPr>
          <p:cNvSpPr txBox="1"/>
          <p:nvPr/>
        </p:nvSpPr>
        <p:spPr>
          <a:xfrm>
            <a:off x="514350" y="2410616"/>
            <a:ext cx="334097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 , s  :=  0 , a[0..n) </a:t>
            </a:r>
          </a:p>
          <a:p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 := 0 </a:t>
            </a:r>
          </a:p>
          <a:p>
            <a:r>
              <a:rPr lang="en-US" sz="2400" b="1" dirty="0"/>
              <a:t>while</a:t>
            </a:r>
            <a:r>
              <a:rPr lang="en-US" sz="2400" dirty="0"/>
              <a:t>  s</a:t>
            </a:r>
            <a:r>
              <a:rPr lang="en-US" sz="2400" dirty="0">
                <a:sym typeface="Symbol" pitchFamily="16" charset="2"/>
              </a:rPr>
              <a:t>[ ]  </a:t>
            </a:r>
            <a:r>
              <a:rPr lang="en-US" sz="2400" b="1" dirty="0">
                <a:sym typeface="Symbol" pitchFamily="16" charset="2"/>
              </a:rPr>
              <a:t>do</a:t>
            </a:r>
            <a:r>
              <a:rPr lang="en-US" sz="2400" dirty="0">
                <a:sym typeface="Symbol" pitchFamily="16" charset="2"/>
              </a:rPr>
              <a:t>  { </a:t>
            </a:r>
          </a:p>
          <a:p>
            <a:r>
              <a:rPr lang="en-US" sz="2400" dirty="0">
                <a:sym typeface="Symbol" pitchFamily="16" charset="2"/>
              </a:rPr>
              <a:t>    x  :=  10*x + </a:t>
            </a:r>
            <a:r>
              <a:rPr lang="en-US" sz="2400" dirty="0" err="1">
                <a:sym typeface="Symbol" pitchFamily="16" charset="2"/>
              </a:rPr>
              <a:t>hd</a:t>
            </a:r>
            <a:r>
              <a:rPr lang="en-US" sz="2400" dirty="0">
                <a:sym typeface="Symbol" pitchFamily="16" charset="2"/>
              </a:rPr>
              <a:t> s     </a:t>
            </a:r>
          </a:p>
          <a:p>
            <a:r>
              <a:rPr lang="en-US" sz="2400" dirty="0">
                <a:sym typeface="Symbol" pitchFamily="16" charset="2"/>
              </a:rPr>
              <a:t>    s := tail s  </a:t>
            </a:r>
          </a:p>
          <a:p>
            <a:r>
              <a:rPr lang="en-US" sz="2400" dirty="0">
                <a:sym typeface="Symbol" pitchFamily="16" charset="2"/>
              </a:rPr>
              <a:t>    </a:t>
            </a:r>
            <a:r>
              <a:rPr lang="en-US" sz="2400" dirty="0" err="1">
                <a:solidFill>
                  <a:srgbClr val="C00000"/>
                </a:solidFill>
                <a:sym typeface="Symbol" pitchFamily="16" charset="2"/>
              </a:rPr>
              <a:t>i</a:t>
            </a:r>
            <a:r>
              <a:rPr lang="en-US" sz="2400" dirty="0">
                <a:solidFill>
                  <a:srgbClr val="C00000"/>
                </a:solidFill>
                <a:sym typeface="Symbol" pitchFamily="16" charset="2"/>
              </a:rPr>
              <a:t> := i+1</a:t>
            </a:r>
          </a:p>
          <a:p>
            <a:r>
              <a:rPr lang="en-US" sz="2400" dirty="0">
                <a:sym typeface="Symbol" pitchFamily="16" charset="2"/>
              </a:rPr>
              <a:t>}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DF16A8A-F864-2745-8CBC-A44E6CA0852F}"/>
              </a:ext>
            </a:extLst>
          </p:cNvPr>
          <p:cNvSpPr/>
          <p:nvPr/>
        </p:nvSpPr>
        <p:spPr>
          <a:xfrm>
            <a:off x="561306" y="1956343"/>
            <a:ext cx="2957033" cy="440901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0≤n *}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6BC90D21-DA11-764B-8285-8FEA8EFC15A3}"/>
              </a:ext>
            </a:extLst>
          </p:cNvPr>
          <p:cNvSpPr/>
          <p:nvPr/>
        </p:nvSpPr>
        <p:spPr>
          <a:xfrm>
            <a:off x="514350" y="5138564"/>
            <a:ext cx="3294023" cy="495801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x = </a:t>
            </a:r>
            <a:r>
              <a:rPr lang="en-US" sz="2400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chemeClr val="tx1"/>
                </a:solidFill>
              </a:rPr>
              <a:t> 0 (a[0..n)] *}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D082DF-CBE9-8C42-B277-60215FBCDB5F}"/>
              </a:ext>
            </a:extLst>
          </p:cNvPr>
          <p:cNvSpPr txBox="1"/>
          <p:nvPr/>
        </p:nvSpPr>
        <p:spPr>
          <a:xfrm>
            <a:off x="4095370" y="1968019"/>
            <a:ext cx="4506362" cy="461665"/>
          </a:xfrm>
          <a:prstGeom prst="rect">
            <a:avLst/>
          </a:prstGeom>
          <a:solidFill>
            <a:srgbClr val="0070C0">
              <a:alpha val="1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inv</a:t>
            </a:r>
            <a:r>
              <a:rPr lang="en-US" sz="2400" b="1" baseline="-25000" dirty="0">
                <a:solidFill>
                  <a:schemeClr val="tx1"/>
                </a:solidFill>
              </a:rPr>
              <a:t>1</a:t>
            </a:r>
            <a:r>
              <a:rPr lang="en-US" sz="2400" dirty="0">
                <a:solidFill>
                  <a:schemeClr val="tx1"/>
                </a:solidFill>
              </a:rPr>
              <a:t> :  </a:t>
            </a:r>
            <a:r>
              <a:rPr lang="en-US" sz="2400" b="1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chemeClr val="tx1"/>
                </a:solidFill>
              </a:rPr>
              <a:t>  x s  =  </a:t>
            </a:r>
            <a:r>
              <a:rPr lang="en-US" sz="2400" b="1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chemeClr val="tx1"/>
                </a:solidFill>
              </a:rPr>
              <a:t> 0 (a[0..n))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2A8C86-74F1-464C-A959-0DC4C198A412}"/>
              </a:ext>
            </a:extLst>
          </p:cNvPr>
          <p:cNvSpPr txBox="1"/>
          <p:nvPr/>
        </p:nvSpPr>
        <p:spPr>
          <a:xfrm>
            <a:off x="4140389" y="4333720"/>
            <a:ext cx="4461343" cy="461665"/>
          </a:xfrm>
          <a:prstGeom prst="rect">
            <a:avLst/>
          </a:prstGeom>
          <a:solidFill>
            <a:srgbClr val="0070C0">
              <a:alpha val="1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inv</a:t>
            </a:r>
            <a:r>
              <a:rPr lang="en-US" sz="2400" b="1" baseline="-25000" dirty="0">
                <a:solidFill>
                  <a:schemeClr val="tx1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 :  s = a[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..n)  /\  0≤i≤n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BEB7468-9293-034B-9D4C-B1201C173068}"/>
              </a:ext>
            </a:extLst>
          </p:cNvPr>
          <p:cNvSpPr txBox="1"/>
          <p:nvPr/>
        </p:nvSpPr>
        <p:spPr>
          <a:xfrm>
            <a:off x="304800" y="1280739"/>
            <a:ext cx="75568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 same program, but with “S” instantiated to a[0..n):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5938B9-404D-4E45-83CA-597A62504F47}"/>
              </a:ext>
            </a:extLst>
          </p:cNvPr>
          <p:cNvSpPr txBox="1"/>
          <p:nvPr/>
        </p:nvSpPr>
        <p:spPr>
          <a:xfrm>
            <a:off x="4092761" y="2626911"/>
            <a:ext cx="45565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will introduce a new variable </a:t>
            </a:r>
            <a:r>
              <a:rPr lang="en-US" dirty="0" err="1"/>
              <a:t>i</a:t>
            </a:r>
            <a:r>
              <a:rPr lang="en-US" dirty="0"/>
              <a:t> and program it so that we can maintain the following “data invariant” that captures the relation between the two data structures (the array a and the list s):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C81725-5A13-DF4E-8244-9A19807BCCC9}"/>
              </a:ext>
            </a:extLst>
          </p:cNvPr>
          <p:cNvSpPr txBox="1"/>
          <p:nvPr/>
        </p:nvSpPr>
        <p:spPr>
          <a:xfrm>
            <a:off x="4045138" y="4916227"/>
            <a:ext cx="509886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Notice that the new code does not change the behavior of the base program. So it does not break its correctness argument. This is also called “superposition” of a new variable (in this example: </a:t>
            </a:r>
            <a:r>
              <a:rPr lang="en-US" dirty="0" err="1"/>
              <a:t>i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4369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85F32-1C90-344C-BA19-B4A74EDA1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6A23D4-6E40-3D4F-92DD-F359C2BCD8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18DCD3-36BC-49BB-BE39-D61D13493154}" type="slidenum">
              <a:rPr lang="en-US" altLang="en-US" smtClean="0"/>
              <a:pPr>
                <a:defRPr/>
              </a:pPr>
              <a:t>33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FD39FD-9659-5D46-959F-69116299B331}"/>
              </a:ext>
            </a:extLst>
          </p:cNvPr>
          <p:cNvSpPr txBox="1"/>
          <p:nvPr/>
        </p:nvSpPr>
        <p:spPr>
          <a:xfrm>
            <a:off x="225192" y="1674263"/>
            <a:ext cx="334097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 , s  :=  0 , a[0..n) </a:t>
            </a:r>
          </a:p>
          <a:p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 := 0 </a:t>
            </a:r>
          </a:p>
          <a:p>
            <a:r>
              <a:rPr lang="en-US" sz="2400" b="1" dirty="0"/>
              <a:t>while</a:t>
            </a:r>
            <a:r>
              <a:rPr lang="en-US" sz="2400" dirty="0"/>
              <a:t>  </a:t>
            </a:r>
            <a:r>
              <a:rPr lang="en-US" sz="2400" dirty="0">
                <a:solidFill>
                  <a:srgbClr val="3333FF"/>
                </a:solidFill>
              </a:rPr>
              <a:t>s</a:t>
            </a:r>
            <a:r>
              <a:rPr lang="en-US" sz="2400" dirty="0">
                <a:solidFill>
                  <a:srgbClr val="3333FF"/>
                </a:solidFill>
                <a:sym typeface="Symbol" pitchFamily="16" charset="2"/>
              </a:rPr>
              <a:t>[ ]  </a:t>
            </a:r>
            <a:r>
              <a:rPr lang="en-US" sz="2400" b="1" dirty="0">
                <a:sym typeface="Symbol" pitchFamily="16" charset="2"/>
              </a:rPr>
              <a:t>do</a:t>
            </a:r>
            <a:r>
              <a:rPr lang="en-US" sz="2400" dirty="0">
                <a:sym typeface="Symbol" pitchFamily="16" charset="2"/>
              </a:rPr>
              <a:t>  { </a:t>
            </a:r>
          </a:p>
          <a:p>
            <a:r>
              <a:rPr lang="en-US" sz="2400" dirty="0">
                <a:sym typeface="Symbol" pitchFamily="16" charset="2"/>
              </a:rPr>
              <a:t>    x  :=  10*x + </a:t>
            </a:r>
            <a:r>
              <a:rPr lang="en-US" sz="2400" dirty="0" err="1">
                <a:solidFill>
                  <a:srgbClr val="3333FF"/>
                </a:solidFill>
                <a:sym typeface="Symbol" pitchFamily="16" charset="2"/>
              </a:rPr>
              <a:t>hd</a:t>
            </a:r>
            <a:r>
              <a:rPr lang="en-US" sz="2400" dirty="0">
                <a:solidFill>
                  <a:srgbClr val="3333FF"/>
                </a:solidFill>
                <a:sym typeface="Symbol" pitchFamily="16" charset="2"/>
              </a:rPr>
              <a:t> s</a:t>
            </a:r>
            <a:r>
              <a:rPr lang="en-US" sz="2400" dirty="0">
                <a:sym typeface="Symbol" pitchFamily="16" charset="2"/>
              </a:rPr>
              <a:t>     </a:t>
            </a:r>
          </a:p>
          <a:p>
            <a:r>
              <a:rPr lang="en-US" sz="2400" dirty="0">
                <a:sym typeface="Symbol" pitchFamily="16" charset="2"/>
              </a:rPr>
              <a:t>    s := tail s  </a:t>
            </a:r>
          </a:p>
          <a:p>
            <a:r>
              <a:rPr lang="en-US" sz="2400" dirty="0">
                <a:sym typeface="Symbol" pitchFamily="16" charset="2"/>
              </a:rPr>
              <a:t>    </a:t>
            </a:r>
            <a:r>
              <a:rPr lang="en-US" sz="2400" dirty="0" err="1">
                <a:solidFill>
                  <a:srgbClr val="C00000"/>
                </a:solidFill>
                <a:sym typeface="Symbol" pitchFamily="16" charset="2"/>
              </a:rPr>
              <a:t>i</a:t>
            </a:r>
            <a:r>
              <a:rPr lang="en-US" sz="2400" dirty="0">
                <a:solidFill>
                  <a:srgbClr val="C00000"/>
                </a:solidFill>
                <a:sym typeface="Symbol" pitchFamily="16" charset="2"/>
              </a:rPr>
              <a:t> := i+1</a:t>
            </a:r>
          </a:p>
          <a:p>
            <a:r>
              <a:rPr lang="en-US" sz="2400" dirty="0">
                <a:sym typeface="Symbol" pitchFamily="16" charset="2"/>
              </a:rPr>
              <a:t>}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4AB0E97-2AA2-0B47-BB9B-FA7DA5A01CE0}"/>
              </a:ext>
            </a:extLst>
          </p:cNvPr>
          <p:cNvSpPr/>
          <p:nvPr/>
        </p:nvSpPr>
        <p:spPr>
          <a:xfrm>
            <a:off x="272148" y="1219990"/>
            <a:ext cx="2957033" cy="440901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0≤n *}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88C2E15F-BE1D-E04C-BF39-20A592A36E35}"/>
              </a:ext>
            </a:extLst>
          </p:cNvPr>
          <p:cNvSpPr/>
          <p:nvPr/>
        </p:nvSpPr>
        <p:spPr>
          <a:xfrm>
            <a:off x="225192" y="4402211"/>
            <a:ext cx="3294023" cy="495801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x = </a:t>
            </a:r>
            <a:r>
              <a:rPr lang="en-US" sz="2400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chemeClr val="tx1"/>
                </a:solidFill>
              </a:rPr>
              <a:t> 0 (a[0..n)] *}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6F2B13-FCC2-EF41-BAAF-91FC63F0AEBF}"/>
              </a:ext>
            </a:extLst>
          </p:cNvPr>
          <p:cNvSpPr txBox="1"/>
          <p:nvPr/>
        </p:nvSpPr>
        <p:spPr>
          <a:xfrm>
            <a:off x="0" y="5200650"/>
            <a:ext cx="4269117" cy="461665"/>
          </a:xfrm>
          <a:prstGeom prst="rect">
            <a:avLst/>
          </a:prstGeom>
          <a:solidFill>
            <a:srgbClr val="0070C0">
              <a:alpha val="1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inv</a:t>
            </a:r>
            <a:r>
              <a:rPr lang="en-US" sz="2400" b="1" baseline="-25000" dirty="0">
                <a:solidFill>
                  <a:schemeClr val="tx1"/>
                </a:solidFill>
              </a:rPr>
              <a:t>1</a:t>
            </a:r>
            <a:r>
              <a:rPr lang="en-US" sz="2400" dirty="0">
                <a:solidFill>
                  <a:schemeClr val="tx1"/>
                </a:solidFill>
              </a:rPr>
              <a:t>: </a:t>
            </a:r>
            <a:r>
              <a:rPr lang="en-US" sz="2400" b="1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chemeClr val="tx1"/>
                </a:solidFill>
              </a:rPr>
              <a:t>  x s = </a:t>
            </a:r>
            <a:r>
              <a:rPr lang="en-US" sz="2400" b="1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chemeClr val="tx1"/>
                </a:solidFill>
              </a:rPr>
              <a:t> 0 (a[0..n))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9AE034-F5D2-224D-969D-5E7A2EA98E6E}"/>
              </a:ext>
            </a:extLst>
          </p:cNvPr>
          <p:cNvSpPr txBox="1"/>
          <p:nvPr/>
        </p:nvSpPr>
        <p:spPr>
          <a:xfrm>
            <a:off x="0" y="5808188"/>
            <a:ext cx="4269117" cy="461665"/>
          </a:xfrm>
          <a:prstGeom prst="rect">
            <a:avLst/>
          </a:prstGeom>
          <a:solidFill>
            <a:srgbClr val="0070C0">
              <a:alpha val="14000"/>
            </a:srgbClr>
          </a:solidFill>
          <a:ln w="12700">
            <a:solidFill>
              <a:srgbClr val="0070C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inv</a:t>
            </a:r>
            <a:r>
              <a:rPr lang="en-US" sz="2400" b="1" baseline="-25000" dirty="0">
                <a:solidFill>
                  <a:schemeClr val="tx1"/>
                </a:solidFill>
              </a:rPr>
              <a:t>2</a:t>
            </a:r>
            <a:r>
              <a:rPr lang="en-US" sz="2400" dirty="0">
                <a:solidFill>
                  <a:schemeClr val="tx1"/>
                </a:solidFill>
              </a:rPr>
              <a:t> : s = a[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..n)  /\  0≤i≤n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8EFE2A-FA6B-2E48-9B07-ADAF54DC71AB}"/>
              </a:ext>
            </a:extLst>
          </p:cNvPr>
          <p:cNvSpPr txBox="1"/>
          <p:nvPr/>
        </p:nvSpPr>
        <p:spPr>
          <a:xfrm>
            <a:off x="5484927" y="1678454"/>
            <a:ext cx="308449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 , s  :=  0 , a[0..n) </a:t>
            </a:r>
          </a:p>
          <a:p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 := 0 </a:t>
            </a:r>
          </a:p>
          <a:p>
            <a:r>
              <a:rPr lang="en-US" sz="2400" b="1" dirty="0"/>
              <a:t>while</a:t>
            </a:r>
            <a:r>
              <a:rPr lang="en-US" sz="2400" dirty="0"/>
              <a:t>  </a:t>
            </a:r>
            <a:r>
              <a:rPr lang="en-US" sz="2400" dirty="0" err="1">
                <a:solidFill>
                  <a:srgbClr val="3333FF"/>
                </a:solidFill>
              </a:rPr>
              <a:t>i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3333FF"/>
                </a:solidFill>
                <a:sym typeface="Symbol" pitchFamily="16" charset="2"/>
              </a:rPr>
              <a:t> n  </a:t>
            </a:r>
            <a:r>
              <a:rPr lang="en-US" sz="2400" b="1" dirty="0">
                <a:sym typeface="Symbol" pitchFamily="16" charset="2"/>
              </a:rPr>
              <a:t>do</a:t>
            </a:r>
            <a:r>
              <a:rPr lang="en-US" sz="2400" dirty="0">
                <a:sym typeface="Symbol" pitchFamily="16" charset="2"/>
              </a:rPr>
              <a:t>  { </a:t>
            </a:r>
          </a:p>
          <a:p>
            <a:r>
              <a:rPr lang="en-US" sz="2400" dirty="0">
                <a:sym typeface="Symbol" pitchFamily="16" charset="2"/>
              </a:rPr>
              <a:t>    x  :=  10*x + </a:t>
            </a:r>
            <a:r>
              <a:rPr lang="en-US" sz="2400" dirty="0">
                <a:solidFill>
                  <a:srgbClr val="3333FF"/>
                </a:solidFill>
                <a:sym typeface="Symbol" pitchFamily="16" charset="2"/>
              </a:rPr>
              <a:t>a[</a:t>
            </a:r>
            <a:r>
              <a:rPr lang="en-US" sz="2400" dirty="0" err="1">
                <a:solidFill>
                  <a:srgbClr val="3333FF"/>
                </a:solidFill>
                <a:sym typeface="Symbol" pitchFamily="16" charset="2"/>
              </a:rPr>
              <a:t>i</a:t>
            </a:r>
            <a:r>
              <a:rPr lang="en-US" sz="2400" dirty="0">
                <a:solidFill>
                  <a:srgbClr val="3333FF"/>
                </a:solidFill>
                <a:sym typeface="Symbol" pitchFamily="16" charset="2"/>
              </a:rPr>
              <a:t>]</a:t>
            </a:r>
            <a:r>
              <a:rPr lang="en-US" sz="2400" dirty="0">
                <a:sym typeface="Symbol" pitchFamily="16" charset="2"/>
              </a:rPr>
              <a:t>     </a:t>
            </a:r>
          </a:p>
          <a:p>
            <a:r>
              <a:rPr lang="en-US" sz="2400" dirty="0">
                <a:sym typeface="Symbol" pitchFamily="16" charset="2"/>
              </a:rPr>
              <a:t>    s := tail s  </a:t>
            </a:r>
          </a:p>
          <a:p>
            <a:r>
              <a:rPr lang="en-US" sz="2400" dirty="0">
                <a:sym typeface="Symbol" pitchFamily="16" charset="2"/>
              </a:rPr>
              <a:t>    </a:t>
            </a:r>
            <a:r>
              <a:rPr lang="en-US" sz="2400" dirty="0" err="1">
                <a:solidFill>
                  <a:srgbClr val="C00000"/>
                </a:solidFill>
                <a:sym typeface="Symbol" pitchFamily="16" charset="2"/>
              </a:rPr>
              <a:t>i</a:t>
            </a:r>
            <a:r>
              <a:rPr lang="en-US" sz="2400" dirty="0">
                <a:solidFill>
                  <a:srgbClr val="C00000"/>
                </a:solidFill>
                <a:sym typeface="Symbol" pitchFamily="16" charset="2"/>
              </a:rPr>
              <a:t> := i+1</a:t>
            </a:r>
          </a:p>
          <a:p>
            <a:r>
              <a:rPr lang="en-US" sz="2400" dirty="0">
                <a:sym typeface="Symbol" pitchFamily="16" charset="2"/>
              </a:rPr>
              <a:t>}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A46136FD-DBA5-414B-9336-A5F208A6F9ED}"/>
              </a:ext>
            </a:extLst>
          </p:cNvPr>
          <p:cNvSpPr/>
          <p:nvPr/>
        </p:nvSpPr>
        <p:spPr>
          <a:xfrm>
            <a:off x="5531883" y="1224181"/>
            <a:ext cx="2957033" cy="440901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0≤n *}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83D8CDD0-06E4-134E-9747-C56D70A7F6EA}"/>
              </a:ext>
            </a:extLst>
          </p:cNvPr>
          <p:cNvSpPr/>
          <p:nvPr/>
        </p:nvSpPr>
        <p:spPr>
          <a:xfrm>
            <a:off x="5484927" y="4406402"/>
            <a:ext cx="3294023" cy="495801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x = </a:t>
            </a:r>
            <a:r>
              <a:rPr lang="en-US" sz="2400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chemeClr val="tx1"/>
                </a:solidFill>
              </a:rPr>
              <a:t> 0 (a[0..n)] *}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34B0EEB5-7CA9-3640-86F1-AC9B40FFD94B}"/>
              </a:ext>
            </a:extLst>
          </p:cNvPr>
          <p:cNvSpPr/>
          <p:nvPr/>
        </p:nvSpPr>
        <p:spPr>
          <a:xfrm>
            <a:off x="3827423" y="2628900"/>
            <a:ext cx="1163677" cy="1009650"/>
          </a:xfrm>
          <a:prstGeom prst="rightArrow">
            <a:avLst/>
          </a:prstGeom>
          <a:solidFill>
            <a:srgbClr val="C00000">
              <a:alpha val="3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69149E2-2B2A-BA4F-B0B3-503016F427F9}"/>
              </a:ext>
            </a:extLst>
          </p:cNvPr>
          <p:cNvSpPr txBox="1"/>
          <p:nvPr/>
        </p:nvSpPr>
        <p:spPr>
          <a:xfrm>
            <a:off x="4269117" y="5103088"/>
            <a:ext cx="4874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 data invariant implies that </a:t>
            </a:r>
          </a:p>
          <a:p>
            <a:r>
              <a:rPr lang="en-US" sz="1800" dirty="0">
                <a:solidFill>
                  <a:srgbClr val="3333FF"/>
                </a:solidFill>
              </a:rPr>
              <a:t>s</a:t>
            </a:r>
            <a:r>
              <a:rPr lang="en-US" sz="1800" dirty="0">
                <a:solidFill>
                  <a:srgbClr val="3333FF"/>
                </a:solidFill>
                <a:sym typeface="Symbol" pitchFamily="16" charset="2"/>
              </a:rPr>
              <a:t>[ ] </a:t>
            </a:r>
            <a:r>
              <a:rPr lang="en-US" sz="1800" dirty="0">
                <a:sym typeface="Symbol" pitchFamily="16" charset="2"/>
              </a:rPr>
              <a:t>in the original program is equivalent to</a:t>
            </a:r>
            <a:r>
              <a:rPr lang="en-US" sz="1800" dirty="0">
                <a:solidFill>
                  <a:srgbClr val="3333FF"/>
                </a:solidFill>
                <a:sym typeface="Symbol" pitchFamily="16" charset="2"/>
              </a:rPr>
              <a:t> </a:t>
            </a:r>
            <a:r>
              <a:rPr lang="en-US" sz="1800" dirty="0" err="1">
                <a:solidFill>
                  <a:srgbClr val="3333FF"/>
                </a:solidFill>
                <a:sym typeface="Symbol" pitchFamily="16" charset="2"/>
              </a:rPr>
              <a:t>in</a:t>
            </a:r>
            <a:r>
              <a:rPr lang="en-US" sz="1800" dirty="0">
                <a:solidFill>
                  <a:srgbClr val="3333FF"/>
                </a:solidFill>
                <a:sym typeface="Symbol" pitchFamily="16" charset="2"/>
              </a:rPr>
              <a:t>, </a:t>
            </a:r>
            <a:r>
              <a:rPr lang="en-US" sz="1800" dirty="0">
                <a:sym typeface="Symbol" pitchFamily="16" charset="2"/>
              </a:rPr>
              <a:t>and can thus be replaced by the latter. Similarly, </a:t>
            </a:r>
            <a:r>
              <a:rPr lang="en-US" sz="1800" dirty="0" err="1">
                <a:solidFill>
                  <a:srgbClr val="3333FF"/>
                </a:solidFill>
                <a:sym typeface="Symbol" pitchFamily="16" charset="2"/>
              </a:rPr>
              <a:t>hd</a:t>
            </a:r>
            <a:r>
              <a:rPr lang="en-US" sz="1800" dirty="0">
                <a:solidFill>
                  <a:srgbClr val="3333FF"/>
                </a:solidFill>
                <a:sym typeface="Symbol" pitchFamily="16" charset="2"/>
              </a:rPr>
              <a:t> s</a:t>
            </a:r>
            <a:r>
              <a:rPr lang="en-US" sz="1800" dirty="0">
                <a:sym typeface="Symbol" pitchFamily="16" charset="2"/>
              </a:rPr>
              <a:t> can be replaced with </a:t>
            </a:r>
            <a:r>
              <a:rPr lang="en-US" sz="1800" dirty="0">
                <a:solidFill>
                  <a:srgbClr val="3333FF"/>
                </a:solidFill>
                <a:sym typeface="Symbol" pitchFamily="16" charset="2"/>
              </a:rPr>
              <a:t>a[</a:t>
            </a:r>
            <a:r>
              <a:rPr lang="en-US" sz="1800" dirty="0" err="1">
                <a:solidFill>
                  <a:srgbClr val="3333FF"/>
                </a:solidFill>
                <a:sym typeface="Symbol" pitchFamily="16" charset="2"/>
              </a:rPr>
              <a:t>i</a:t>
            </a:r>
            <a:r>
              <a:rPr lang="en-US" sz="1800" dirty="0">
                <a:solidFill>
                  <a:srgbClr val="3333FF"/>
                </a:solidFill>
                <a:sym typeface="Symbol" pitchFamily="16" charset="2"/>
              </a:rPr>
              <a:t>].</a:t>
            </a:r>
            <a:endParaRPr lang="en-US" sz="1800" dirty="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9968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9016A-77E3-974A-93C3-0756FEC3A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Transformation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0C094D-A85C-9141-89CC-F88E264C52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818DCD3-36BC-49BB-BE39-D61D13493154}" type="slidenum">
              <a:rPr lang="en-US" altLang="en-US" smtClean="0"/>
              <a:pPr>
                <a:defRPr/>
              </a:pPr>
              <a:t>34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B389DA-E5D4-1045-8A1E-129BC4029DC0}"/>
              </a:ext>
            </a:extLst>
          </p:cNvPr>
          <p:cNvSpPr txBox="1"/>
          <p:nvPr/>
        </p:nvSpPr>
        <p:spPr>
          <a:xfrm>
            <a:off x="533400" y="1802266"/>
            <a:ext cx="308449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 , s  :=  0 , a[0..n) </a:t>
            </a:r>
          </a:p>
          <a:p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 := 0 </a:t>
            </a:r>
          </a:p>
          <a:p>
            <a:r>
              <a:rPr lang="en-US" sz="2400" b="1" dirty="0"/>
              <a:t>while</a:t>
            </a:r>
            <a:r>
              <a:rPr lang="en-US" sz="2400" dirty="0"/>
              <a:t>  </a:t>
            </a:r>
            <a:r>
              <a:rPr lang="en-US" sz="2400" dirty="0" err="1">
                <a:solidFill>
                  <a:srgbClr val="3333FF"/>
                </a:solidFill>
              </a:rPr>
              <a:t>i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3333FF"/>
                </a:solidFill>
                <a:sym typeface="Symbol" pitchFamily="16" charset="2"/>
              </a:rPr>
              <a:t> n  </a:t>
            </a:r>
            <a:r>
              <a:rPr lang="en-US" sz="2400" b="1" dirty="0">
                <a:sym typeface="Symbol" pitchFamily="16" charset="2"/>
              </a:rPr>
              <a:t>do</a:t>
            </a:r>
            <a:r>
              <a:rPr lang="en-US" sz="2400" dirty="0">
                <a:sym typeface="Symbol" pitchFamily="16" charset="2"/>
              </a:rPr>
              <a:t>  { </a:t>
            </a:r>
          </a:p>
          <a:p>
            <a:r>
              <a:rPr lang="en-US" sz="2400" dirty="0">
                <a:sym typeface="Symbol" pitchFamily="16" charset="2"/>
              </a:rPr>
              <a:t>    x  :=  10*x + </a:t>
            </a:r>
            <a:r>
              <a:rPr lang="en-US" sz="2400" dirty="0">
                <a:solidFill>
                  <a:srgbClr val="3333FF"/>
                </a:solidFill>
                <a:sym typeface="Symbol" pitchFamily="16" charset="2"/>
              </a:rPr>
              <a:t>a[</a:t>
            </a:r>
            <a:r>
              <a:rPr lang="en-US" sz="2400" dirty="0" err="1">
                <a:solidFill>
                  <a:srgbClr val="3333FF"/>
                </a:solidFill>
                <a:sym typeface="Symbol" pitchFamily="16" charset="2"/>
              </a:rPr>
              <a:t>i</a:t>
            </a:r>
            <a:r>
              <a:rPr lang="en-US" sz="2400" dirty="0">
                <a:solidFill>
                  <a:srgbClr val="3333FF"/>
                </a:solidFill>
                <a:sym typeface="Symbol" pitchFamily="16" charset="2"/>
              </a:rPr>
              <a:t>]</a:t>
            </a:r>
            <a:r>
              <a:rPr lang="en-US" sz="2400" dirty="0">
                <a:sym typeface="Symbol" pitchFamily="16" charset="2"/>
              </a:rPr>
              <a:t>     </a:t>
            </a:r>
          </a:p>
          <a:p>
            <a:r>
              <a:rPr lang="en-US" sz="2400" dirty="0">
                <a:sym typeface="Symbol" pitchFamily="16" charset="2"/>
              </a:rPr>
              <a:t>    s := tail s  </a:t>
            </a:r>
          </a:p>
          <a:p>
            <a:r>
              <a:rPr lang="en-US" sz="2400" dirty="0">
                <a:sym typeface="Symbol" pitchFamily="16" charset="2"/>
              </a:rPr>
              <a:t>    </a:t>
            </a:r>
            <a:r>
              <a:rPr lang="en-US" sz="2400" dirty="0" err="1">
                <a:solidFill>
                  <a:srgbClr val="C00000"/>
                </a:solidFill>
                <a:sym typeface="Symbol" pitchFamily="16" charset="2"/>
              </a:rPr>
              <a:t>i</a:t>
            </a:r>
            <a:r>
              <a:rPr lang="en-US" sz="2400" dirty="0">
                <a:solidFill>
                  <a:srgbClr val="C00000"/>
                </a:solidFill>
                <a:sym typeface="Symbol" pitchFamily="16" charset="2"/>
              </a:rPr>
              <a:t> := i+1</a:t>
            </a:r>
          </a:p>
          <a:p>
            <a:r>
              <a:rPr lang="en-US" sz="2400" dirty="0">
                <a:sym typeface="Symbol" pitchFamily="16" charset="2"/>
              </a:rPr>
              <a:t>}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A2D189E-2074-ED46-9C1A-9C1CE784AB16}"/>
              </a:ext>
            </a:extLst>
          </p:cNvPr>
          <p:cNvSpPr/>
          <p:nvPr/>
        </p:nvSpPr>
        <p:spPr>
          <a:xfrm>
            <a:off x="580356" y="1347993"/>
            <a:ext cx="2957033" cy="440901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0≤n *}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0BCB13C9-5E08-E44D-BCB9-E4D8BF2D0434}"/>
              </a:ext>
            </a:extLst>
          </p:cNvPr>
          <p:cNvSpPr/>
          <p:nvPr/>
        </p:nvSpPr>
        <p:spPr>
          <a:xfrm>
            <a:off x="533400" y="4530214"/>
            <a:ext cx="3294023" cy="495801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x = </a:t>
            </a:r>
            <a:r>
              <a:rPr lang="en-US" sz="2400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chemeClr val="tx1"/>
                </a:solidFill>
              </a:rPr>
              <a:t> 0 (a[0..n)] *}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6CA757-CBE6-6946-B603-264C6C9A11C8}"/>
              </a:ext>
            </a:extLst>
          </p:cNvPr>
          <p:cNvSpPr txBox="1"/>
          <p:nvPr/>
        </p:nvSpPr>
        <p:spPr>
          <a:xfrm>
            <a:off x="5421329" y="1868021"/>
            <a:ext cx="308449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x :=  0</a:t>
            </a:r>
          </a:p>
          <a:p>
            <a:r>
              <a:rPr lang="en-US" sz="2400" dirty="0" err="1">
                <a:solidFill>
                  <a:srgbClr val="C00000"/>
                </a:solidFill>
              </a:rPr>
              <a:t>i</a:t>
            </a:r>
            <a:r>
              <a:rPr lang="en-US" sz="2400" dirty="0">
                <a:solidFill>
                  <a:srgbClr val="C00000"/>
                </a:solidFill>
              </a:rPr>
              <a:t> := 0 </a:t>
            </a:r>
          </a:p>
          <a:p>
            <a:r>
              <a:rPr lang="en-US" sz="2400" b="1" dirty="0"/>
              <a:t>while</a:t>
            </a:r>
            <a:r>
              <a:rPr lang="en-US" sz="2400" dirty="0"/>
              <a:t>  </a:t>
            </a:r>
            <a:r>
              <a:rPr lang="en-US" sz="2400" dirty="0" err="1">
                <a:solidFill>
                  <a:srgbClr val="3333FF"/>
                </a:solidFill>
              </a:rPr>
              <a:t>i</a:t>
            </a:r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>
                <a:solidFill>
                  <a:srgbClr val="3333FF"/>
                </a:solidFill>
                <a:sym typeface="Symbol" pitchFamily="16" charset="2"/>
              </a:rPr>
              <a:t> n  </a:t>
            </a:r>
            <a:r>
              <a:rPr lang="en-US" sz="2400" b="1" dirty="0">
                <a:sym typeface="Symbol" pitchFamily="16" charset="2"/>
              </a:rPr>
              <a:t>do</a:t>
            </a:r>
            <a:r>
              <a:rPr lang="en-US" sz="2400" dirty="0">
                <a:sym typeface="Symbol" pitchFamily="16" charset="2"/>
              </a:rPr>
              <a:t>  { </a:t>
            </a:r>
          </a:p>
          <a:p>
            <a:r>
              <a:rPr lang="en-US" sz="2400" dirty="0">
                <a:sym typeface="Symbol" pitchFamily="16" charset="2"/>
              </a:rPr>
              <a:t>    x  :=  10*x + </a:t>
            </a:r>
            <a:r>
              <a:rPr lang="en-US" sz="2400" dirty="0">
                <a:solidFill>
                  <a:srgbClr val="3333FF"/>
                </a:solidFill>
                <a:sym typeface="Symbol" pitchFamily="16" charset="2"/>
              </a:rPr>
              <a:t>a[</a:t>
            </a:r>
            <a:r>
              <a:rPr lang="en-US" sz="2400" dirty="0" err="1">
                <a:solidFill>
                  <a:srgbClr val="3333FF"/>
                </a:solidFill>
                <a:sym typeface="Symbol" pitchFamily="16" charset="2"/>
              </a:rPr>
              <a:t>i</a:t>
            </a:r>
            <a:r>
              <a:rPr lang="en-US" sz="2400" dirty="0">
                <a:solidFill>
                  <a:srgbClr val="3333FF"/>
                </a:solidFill>
                <a:sym typeface="Symbol" pitchFamily="16" charset="2"/>
              </a:rPr>
              <a:t>]</a:t>
            </a:r>
            <a:r>
              <a:rPr lang="en-US" sz="2400" dirty="0">
                <a:sym typeface="Symbol" pitchFamily="16" charset="2"/>
              </a:rPr>
              <a:t>     </a:t>
            </a:r>
          </a:p>
          <a:p>
            <a:r>
              <a:rPr lang="en-US" sz="2400" dirty="0">
                <a:solidFill>
                  <a:srgbClr val="C00000"/>
                </a:solidFill>
                <a:sym typeface="Symbol" pitchFamily="16" charset="2"/>
              </a:rPr>
              <a:t>    </a:t>
            </a:r>
            <a:r>
              <a:rPr lang="en-US" sz="2400" dirty="0" err="1">
                <a:solidFill>
                  <a:srgbClr val="C00000"/>
                </a:solidFill>
                <a:sym typeface="Symbol" pitchFamily="16" charset="2"/>
              </a:rPr>
              <a:t>i</a:t>
            </a:r>
            <a:r>
              <a:rPr lang="en-US" sz="2400" dirty="0">
                <a:solidFill>
                  <a:srgbClr val="C00000"/>
                </a:solidFill>
                <a:sym typeface="Symbol" pitchFamily="16" charset="2"/>
              </a:rPr>
              <a:t> := i+1</a:t>
            </a:r>
          </a:p>
          <a:p>
            <a:r>
              <a:rPr lang="en-US" sz="2400" dirty="0">
                <a:sym typeface="Symbol" pitchFamily="16" charset="2"/>
              </a:rPr>
              <a:t>}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035F5450-D982-1245-97C7-5B9CEF3CA306}"/>
              </a:ext>
            </a:extLst>
          </p:cNvPr>
          <p:cNvSpPr/>
          <p:nvPr/>
        </p:nvSpPr>
        <p:spPr>
          <a:xfrm>
            <a:off x="5468285" y="1413748"/>
            <a:ext cx="2957033" cy="440901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0≤n *}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D1309ED9-E416-1443-80EC-6489A4F9BBCF}"/>
              </a:ext>
            </a:extLst>
          </p:cNvPr>
          <p:cNvSpPr/>
          <p:nvPr/>
        </p:nvSpPr>
        <p:spPr>
          <a:xfrm>
            <a:off x="5421329" y="4191541"/>
            <a:ext cx="3294023" cy="495801"/>
          </a:xfrm>
          <a:prstGeom prst="roundRect">
            <a:avLst>
              <a:gd name="adj" fmla="val 19866"/>
            </a:avLst>
          </a:prstGeom>
          <a:solidFill>
            <a:schemeClr val="accent1">
              <a:lumMod val="60000"/>
              <a:lumOff val="40000"/>
              <a:alpha val="29000"/>
            </a:schemeClr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2400" dirty="0">
                <a:solidFill>
                  <a:schemeClr val="tx1"/>
                </a:solidFill>
              </a:rPr>
              <a:t>{* x = </a:t>
            </a:r>
            <a:r>
              <a:rPr lang="en-US" sz="2400" dirty="0" err="1">
                <a:solidFill>
                  <a:srgbClr val="0070C0"/>
                </a:solidFill>
              </a:rPr>
              <a:t>val</a:t>
            </a:r>
            <a:r>
              <a:rPr lang="en-US" sz="2400" dirty="0">
                <a:solidFill>
                  <a:schemeClr val="tx1"/>
                </a:solidFill>
              </a:rPr>
              <a:t> 0 (a[0..n)] *}</a:t>
            </a:r>
            <a:endParaRPr lang="nl-NL" sz="2400" dirty="0">
              <a:solidFill>
                <a:schemeClr val="tx1"/>
              </a:solidFill>
            </a:endParaRP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B235A86C-9DA5-8448-AEDD-5770C7C089D5}"/>
              </a:ext>
            </a:extLst>
          </p:cNvPr>
          <p:cNvSpPr/>
          <p:nvPr/>
        </p:nvSpPr>
        <p:spPr>
          <a:xfrm>
            <a:off x="3990161" y="2636269"/>
            <a:ext cx="1163677" cy="1009650"/>
          </a:xfrm>
          <a:prstGeom prst="rightArrow">
            <a:avLst/>
          </a:prstGeom>
          <a:solidFill>
            <a:srgbClr val="C00000">
              <a:alpha val="3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E55F4D0-FF36-A74E-90D9-4F3296780EB7}"/>
              </a:ext>
            </a:extLst>
          </p:cNvPr>
          <p:cNvCxnSpPr>
            <a:cxnSpLocks/>
          </p:cNvCxnSpPr>
          <p:nvPr/>
        </p:nvCxnSpPr>
        <p:spPr>
          <a:xfrm flipV="1">
            <a:off x="2075649" y="2033360"/>
            <a:ext cx="987115" cy="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20CA28D-523D-3442-8430-8BBE36417B58}"/>
              </a:ext>
            </a:extLst>
          </p:cNvPr>
          <p:cNvCxnSpPr>
            <a:cxnSpLocks/>
          </p:cNvCxnSpPr>
          <p:nvPr/>
        </p:nvCxnSpPr>
        <p:spPr>
          <a:xfrm flipV="1">
            <a:off x="987004" y="2033361"/>
            <a:ext cx="348174" cy="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F67096E-799E-B84A-B9AB-F229F8D9C503}"/>
              </a:ext>
            </a:extLst>
          </p:cNvPr>
          <p:cNvCxnSpPr>
            <a:cxnSpLocks/>
          </p:cNvCxnSpPr>
          <p:nvPr/>
        </p:nvCxnSpPr>
        <p:spPr>
          <a:xfrm flipV="1">
            <a:off x="841620" y="3506561"/>
            <a:ext cx="1338791" cy="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84F9BCB-1AD7-D648-AB11-39D91628A8D9}"/>
              </a:ext>
            </a:extLst>
          </p:cNvPr>
          <p:cNvSpPr txBox="1"/>
          <p:nvPr/>
        </p:nvSpPr>
        <p:spPr>
          <a:xfrm>
            <a:off x="1076161" y="5380037"/>
            <a:ext cx="7349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Finally, notice that we don’t actually need s anymore (it has no influence towards the result x), so we can just as well drop it.</a:t>
            </a:r>
          </a:p>
        </p:txBody>
      </p:sp>
    </p:spTree>
    <p:extLst>
      <p:ext uri="{BB962C8B-B14F-4D97-AF65-F5344CB8AC3E}">
        <p14:creationId xmlns:p14="http://schemas.microsoft.com/office/powerpoint/2010/main" val="213143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AF595B25-72D2-444D-9D82-2B617BFED714}"/>
              </a:ext>
            </a:extLst>
          </p:cNvPr>
          <p:cNvSpPr/>
          <p:nvPr/>
        </p:nvSpPr>
        <p:spPr>
          <a:xfrm>
            <a:off x="304800" y="1420812"/>
            <a:ext cx="4588042" cy="2946990"/>
          </a:xfrm>
          <a:prstGeom prst="roundRect">
            <a:avLst>
              <a:gd name="adj" fmla="val 19866"/>
            </a:avLst>
          </a:prstGeom>
          <a:solidFill>
            <a:srgbClr val="6699FF">
              <a:alpha val="14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09007E-39CF-44E3-BC08-211CD164AC3C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304800" y="277813"/>
            <a:ext cx="8534400" cy="788987"/>
          </a:xfrm>
        </p:spPr>
        <p:txBody>
          <a:bodyPr/>
          <a:lstStyle/>
          <a:p>
            <a:r>
              <a:rPr lang="en-US"/>
              <a:t>Heuristic “replace constant with counter”</a:t>
            </a:r>
            <a:endParaRPr lang="nl-NL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8E5C2E6-0FDA-4479-82DB-60D055CF02B7}" type="slidenum">
              <a:rPr lang="en-US" altLang="en-US" sz="1200">
                <a:latin typeface="+mj-lt"/>
              </a:rPr>
              <a:pPr algn="r">
                <a:defRPr/>
              </a:pPr>
              <a:t>4</a:t>
            </a:fld>
            <a:endParaRPr lang="en-US" altLang="en-US" sz="1200">
              <a:latin typeface="+mj-lt"/>
            </a:endParaRPr>
          </a:p>
        </p:txBody>
      </p:sp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571232" y="1532543"/>
            <a:ext cx="418415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{* 0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Symbol" pitchFamily="16" charset="2"/>
              </a:rPr>
              <a:t>n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*}   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:= 0 ; r := </a:t>
            </a:r>
            <a:r>
              <a:rPr lang="en-US" sz="2400" b="1" dirty="0"/>
              <a:t>true</a:t>
            </a:r>
            <a:r>
              <a:rPr lang="en-US" sz="2400" dirty="0"/>
              <a:t> ;</a:t>
            </a:r>
          </a:p>
          <a:p>
            <a:r>
              <a:rPr lang="en-US" sz="2400" b="1" dirty="0"/>
              <a:t> while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3333FF"/>
                </a:solidFill>
              </a:rPr>
              <a:t> </a:t>
            </a:r>
            <a:r>
              <a:rPr lang="en-US" sz="2400" b="1" dirty="0" err="1">
                <a:solidFill>
                  <a:srgbClr val="3333FF"/>
                </a:solidFill>
              </a:rPr>
              <a:t>i</a:t>
            </a:r>
            <a:r>
              <a:rPr lang="en-US" sz="2400" dirty="0"/>
              <a:t>&lt;</a:t>
            </a:r>
            <a:r>
              <a:rPr lang="en-US" sz="2400" b="1" dirty="0">
                <a:solidFill>
                  <a:srgbClr val="C00000"/>
                </a:solidFill>
              </a:rPr>
              <a:t>n</a:t>
            </a:r>
            <a:r>
              <a:rPr lang="en-US" sz="2400" dirty="0"/>
              <a:t>  </a:t>
            </a:r>
            <a:r>
              <a:rPr lang="en-US" sz="2400" b="1" dirty="0"/>
              <a:t>do</a:t>
            </a:r>
            <a:r>
              <a:rPr lang="en-US" sz="2400" dirty="0"/>
              <a:t>  {  </a:t>
            </a:r>
          </a:p>
          <a:p>
            <a:r>
              <a:rPr lang="en-US" sz="2400" dirty="0"/>
              <a:t>       r := r /\ (a[</a:t>
            </a:r>
            <a:r>
              <a:rPr lang="en-US" sz="2400" dirty="0" err="1"/>
              <a:t>i</a:t>
            </a:r>
            <a:r>
              <a:rPr lang="en-US" sz="2400" dirty="0"/>
              <a:t>]=0)  ;  </a:t>
            </a:r>
            <a:r>
              <a:rPr lang="en-US" sz="2400" b="1" dirty="0" err="1">
                <a:solidFill>
                  <a:srgbClr val="3333FF"/>
                </a:solidFill>
              </a:rPr>
              <a:t>i</a:t>
            </a:r>
            <a:r>
              <a:rPr lang="en-US" sz="2400" dirty="0"/>
              <a:t>++  }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{*  r  =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Symbol"/>
              </a:rPr>
              <a:t>k : 0k&lt;</a:t>
            </a:r>
            <a:r>
              <a:rPr lang="en-US" sz="2400" b="1" dirty="0">
                <a:solidFill>
                  <a:srgbClr val="C00000"/>
                </a:solidFill>
                <a:sym typeface="Symbol"/>
              </a:rPr>
              <a:t>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Symbol"/>
              </a:rPr>
              <a:t> : a[k]=0)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Symbol" pitchFamily="16" charset="2"/>
              </a:rPr>
              <a:t>*}</a:t>
            </a:r>
            <a:endParaRPr lang="nl-N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59274" y="1878644"/>
            <a:ext cx="3679925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(1) The loop iterates on the counter up to some upper bound or lower bound.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Identify this upper/lower bound. Suppose this is </a:t>
            </a:r>
            <a:r>
              <a:rPr lang="en-US" sz="1800" b="1" dirty="0">
                <a:solidFill>
                  <a:srgbClr val="C00000"/>
                </a:solidFill>
              </a:rPr>
              <a:t>n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chemeClr val="tx1"/>
                </a:solidFill>
              </a:rPr>
              <a:t>Identify the counter. Suppose this is </a:t>
            </a:r>
            <a:r>
              <a:rPr lang="en-US" sz="1800" b="1" dirty="0" err="1">
                <a:solidFill>
                  <a:srgbClr val="3333FF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.</a:t>
            </a:r>
            <a:endParaRPr lang="nl-NL" sz="1800" dirty="0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04799" y="4721813"/>
            <a:ext cx="8534399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tx1"/>
                </a:solidFill>
              </a:rPr>
              <a:t>(2) If the post-</a:t>
            </a:r>
            <a:r>
              <a:rPr lang="en-US" sz="1800" dirty="0" err="1">
                <a:solidFill>
                  <a:schemeClr val="tx1"/>
                </a:solidFill>
              </a:rPr>
              <a:t>cond</a:t>
            </a:r>
            <a:r>
              <a:rPr lang="en-US" sz="1800" dirty="0">
                <a:solidFill>
                  <a:schemeClr val="tx1"/>
                </a:solidFill>
              </a:rPr>
              <a:t> is of the form  </a:t>
            </a:r>
            <a:r>
              <a:rPr lang="en-US" sz="1800" b="1" dirty="0">
                <a:solidFill>
                  <a:schemeClr val="tx1"/>
                </a:solidFill>
              </a:rPr>
              <a:t>Q(n), </a:t>
            </a:r>
            <a:r>
              <a:rPr lang="en-US" sz="1800" dirty="0">
                <a:solidFill>
                  <a:schemeClr val="tx1"/>
                </a:solidFill>
              </a:rPr>
              <a:t>we try </a:t>
            </a:r>
            <a:r>
              <a:rPr lang="en-US" sz="1800" b="1" dirty="0">
                <a:solidFill>
                  <a:schemeClr val="tx1"/>
                </a:solidFill>
              </a:rPr>
              <a:t>Q(</a:t>
            </a:r>
            <a:r>
              <a:rPr lang="en-US" sz="1800" b="1" dirty="0" err="1">
                <a:solidFill>
                  <a:schemeClr val="tx1"/>
                </a:solidFill>
              </a:rPr>
              <a:t>i</a:t>
            </a:r>
            <a:r>
              <a:rPr lang="en-US" sz="1800" b="1" dirty="0">
                <a:solidFill>
                  <a:schemeClr val="tx1"/>
                </a:solidFill>
              </a:rPr>
              <a:t>) </a:t>
            </a:r>
            <a:r>
              <a:rPr lang="en-US" sz="1800" dirty="0">
                <a:solidFill>
                  <a:schemeClr val="tx1"/>
                </a:solidFill>
              </a:rPr>
              <a:t> /\ “range” as  the invariant, where “range” is a formula stating the valid range of the counter </a:t>
            </a:r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 during the loop. Notice with this choice of invariant you get Q(</a:t>
            </a:r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)  /\  </a:t>
            </a:r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=n </a:t>
            </a:r>
            <a:r>
              <a:rPr lang="en-US" sz="1800" dirty="0">
                <a:solidFill>
                  <a:schemeClr val="tx1"/>
                </a:solidFill>
                <a:sym typeface="Symbol"/>
              </a:rPr>
              <a:t>  Q(n) for free.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endParaRPr lang="nl-NL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AF595B25-72D2-444D-9D82-2B617BFED714}"/>
              </a:ext>
            </a:extLst>
          </p:cNvPr>
          <p:cNvSpPr/>
          <p:nvPr/>
        </p:nvSpPr>
        <p:spPr>
          <a:xfrm>
            <a:off x="2053390" y="1335145"/>
            <a:ext cx="4588042" cy="2946990"/>
          </a:xfrm>
          <a:prstGeom prst="roundRect">
            <a:avLst>
              <a:gd name="adj" fmla="val 19866"/>
            </a:avLst>
          </a:prstGeom>
          <a:solidFill>
            <a:srgbClr val="6699FF">
              <a:alpha val="14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09007E-39CF-44E3-BC08-211CD164AC3C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6147" name="Title 1"/>
          <p:cNvSpPr>
            <a:spLocks noGrp="1"/>
          </p:cNvSpPr>
          <p:nvPr>
            <p:ph type="title"/>
          </p:nvPr>
        </p:nvSpPr>
        <p:spPr>
          <a:xfrm>
            <a:off x="304800" y="277813"/>
            <a:ext cx="8534400" cy="788987"/>
          </a:xfrm>
        </p:spPr>
        <p:txBody>
          <a:bodyPr/>
          <a:lstStyle/>
          <a:p>
            <a:r>
              <a:rPr lang="en-US"/>
              <a:t>Heuristic “replace constant with counter”</a:t>
            </a:r>
            <a:endParaRPr lang="nl-NL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8E5C2E6-0FDA-4479-82DB-60D055CF02B7}" type="slidenum">
              <a:rPr lang="en-US" altLang="en-US" sz="1200">
                <a:latin typeface="+mj-lt"/>
              </a:rPr>
              <a:pPr algn="r">
                <a:defRPr/>
              </a:pPr>
              <a:t>5</a:t>
            </a:fld>
            <a:endParaRPr lang="en-US" altLang="en-US" sz="1200">
              <a:latin typeface="+mj-lt"/>
            </a:endParaRPr>
          </a:p>
        </p:txBody>
      </p:sp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2319822" y="1446876"/>
            <a:ext cx="4184159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{* 0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Symbol" pitchFamily="16" charset="2"/>
              </a:rPr>
              <a:t>n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*}   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:= 0 ; r := </a:t>
            </a:r>
            <a:r>
              <a:rPr lang="en-US" sz="2400" b="1" dirty="0"/>
              <a:t>true</a:t>
            </a:r>
            <a:r>
              <a:rPr lang="en-US" sz="2400" dirty="0"/>
              <a:t> ;</a:t>
            </a:r>
          </a:p>
          <a:p>
            <a:r>
              <a:rPr lang="en-US" sz="2400" b="1" dirty="0"/>
              <a:t> while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3333FF"/>
                </a:solidFill>
              </a:rPr>
              <a:t> </a:t>
            </a:r>
            <a:r>
              <a:rPr lang="en-US" sz="2400" b="1" dirty="0" err="1">
                <a:solidFill>
                  <a:srgbClr val="3333FF"/>
                </a:solidFill>
              </a:rPr>
              <a:t>i</a:t>
            </a:r>
            <a:r>
              <a:rPr lang="en-US" sz="2400" dirty="0"/>
              <a:t>&lt;</a:t>
            </a:r>
            <a:r>
              <a:rPr lang="en-US" sz="2400" b="1" dirty="0">
                <a:solidFill>
                  <a:srgbClr val="C00000"/>
                </a:solidFill>
              </a:rPr>
              <a:t>n</a:t>
            </a:r>
            <a:r>
              <a:rPr lang="en-US" sz="2400" dirty="0"/>
              <a:t>  </a:t>
            </a:r>
            <a:r>
              <a:rPr lang="en-US" sz="2400" b="1" dirty="0"/>
              <a:t>do</a:t>
            </a:r>
            <a:r>
              <a:rPr lang="en-US" sz="2400" dirty="0"/>
              <a:t>  {  </a:t>
            </a:r>
          </a:p>
          <a:p>
            <a:r>
              <a:rPr lang="en-US" sz="2400" dirty="0"/>
              <a:t>       r := r /\ (a[</a:t>
            </a:r>
            <a:r>
              <a:rPr lang="en-US" sz="2400" dirty="0" err="1"/>
              <a:t>i</a:t>
            </a:r>
            <a:r>
              <a:rPr lang="en-US" sz="2400" dirty="0"/>
              <a:t>]=0)  ;  </a:t>
            </a:r>
            <a:r>
              <a:rPr lang="en-US" sz="2400" b="1" dirty="0" err="1">
                <a:solidFill>
                  <a:srgbClr val="3333FF"/>
                </a:solidFill>
              </a:rPr>
              <a:t>i</a:t>
            </a:r>
            <a:r>
              <a:rPr lang="en-US" sz="2400" dirty="0"/>
              <a:t>++  }</a:t>
            </a:r>
            <a:br>
              <a:rPr lang="en-US" sz="2400" dirty="0"/>
            </a:br>
            <a:endParaRPr lang="en-US" sz="2400" dirty="0"/>
          </a:p>
          <a:p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{*  r  =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Symbol"/>
              </a:rPr>
              <a:t>k : 0k&lt;</a:t>
            </a:r>
            <a:r>
              <a:rPr lang="en-US" sz="2400" b="1" dirty="0">
                <a:solidFill>
                  <a:srgbClr val="C00000"/>
                </a:solidFill>
                <a:sym typeface="Symbol"/>
              </a:rPr>
              <a:t>n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Symbol"/>
              </a:rPr>
              <a:t> : a[k]=0)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sym typeface="Symbol" pitchFamily="16" charset="2"/>
              </a:rPr>
              <a:t>*}</a:t>
            </a:r>
            <a:endParaRPr lang="nl-N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F2B5C723-4985-8846-A234-48B198A7703D}"/>
              </a:ext>
            </a:extLst>
          </p:cNvPr>
          <p:cNvSpPr/>
          <p:nvPr/>
        </p:nvSpPr>
        <p:spPr>
          <a:xfrm>
            <a:off x="1548385" y="5040199"/>
            <a:ext cx="5747084" cy="930443"/>
          </a:xfrm>
          <a:prstGeom prst="roundRect">
            <a:avLst>
              <a:gd name="adj" fmla="val 38330"/>
            </a:avLst>
          </a:prstGeom>
          <a:solidFill>
            <a:srgbClr val="FFC000">
              <a:alpha val="2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(r  = (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k : 0k&lt;</a:t>
            </a:r>
            <a:r>
              <a:rPr lang="en-US" sz="2400" b="1" dirty="0" err="1">
                <a:solidFill>
                  <a:srgbClr val="3333FF"/>
                </a:solidFill>
                <a:sym typeface="Symbol"/>
              </a:rPr>
              <a:t>i</a:t>
            </a:r>
            <a:r>
              <a:rPr lang="en-US" sz="2400" b="1" dirty="0">
                <a:solidFill>
                  <a:schemeClr val="tx1"/>
                </a:solidFill>
                <a:sym typeface="Symbol"/>
              </a:rPr>
              <a:t> </a:t>
            </a:r>
            <a:r>
              <a:rPr lang="en-US" sz="2400" dirty="0">
                <a:solidFill>
                  <a:schemeClr val="tx1"/>
                </a:solidFill>
                <a:sym typeface="Symbol"/>
              </a:rPr>
              <a:t>: a[k]=0))   /\   0in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Down Arrow 1">
            <a:extLst>
              <a:ext uri="{FF2B5EF4-FFF2-40B4-BE49-F238E27FC236}">
                <a16:creationId xmlns:a16="http://schemas.microsoft.com/office/drawing/2014/main" id="{F7516058-6DC2-3240-8157-956487B8E226}"/>
              </a:ext>
            </a:extLst>
          </p:cNvPr>
          <p:cNvSpPr/>
          <p:nvPr/>
        </p:nvSpPr>
        <p:spPr>
          <a:xfrm>
            <a:off x="4243458" y="4393867"/>
            <a:ext cx="344583" cy="534600"/>
          </a:xfrm>
          <a:prstGeom prst="downArrow">
            <a:avLst/>
          </a:prstGeom>
          <a:solidFill>
            <a:srgbClr val="FF0000">
              <a:alpha val="25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887866E-CE52-E24D-8D85-C06F9B6352E2}"/>
              </a:ext>
            </a:extLst>
          </p:cNvPr>
          <p:cNvSpPr txBox="1"/>
          <p:nvPr/>
        </p:nvSpPr>
        <p:spPr>
          <a:xfrm>
            <a:off x="304800" y="6082375"/>
            <a:ext cx="85344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(we already did this example, now you know what inspired the choice of this invariant)</a:t>
            </a:r>
          </a:p>
        </p:txBody>
      </p:sp>
    </p:spTree>
    <p:extLst>
      <p:ext uri="{BB962C8B-B14F-4D97-AF65-F5344CB8AC3E}">
        <p14:creationId xmlns:p14="http://schemas.microsoft.com/office/powerpoint/2010/main" val="489230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767E00-D5B9-41E6-B1E1-ABD68805738D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Let’s take an example, now with multi </a:t>
            </a:r>
            <a:r>
              <a:rPr lang="en-US" sz="3600" dirty="0" err="1"/>
              <a:t>vars</a:t>
            </a:r>
            <a:endParaRPr lang="en-US" dirty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4210"/>
            <a:ext cx="8686800" cy="4796589"/>
          </a:xfrm>
        </p:spPr>
        <p:txBody>
          <a:bodyPr/>
          <a:lstStyle/>
          <a:p>
            <a:r>
              <a:rPr lang="en-US" dirty="0"/>
              <a:t>Consider this well known recursive function to calculate the n</a:t>
            </a:r>
            <a:r>
              <a:rPr lang="en-US" baseline="30000" dirty="0"/>
              <a:t>th</a:t>
            </a:r>
            <a:r>
              <a:rPr lang="en-US" dirty="0"/>
              <a:t> Fibonacci number: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	</a:t>
            </a:r>
            <a:r>
              <a:rPr lang="en-US" b="1" dirty="0"/>
              <a:t>fib</a:t>
            </a:r>
            <a:r>
              <a:rPr lang="en-US" dirty="0"/>
              <a:t> 0   =   0</a:t>
            </a:r>
            <a:br>
              <a:rPr lang="en-US" dirty="0"/>
            </a:br>
            <a:r>
              <a:rPr lang="en-US" dirty="0"/>
              <a:t>	</a:t>
            </a:r>
            <a:r>
              <a:rPr lang="en-US" b="1" dirty="0"/>
              <a:t>fib</a:t>
            </a:r>
            <a:r>
              <a:rPr lang="en-US" dirty="0"/>
              <a:t> 1   =   1</a:t>
            </a:r>
            <a:br>
              <a:rPr lang="en-US" dirty="0"/>
            </a:br>
            <a:r>
              <a:rPr lang="en-US" dirty="0"/>
              <a:t>	</a:t>
            </a:r>
            <a:r>
              <a:rPr lang="en-US" b="1" dirty="0"/>
              <a:t>fib</a:t>
            </a:r>
            <a:r>
              <a:rPr lang="en-US" dirty="0"/>
              <a:t> (n + 2)    =    </a:t>
            </a:r>
            <a:r>
              <a:rPr lang="en-US" b="1" dirty="0"/>
              <a:t>fib</a:t>
            </a:r>
            <a:r>
              <a:rPr lang="en-US" dirty="0"/>
              <a:t> (n+1)   +   </a:t>
            </a:r>
            <a:r>
              <a:rPr lang="en-US" b="1" dirty="0"/>
              <a:t>fib</a:t>
            </a:r>
            <a:r>
              <a:rPr lang="en-US" dirty="0"/>
              <a:t> n </a:t>
            </a:r>
            <a:br>
              <a:rPr lang="en-US" dirty="0"/>
            </a:br>
            <a:endParaRPr lang="en-US" dirty="0"/>
          </a:p>
          <a:p>
            <a:r>
              <a:rPr lang="en-US" dirty="0"/>
              <a:t>The definition is nice but it has bad execution time. Next, we will consider an alternative, more efficient, implementation of the calculation.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226503-7953-4A5E-880B-3DFFF0F276FD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Fibonacci’s original problem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40042"/>
            <a:ext cx="8686800" cy="4860758"/>
          </a:xfrm>
        </p:spPr>
        <p:txBody>
          <a:bodyPr/>
          <a:lstStyle/>
          <a:p>
            <a:r>
              <a:rPr lang="en-US" dirty="0"/>
              <a:t>Fibonacci’s original problem is to calculate the number of rabbits given a certain growth model :</a:t>
            </a:r>
          </a:p>
          <a:p>
            <a:pPr marL="801688" lvl="1" indent="-457200">
              <a:buSzTx/>
              <a:buFont typeface="Wingdings" charset="2"/>
              <a:buAutoNum type="arabicPeriod"/>
            </a:pPr>
            <a:r>
              <a:rPr lang="en-US" dirty="0"/>
              <a:t>We start with the first moth with one new pair of rabbits.</a:t>
            </a:r>
          </a:p>
          <a:p>
            <a:pPr marL="801688" lvl="1" indent="-457200">
              <a:buSzTx/>
              <a:buFont typeface="Wingdings" charset="2"/>
              <a:buAutoNum type="arabicPeriod"/>
            </a:pPr>
            <a:r>
              <a:rPr lang="en-US" dirty="0"/>
              <a:t>A new pair needs 1 month to become adult</a:t>
            </a:r>
          </a:p>
          <a:p>
            <a:pPr marL="801688" lvl="1" indent="-457200">
              <a:buSzTx/>
              <a:buFont typeface="Wingdings" charset="2"/>
              <a:buAutoNum type="arabicPeriod"/>
            </a:pPr>
            <a:r>
              <a:rPr lang="en-US" dirty="0"/>
              <a:t>Each month each pair of adult rabbits produces a new pair.</a:t>
            </a:r>
          </a:p>
          <a:p>
            <a:pPr marL="344488" lvl="1" indent="0">
              <a:buSzTx/>
              <a:buNone/>
            </a:pPr>
            <a:r>
              <a:rPr lang="en-US" dirty="0"/>
              <a:t>We assume no rabbit dies during the experiment.</a:t>
            </a:r>
          </a:p>
          <a:p>
            <a:pPr marL="344488" lvl="1" indent="0">
              <a:buSzTx/>
              <a:buNone/>
            </a:pPr>
            <a:endParaRPr lang="en-US" dirty="0"/>
          </a:p>
          <a:p>
            <a:pPr marL="360363">
              <a:buSzTx/>
            </a:pPr>
            <a:r>
              <a:rPr lang="en-US" dirty="0"/>
              <a:t>This model can be directly mapped to an imperative implementation (next slide).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F521E5-6574-DF41-AC5D-29A97011EFFA}"/>
              </a:ext>
            </a:extLst>
          </p:cNvPr>
          <p:cNvSpPr/>
          <p:nvPr/>
        </p:nvSpPr>
        <p:spPr>
          <a:xfrm>
            <a:off x="1842836" y="1356233"/>
            <a:ext cx="5441281" cy="4086276"/>
          </a:xfrm>
          <a:prstGeom prst="roundRect">
            <a:avLst>
              <a:gd name="adj" fmla="val 13192"/>
            </a:avLst>
          </a:prstGeom>
          <a:solidFill>
            <a:srgbClr val="6699FF">
              <a:alpha val="14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9A603C-C117-4851-9B9A-4C43F926485C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90513"/>
            <a:ext cx="8534400" cy="915987"/>
          </a:xfrm>
        </p:spPr>
        <p:txBody>
          <a:bodyPr/>
          <a:lstStyle/>
          <a:p>
            <a:r>
              <a:rPr lang="en-US" sz="3600" dirty="0"/>
              <a:t>Iterative Fib, with </a:t>
            </a:r>
            <a:r>
              <a:rPr lang="en-US" sz="3600" dirty="0">
                <a:sym typeface="Wingdings" charset="2"/>
              </a:rPr>
              <a:t>O(n) runtime</a:t>
            </a:r>
            <a:endParaRPr lang="en-US" sz="2800" dirty="0"/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2116556" y="1516486"/>
            <a:ext cx="516756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>
                <a:solidFill>
                  <a:srgbClr val="3333FF"/>
                </a:solidFill>
              </a:rPr>
              <a:t>RabitSim</a:t>
            </a:r>
            <a:r>
              <a:rPr lang="en-US" sz="2400" dirty="0"/>
              <a:t> (</a:t>
            </a:r>
            <a:r>
              <a:rPr lang="en-US" sz="2400" dirty="0" err="1"/>
              <a:t>n:int</a:t>
            </a:r>
            <a:r>
              <a:rPr lang="en-US" sz="2400" dirty="0"/>
              <a:t>) : </a:t>
            </a:r>
            <a:r>
              <a:rPr lang="en-US" sz="2400" dirty="0" err="1"/>
              <a:t>int</a:t>
            </a:r>
            <a:r>
              <a:rPr lang="en-US" sz="2400" dirty="0"/>
              <a:t>  {       </a:t>
            </a:r>
          </a:p>
          <a:p>
            <a:r>
              <a:rPr lang="en-US" sz="2400" dirty="0"/>
              <a:t>   </a:t>
            </a:r>
            <a:r>
              <a:rPr lang="en-US" sz="2400" dirty="0" err="1"/>
              <a:t>nNow,nAdult,newPairs,t</a:t>
            </a:r>
            <a:r>
              <a:rPr lang="en-US" sz="2400" dirty="0"/>
              <a:t> : </a:t>
            </a:r>
            <a:r>
              <a:rPr lang="en-US" sz="2400" dirty="0" err="1"/>
              <a:t>int</a:t>
            </a:r>
            <a:r>
              <a:rPr lang="en-US" sz="2400" dirty="0"/>
              <a:t> ;</a:t>
            </a:r>
          </a:p>
          <a:p>
            <a:r>
              <a:rPr lang="en-US" sz="2400" dirty="0"/>
              <a:t>   t:=1 ; </a:t>
            </a:r>
            <a:r>
              <a:rPr lang="en-US" sz="2400" dirty="0" err="1"/>
              <a:t>nAdult</a:t>
            </a:r>
            <a:r>
              <a:rPr lang="en-US" sz="2400" dirty="0"/>
              <a:t>:=0 ; </a:t>
            </a:r>
            <a:r>
              <a:rPr lang="en-US" sz="2400" dirty="0" err="1"/>
              <a:t>nNow</a:t>
            </a:r>
            <a:r>
              <a:rPr lang="en-US" sz="2400" dirty="0"/>
              <a:t>:=1 ; 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sz="2400" b="1" dirty="0"/>
              <a:t>while</a:t>
            </a:r>
            <a:r>
              <a:rPr lang="en-US" sz="2400" dirty="0"/>
              <a:t> t &lt; n </a:t>
            </a:r>
            <a:r>
              <a:rPr lang="en-US" sz="2400" b="1" dirty="0"/>
              <a:t>do </a:t>
            </a:r>
            <a:r>
              <a:rPr lang="en-US" sz="2400" dirty="0"/>
              <a:t>{ </a:t>
            </a:r>
          </a:p>
          <a:p>
            <a:r>
              <a:rPr lang="en-US" sz="2400" dirty="0"/>
              <a:t>       </a:t>
            </a:r>
            <a:r>
              <a:rPr lang="en-US" sz="2400" dirty="0" err="1"/>
              <a:t>newPairs</a:t>
            </a:r>
            <a:r>
              <a:rPr lang="en-US" sz="2400" dirty="0"/>
              <a:t> := </a:t>
            </a:r>
            <a:r>
              <a:rPr lang="en-US" sz="2400" dirty="0" err="1"/>
              <a:t>nAdult</a:t>
            </a:r>
            <a:r>
              <a:rPr lang="en-US" sz="2400" dirty="0"/>
              <a:t> ;</a:t>
            </a:r>
          </a:p>
          <a:p>
            <a:r>
              <a:rPr lang="en-US" sz="2400" dirty="0"/>
              <a:t>       </a:t>
            </a:r>
            <a:r>
              <a:rPr lang="en-US" sz="2400" dirty="0" err="1"/>
              <a:t>nAdult</a:t>
            </a:r>
            <a:r>
              <a:rPr lang="en-US" sz="2400" dirty="0"/>
              <a:t>      := </a:t>
            </a:r>
            <a:r>
              <a:rPr lang="en-US" sz="2400" dirty="0" err="1"/>
              <a:t>nNow</a:t>
            </a:r>
            <a:r>
              <a:rPr lang="en-US" sz="2400" dirty="0"/>
              <a:t> ;</a:t>
            </a:r>
          </a:p>
          <a:p>
            <a:r>
              <a:rPr lang="en-US" sz="2400" dirty="0"/>
              <a:t>       </a:t>
            </a:r>
            <a:r>
              <a:rPr lang="en-US" sz="2400" dirty="0" err="1"/>
              <a:t>nNow</a:t>
            </a:r>
            <a:r>
              <a:rPr lang="en-US" sz="2400" dirty="0"/>
              <a:t>       := </a:t>
            </a:r>
            <a:r>
              <a:rPr lang="en-US" sz="2400" dirty="0" err="1"/>
              <a:t>nNow</a:t>
            </a:r>
            <a:r>
              <a:rPr lang="en-US" sz="2400" dirty="0"/>
              <a:t> + </a:t>
            </a:r>
            <a:r>
              <a:rPr lang="en-US" sz="2400" dirty="0" err="1"/>
              <a:t>newPairs</a:t>
            </a:r>
            <a:r>
              <a:rPr lang="en-US" sz="2400" dirty="0"/>
              <a:t> ;</a:t>
            </a:r>
          </a:p>
          <a:p>
            <a:r>
              <a:rPr lang="en-US" sz="2400" dirty="0"/>
              <a:t>       t := t + 1</a:t>
            </a:r>
          </a:p>
          <a:p>
            <a:r>
              <a:rPr lang="en-US" sz="2400" dirty="0"/>
              <a:t>     } ;</a:t>
            </a:r>
            <a:br>
              <a:rPr lang="en-US" sz="2400" dirty="0"/>
            </a:br>
            <a:r>
              <a:rPr lang="en-US" sz="2400" b="1" dirty="0"/>
              <a:t>return</a:t>
            </a:r>
            <a:r>
              <a:rPr lang="en-US" sz="2400" dirty="0"/>
              <a:t> </a:t>
            </a:r>
            <a:r>
              <a:rPr lang="en-US" sz="2400" dirty="0" err="1"/>
              <a:t>nNow</a:t>
            </a:r>
            <a:r>
              <a:rPr lang="en-US" sz="2400" dirty="0"/>
              <a:t> }</a:t>
            </a:r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1842835" y="5592242"/>
            <a:ext cx="5441281" cy="808558"/>
          </a:xfrm>
          <a:prstGeom prst="roundRect">
            <a:avLst>
              <a:gd name="adj" fmla="val 33194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nl-NL" sz="2400" b="1" dirty="0"/>
              <a:t>pre</a:t>
            </a:r>
            <a:r>
              <a:rPr lang="nl-NL" sz="2400" dirty="0"/>
              <a:t>   :  n &gt; 0</a:t>
            </a:r>
            <a:br>
              <a:rPr lang="nl-NL" sz="2400" dirty="0"/>
            </a:br>
            <a:r>
              <a:rPr lang="nl-NL" sz="2400" b="1" dirty="0"/>
              <a:t>post</a:t>
            </a:r>
            <a:r>
              <a:rPr lang="nl-NL" sz="2400" dirty="0"/>
              <a:t> :  return = </a:t>
            </a:r>
            <a:r>
              <a:rPr lang="nl-NL" sz="2400" dirty="0" err="1"/>
              <a:t>fib</a:t>
            </a:r>
            <a:r>
              <a:rPr lang="nl-NL" sz="2400" dirty="0"/>
              <a:t>(n)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FF521E5-6574-DF41-AC5D-29A97011EFFA}"/>
              </a:ext>
            </a:extLst>
          </p:cNvPr>
          <p:cNvSpPr/>
          <p:nvPr/>
        </p:nvSpPr>
        <p:spPr>
          <a:xfrm>
            <a:off x="1842834" y="2072163"/>
            <a:ext cx="5167561" cy="3372191"/>
          </a:xfrm>
          <a:prstGeom prst="roundRect">
            <a:avLst>
              <a:gd name="adj" fmla="val 13192"/>
            </a:avLst>
          </a:prstGeom>
          <a:solidFill>
            <a:srgbClr val="6699FF">
              <a:alpha val="14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9A603C-C117-4851-9B9A-4C43F926485C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90513"/>
            <a:ext cx="8534400" cy="915987"/>
          </a:xfrm>
        </p:spPr>
        <p:txBody>
          <a:bodyPr/>
          <a:lstStyle/>
          <a:p>
            <a:r>
              <a:rPr lang="en-US" sz="3600" dirty="0"/>
              <a:t>Reducing the spec. to the statement level</a:t>
            </a:r>
            <a:endParaRPr lang="en-US" sz="2800" dirty="0"/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842834" y="2232416"/>
            <a:ext cx="516756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   t:=1 ; </a:t>
            </a:r>
            <a:r>
              <a:rPr lang="en-US" sz="2400" dirty="0" err="1"/>
              <a:t>nAdult</a:t>
            </a:r>
            <a:r>
              <a:rPr lang="en-US" sz="2400" dirty="0"/>
              <a:t>:=0 ; </a:t>
            </a:r>
            <a:r>
              <a:rPr lang="en-US" sz="2400" dirty="0" err="1"/>
              <a:t>nNow</a:t>
            </a:r>
            <a:r>
              <a:rPr lang="en-US" sz="2400" dirty="0"/>
              <a:t>:=1 ; </a:t>
            </a:r>
            <a:br>
              <a:rPr lang="en-US" sz="2400" dirty="0"/>
            </a:br>
            <a:r>
              <a:rPr lang="en-US" sz="2400" dirty="0"/>
              <a:t>   </a:t>
            </a:r>
            <a:r>
              <a:rPr lang="en-US" sz="2400" b="1" dirty="0"/>
              <a:t>while</a:t>
            </a:r>
            <a:r>
              <a:rPr lang="en-US" sz="2400" dirty="0"/>
              <a:t> t &lt; n </a:t>
            </a:r>
            <a:r>
              <a:rPr lang="en-US" sz="2400" b="1" dirty="0"/>
              <a:t>do </a:t>
            </a:r>
            <a:r>
              <a:rPr lang="en-US" sz="2400" dirty="0"/>
              <a:t>{ </a:t>
            </a:r>
          </a:p>
          <a:p>
            <a:r>
              <a:rPr lang="en-US" sz="2400" dirty="0"/>
              <a:t>       </a:t>
            </a:r>
            <a:r>
              <a:rPr lang="en-US" sz="2400" dirty="0" err="1"/>
              <a:t>newPairs</a:t>
            </a:r>
            <a:r>
              <a:rPr lang="en-US" sz="2400" dirty="0"/>
              <a:t> := </a:t>
            </a:r>
            <a:r>
              <a:rPr lang="en-US" sz="2400" dirty="0" err="1"/>
              <a:t>nAdult</a:t>
            </a:r>
            <a:r>
              <a:rPr lang="en-US" sz="2400" dirty="0"/>
              <a:t> ;</a:t>
            </a:r>
          </a:p>
          <a:p>
            <a:r>
              <a:rPr lang="en-US" sz="2400" dirty="0"/>
              <a:t>       </a:t>
            </a:r>
            <a:r>
              <a:rPr lang="en-US" sz="2400" dirty="0" err="1"/>
              <a:t>nAdult</a:t>
            </a:r>
            <a:r>
              <a:rPr lang="en-US" sz="2400" dirty="0"/>
              <a:t>      := </a:t>
            </a:r>
            <a:r>
              <a:rPr lang="en-US" sz="2400" dirty="0" err="1"/>
              <a:t>nNow</a:t>
            </a:r>
            <a:r>
              <a:rPr lang="en-US" sz="2400" dirty="0"/>
              <a:t> ;</a:t>
            </a:r>
          </a:p>
          <a:p>
            <a:r>
              <a:rPr lang="en-US" sz="2400" dirty="0"/>
              <a:t>       </a:t>
            </a:r>
            <a:r>
              <a:rPr lang="en-US" sz="2400" dirty="0" err="1"/>
              <a:t>nNow</a:t>
            </a:r>
            <a:r>
              <a:rPr lang="en-US" sz="2400" dirty="0"/>
              <a:t>       := </a:t>
            </a:r>
            <a:r>
              <a:rPr lang="en-US" sz="2400" dirty="0" err="1"/>
              <a:t>nNow</a:t>
            </a:r>
            <a:r>
              <a:rPr lang="en-US" sz="2400" dirty="0"/>
              <a:t> + </a:t>
            </a:r>
            <a:r>
              <a:rPr lang="en-US" sz="2400" dirty="0" err="1"/>
              <a:t>newPairs</a:t>
            </a:r>
            <a:r>
              <a:rPr lang="en-US" sz="2400" dirty="0"/>
              <a:t> ;</a:t>
            </a:r>
          </a:p>
          <a:p>
            <a:r>
              <a:rPr lang="en-US" sz="2400" dirty="0"/>
              <a:t>       t := t + 1</a:t>
            </a:r>
          </a:p>
          <a:p>
            <a:r>
              <a:rPr lang="en-US" sz="2400" dirty="0"/>
              <a:t>     } ;</a:t>
            </a:r>
            <a:br>
              <a:rPr lang="en-US" sz="2400" dirty="0"/>
            </a:br>
            <a:r>
              <a:rPr lang="en-US" sz="2400" dirty="0"/>
              <a:t>    </a:t>
            </a:r>
            <a:r>
              <a:rPr lang="en-US" sz="2400" b="1" dirty="0"/>
              <a:t>return</a:t>
            </a:r>
            <a:r>
              <a:rPr lang="en-US" sz="2400" dirty="0"/>
              <a:t> := </a:t>
            </a:r>
            <a:r>
              <a:rPr lang="en-US" sz="2400" dirty="0" err="1"/>
              <a:t>nNow</a:t>
            </a:r>
            <a:endParaRPr lang="en-US" sz="2400" dirty="0"/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>
            <a:off x="1842834" y="5553223"/>
            <a:ext cx="5167565" cy="648305"/>
          </a:xfrm>
          <a:prstGeom prst="roundRect">
            <a:avLst>
              <a:gd name="adj" fmla="val 33194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2400" dirty="0"/>
              <a:t>{* return = </a:t>
            </a:r>
            <a:r>
              <a:rPr lang="nl-NL" sz="2400" dirty="0" err="1"/>
              <a:t>fib</a:t>
            </a:r>
            <a:r>
              <a:rPr lang="nl-NL" sz="2400" dirty="0"/>
              <a:t> n  *}  </a:t>
            </a:r>
          </a:p>
        </p:txBody>
      </p:sp>
      <p:sp>
        <p:nvSpPr>
          <p:cNvPr id="8" name="AutoShape 7">
            <a:extLst>
              <a:ext uri="{FF2B5EF4-FFF2-40B4-BE49-F238E27FC236}">
                <a16:creationId xmlns:a16="http://schemas.microsoft.com/office/drawing/2014/main" id="{76D84354-08AE-854B-A2C2-C7F86141C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2834" y="1405772"/>
            <a:ext cx="5167566" cy="546202"/>
          </a:xfrm>
          <a:prstGeom prst="roundRect">
            <a:avLst>
              <a:gd name="adj" fmla="val 33194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nl-NL" sz="2400" dirty="0"/>
              <a:t>{* n &gt; 0 *}</a:t>
            </a:r>
          </a:p>
        </p:txBody>
      </p:sp>
    </p:spTree>
    <p:extLst>
      <p:ext uri="{BB962C8B-B14F-4D97-AF65-F5344CB8AC3E}">
        <p14:creationId xmlns:p14="http://schemas.microsoft.com/office/powerpoint/2010/main" val="1822097217"/>
      </p:ext>
    </p:extLst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5562</TotalTime>
  <Words>2544</Words>
  <Application>Microsoft Macintosh PowerPoint</Application>
  <PresentationFormat>On-screen Show (4:3)</PresentationFormat>
  <Paragraphs>408</Paragraphs>
  <Slides>34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Garamond</vt:lpstr>
      <vt:lpstr>Symbol</vt:lpstr>
      <vt:lpstr>Wingdings</vt:lpstr>
      <vt:lpstr>Edge</vt:lpstr>
      <vt:lpstr>Some heuristics for deriving invariant LN sections  6.7 , 6.8</vt:lpstr>
      <vt:lpstr>Overview</vt:lpstr>
      <vt:lpstr>Loop Reduction rule</vt:lpstr>
      <vt:lpstr>Heuristic “replace constant with counter”</vt:lpstr>
      <vt:lpstr>Heuristic “replace constant with counter”</vt:lpstr>
      <vt:lpstr>Let’s take an example, now with multi vars</vt:lpstr>
      <vt:lpstr>Fibonacci’s original problem</vt:lpstr>
      <vt:lpstr>Iterative Fib, with O(n) runtime</vt:lpstr>
      <vt:lpstr>Reducing the spec. to the statement level</vt:lpstr>
      <vt:lpstr>After some wp calculation</vt:lpstr>
      <vt:lpstr>Applying the previous heuristic</vt:lpstr>
      <vt:lpstr>Let’s take a look at the PIC part</vt:lpstr>
      <vt:lpstr>The proof of G1</vt:lpstr>
      <vt:lpstr>The new PIC</vt:lpstr>
      <vt:lpstr>The new PIC</vt:lpstr>
      <vt:lpstr>Tail invariant</vt:lpstr>
      <vt:lpstr>Tail invariant</vt:lpstr>
      <vt:lpstr>Example: iterative impl. of tail recursion</vt:lpstr>
      <vt:lpstr>Examples</vt:lpstr>
      <vt:lpstr>Tail Recursion, general form</vt:lpstr>
      <vt:lpstr>Iterative implementation</vt:lpstr>
      <vt:lpstr>Proof sketch</vt:lpstr>
      <vt:lpstr>Corollary</vt:lpstr>
      <vt:lpstr>Example : GCD</vt:lpstr>
      <vt:lpstr>Some properties of gcd</vt:lpstr>
      <vt:lpstr>Some properties of gcd</vt:lpstr>
      <vt:lpstr>Gcd in tail recursion</vt:lpstr>
      <vt:lpstr>Iterative implementation of Gcd</vt:lpstr>
      <vt:lpstr>Another example</vt:lpstr>
      <vt:lpstr>Iterative implementation</vt:lpstr>
      <vt:lpstr>Data refinement, an example</vt:lpstr>
      <vt:lpstr>Transformation 1</vt:lpstr>
      <vt:lpstr>Transformation 2</vt:lpstr>
      <vt:lpstr>Transformation 3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underdark</dc:creator>
  <cp:lastModifiedBy>Wish</cp:lastModifiedBy>
  <cp:revision>324</cp:revision>
  <cp:lastPrinted>1601-01-01T00:00:00Z</cp:lastPrinted>
  <dcterms:created xsi:type="dcterms:W3CDTF">1601-01-01T00:00:00Z</dcterms:created>
  <dcterms:modified xsi:type="dcterms:W3CDTF">2019-06-07T07:27:43Z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