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68" r:id="rId3"/>
    <p:sldId id="293" r:id="rId4"/>
    <p:sldId id="258" r:id="rId5"/>
    <p:sldId id="294" r:id="rId6"/>
    <p:sldId id="257" r:id="rId7"/>
    <p:sldId id="262" r:id="rId8"/>
    <p:sldId id="295" r:id="rId9"/>
    <p:sldId id="265" r:id="rId10"/>
    <p:sldId id="259" r:id="rId11"/>
    <p:sldId id="299" r:id="rId12"/>
    <p:sldId id="301" r:id="rId13"/>
    <p:sldId id="267" r:id="rId14"/>
    <p:sldId id="296" r:id="rId15"/>
    <p:sldId id="300" r:id="rId16"/>
    <p:sldId id="266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D39"/>
    <a:srgbClr val="66FF99"/>
    <a:srgbClr val="2C7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9"/>
    <p:restoredTop sz="95921"/>
  </p:normalViewPr>
  <p:slideViewPr>
    <p:cSldViewPr>
      <p:cViewPr varScale="1">
        <p:scale>
          <a:sx n="116" d="100"/>
          <a:sy n="116" d="100"/>
        </p:scale>
        <p:origin x="18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EC34A1-5443-44A8-88D2-246837724D01}" type="datetimeFigureOut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C6AEDA-79BC-4026-AFE2-A01F7314E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6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64309C-8A48-4271-9598-6602FE4B7978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27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Blue: in the scope</a:t>
            </a:r>
          </a:p>
          <a:p>
            <a:pPr eaLnBrk="1" hangingPunct="1"/>
            <a:r>
              <a:rPr lang="en-US" dirty="0"/>
              <a:t>Gray: to some degree, optionally in the scope through optional parts in our project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5C69E3-1446-4DDD-B07E-98453506F366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73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47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project hours available. Assuming 8 weeks</a:t>
            </a:r>
          </a:p>
          <a:p>
            <a:r>
              <a:rPr lang="en-US" dirty="0"/>
              <a:t>Team of 3: 8*3*4 = 96h</a:t>
            </a:r>
          </a:p>
          <a:p>
            <a:r>
              <a:rPr lang="en-US" dirty="0"/>
              <a:t>Team of 3: 64h</a:t>
            </a:r>
          </a:p>
          <a:p>
            <a:r>
              <a:rPr lang="en-US" dirty="0"/>
              <a:t>Assumption of Testing Project load: 80h (30h Iteration 1 and 50h Iteration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1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37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6AEDA-79BC-4026-AFE2-A01F7314EB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3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357454"/>
          </a:xfrm>
          <a:noFill/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178595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FF0A8-FB9C-4D81-B907-D266B9FA3B2F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9FBB0-071F-433C-B97D-A58DFE67B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B55EC-3008-4528-86EE-5FF30A4E8CB3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5B17-068B-4575-A26D-E9C29CCC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BD75-D256-4C64-A0D6-88191BBEEC4D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B2BA-436C-48CC-9650-F53DC9EA2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8E58B-BAB8-4CFB-B084-F8A3286B809E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C56C-10AF-4189-8868-B5974C26F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44B3E-5380-41B7-8856-4153A7170575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9095-49E7-48DE-ADA5-52931A8F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9C7A-03D5-4A4B-9B26-9BBA699A3AE2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04C8-A80F-4CCB-8B6C-82F4EE9A7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C3CD9-CD42-4E6B-9E28-BD370FEE9B38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18920-7B03-4DCA-AC23-7A60B8DFE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2ADD8-253F-4C41-8E5C-6B9A4F5EF9B0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7AE2A-31F0-4256-BC7F-419A910BF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E5F06-23C4-42FB-B66B-8CB5117706EE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A964-7D3F-43D6-A96D-555DF8B4C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F29A-EDA1-4580-AFE0-3E9F01672C5E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D070-92ED-4F7A-8B16-1AF319836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FC46B-211E-4DFD-AB3C-9B1EA85DB781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F382-E1E7-45F1-988C-37872C541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9FB8FA-C4DD-43EC-99FD-B266CF3F1D61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08434B-BC40-430B-805B-51E4737B7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00188"/>
            <a:ext cx="7772400" cy="2357437"/>
          </a:xfrm>
        </p:spPr>
        <p:txBody>
          <a:bodyPr/>
          <a:lstStyle/>
          <a:p>
            <a:pPr eaLnBrk="1" hangingPunct="1"/>
            <a:r>
              <a:rPr lang="en-US" dirty="0"/>
              <a:t>About the Course Software Testing &amp; Verification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1938"/>
            <a:ext cx="6400800" cy="178593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Course Software Testing &amp; Verification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2024/25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err="1"/>
              <a:t>Wishnu</a:t>
            </a:r>
            <a:r>
              <a:rPr lang="en-US" sz="2600" dirty="0"/>
              <a:t> </a:t>
            </a:r>
            <a:r>
              <a:rPr lang="en-US" sz="2600" dirty="0" err="1"/>
              <a:t>Prasetya</a:t>
            </a:r>
            <a:r>
              <a:rPr lang="en-US" sz="2600" dirty="0"/>
              <a:t> </a:t>
            </a:r>
            <a:r>
              <a:rPr lang="en-US" sz="2800" dirty="0"/>
              <a:t>&amp; Gabriele Keller</a:t>
            </a:r>
            <a:endParaRPr lang="en-US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Project &amp; assignment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eaLnBrk="1" hangingPunct="1"/>
            <a:r>
              <a:rPr lang="en-US" sz="2800" dirty="0"/>
              <a:t>Software testing homework (3x).</a:t>
            </a:r>
          </a:p>
          <a:p>
            <a:pPr eaLnBrk="1" hangingPunct="1"/>
            <a:r>
              <a:rPr lang="en-US" sz="2800" dirty="0"/>
              <a:t>Testing </a:t>
            </a:r>
            <a:r>
              <a:rPr lang="en-US" sz="2800" b="1" dirty="0"/>
              <a:t>Project</a:t>
            </a:r>
          </a:p>
          <a:p>
            <a:pPr eaLnBrk="1" hangingPunct="1"/>
            <a:r>
              <a:rPr lang="en-US" sz="2800" dirty="0"/>
              <a:t>Proving program correctness </a:t>
            </a:r>
            <a:r>
              <a:rPr lang="en-US" sz="2800" b="1" dirty="0"/>
              <a:t>assignment </a:t>
            </a:r>
            <a:r>
              <a:rPr lang="en-US" sz="2800" dirty="0"/>
              <a:t>(3x)</a:t>
            </a:r>
            <a:endParaRPr lang="en-US" sz="2800" u="sng" dirty="0"/>
          </a:p>
          <a:p>
            <a:pPr marL="0" indent="0" eaLnBrk="1" hangingPunct="1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0BF8A-544C-45EE-A3A7-EDCB3F02D58C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dirty="0"/>
              <a:t>Grading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sz="2000" dirty="0"/>
              <a:t>In total </a:t>
            </a:r>
            <a:r>
              <a:rPr lang="en-US" sz="2000" b="1" dirty="0"/>
              <a:t>9 components</a:t>
            </a:r>
            <a:r>
              <a:rPr lang="en-US" sz="2000" dirty="0"/>
              <a:t>: testing homework (3), </a:t>
            </a:r>
            <a:r>
              <a:rPr lang="en-US" sz="2000" dirty="0">
                <a:solidFill>
                  <a:srgbClr val="C00000"/>
                </a:solidFill>
              </a:rPr>
              <a:t>project</a:t>
            </a:r>
            <a:r>
              <a:rPr lang="en-US" sz="2000" dirty="0"/>
              <a:t>, proof assignments (3), 2x </a:t>
            </a:r>
            <a:r>
              <a:rPr lang="en-US" sz="2000" dirty="0">
                <a:solidFill>
                  <a:srgbClr val="C00000"/>
                </a:solidFill>
              </a:rPr>
              <a:t>exams</a:t>
            </a:r>
            <a:r>
              <a:rPr lang="en-US" sz="2000" dirty="0"/>
              <a:t>.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2000" b="1" dirty="0"/>
              <a:t>Criteria to pass the course</a:t>
            </a:r>
            <a:r>
              <a:rPr lang="en-US" sz="2000" dirty="0"/>
              <a:t>:</a:t>
            </a:r>
          </a:p>
          <a:p>
            <a:pPr marL="857250" lvl="2" indent="-457200" eaLnBrk="1" hangingPunct="1">
              <a:buFont typeface="+mj-lt"/>
              <a:buAutoNum type="arabicPeriod"/>
            </a:pPr>
            <a:r>
              <a:rPr lang="en-US" sz="2000" dirty="0"/>
              <a:t>You do all exams and projects.</a:t>
            </a:r>
          </a:p>
          <a:p>
            <a:pPr marL="857250" lvl="2" indent="-457200" eaLnBrk="1" hangingPunct="1">
              <a:buFont typeface="+mj-lt"/>
              <a:buAutoNum type="arabicPeriod"/>
            </a:pPr>
            <a:r>
              <a:rPr lang="en-US" sz="2000" dirty="0"/>
              <a:t>The average of your exams should be ≥ 5.0.</a:t>
            </a:r>
          </a:p>
          <a:p>
            <a:pPr marL="857250" lvl="2" indent="-457200" eaLnBrk="1" hangingPunct="1">
              <a:buFont typeface="+mj-lt"/>
              <a:buAutoNum type="arabicPeriod"/>
            </a:pPr>
            <a:r>
              <a:rPr lang="en-US" sz="2000" dirty="0"/>
              <a:t>Your score (see below) should be ≥ 6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2000" i="1" dirty="0"/>
              <a:t>score = </a:t>
            </a:r>
            <a:r>
              <a:rPr lang="en-US" sz="2000" b="1" i="1" dirty="0"/>
              <a:t>if </a:t>
            </a:r>
            <a:r>
              <a:rPr lang="en-US" sz="2000" dirty="0"/>
              <a:t>5.0 ≤ </a:t>
            </a:r>
            <a:r>
              <a:rPr lang="en-US" sz="2000" i="1" dirty="0"/>
              <a:t>raw </a:t>
            </a:r>
            <a:r>
              <a:rPr lang="en-US" sz="2000" dirty="0"/>
              <a:t>≤ 6.0 </a:t>
            </a:r>
            <a:r>
              <a:rPr lang="en-US" sz="2000" b="1" i="1" dirty="0"/>
              <a:t>then </a:t>
            </a:r>
            <a:r>
              <a:rPr lang="en-US" sz="2000" i="1" dirty="0"/>
              <a:t>raw rounded to the closest int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b="1" i="1" dirty="0"/>
              <a:t>else </a:t>
            </a:r>
            <a:r>
              <a:rPr lang="en-US" sz="2000" i="1" dirty="0"/>
              <a:t>raw rounded to the closest 0.1   </a:t>
            </a:r>
          </a:p>
          <a:p>
            <a:pPr eaLnBrk="1" hangingPunct="1"/>
            <a:r>
              <a:rPr lang="en-US" sz="2000" i="1" dirty="0"/>
              <a:t>raw</a:t>
            </a:r>
            <a:r>
              <a:rPr lang="en-US" sz="2000" dirty="0"/>
              <a:t>  =   0.05 *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testing homework</a:t>
            </a:r>
            <a:br>
              <a:rPr lang="en-US" sz="2000" dirty="0"/>
            </a:br>
            <a:r>
              <a:rPr lang="en-US" sz="2000" dirty="0"/>
              <a:t>           + 0.2   *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proof assignments</a:t>
            </a:r>
            <a:br>
              <a:rPr lang="en-US" sz="2000" dirty="0"/>
            </a:br>
            <a:r>
              <a:rPr lang="en-US" sz="2000" dirty="0"/>
              <a:t>           + 0.25 *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testing project</a:t>
            </a:r>
            <a:br>
              <a:rPr lang="en-US" sz="20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	 </a:t>
            </a:r>
            <a:r>
              <a:rPr lang="en-US" sz="2000" dirty="0"/>
              <a:t>+ 0.25 * exam-1 + 0,25 * exam-2</a:t>
            </a:r>
            <a:br>
              <a:rPr lang="en-US" sz="2000" dirty="0"/>
            </a:br>
            <a:r>
              <a:rPr lang="en-US" sz="2000" dirty="0"/>
              <a:t>Your </a:t>
            </a:r>
            <a:r>
              <a:rPr lang="en-US" sz="2000" i="1" dirty="0"/>
              <a:t>final</a:t>
            </a:r>
            <a:r>
              <a:rPr lang="en-US" sz="2000" dirty="0"/>
              <a:t> score  = “score” (above), except if you didn’t meet criteria 1 or 2 above; then your final score would either NVD or AANV.</a:t>
            </a:r>
          </a:p>
          <a:p>
            <a:pPr eaLnBrk="1" hangingPunct="1"/>
            <a:r>
              <a:rPr lang="en-US" sz="2000" dirty="0" err="1"/>
              <a:t>Resit</a:t>
            </a:r>
            <a:r>
              <a:rPr lang="en-US" sz="2000" dirty="0"/>
              <a:t>: only if you fail and (4.0 </a:t>
            </a:r>
            <a:r>
              <a:rPr lang="en-US" sz="2000" dirty="0">
                <a:sym typeface="Symbol"/>
              </a:rPr>
              <a:t> </a:t>
            </a:r>
            <a:r>
              <a:rPr lang="en-US" sz="2000" i="1" dirty="0">
                <a:sym typeface="Symbol"/>
              </a:rPr>
              <a:t>raw</a:t>
            </a:r>
            <a:r>
              <a:rPr lang="en-US" sz="2000" dirty="0">
                <a:sym typeface="Symbol"/>
              </a:rPr>
              <a:t> or </a:t>
            </a:r>
            <a:r>
              <a:rPr lang="en-US" sz="2000" i="1" dirty="0">
                <a:sym typeface="Symbol"/>
              </a:rPr>
              <a:t>final</a:t>
            </a:r>
            <a:r>
              <a:rPr lang="en-US" sz="2000" dirty="0">
                <a:sym typeface="Symbol"/>
              </a:rPr>
              <a:t>=AANV)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5CDD2-746A-4886-8C6F-F5767081CEA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5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AI (</a:t>
            </a:r>
            <a:r>
              <a:rPr lang="en-US" dirty="0" err="1"/>
              <a:t>ChatGPT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US" sz="2400" dirty="0"/>
              <a:t>Using AI like </a:t>
            </a:r>
            <a:r>
              <a:rPr lang="en-US" sz="2400" dirty="0" err="1"/>
              <a:t>ChatGPT</a:t>
            </a:r>
            <a:r>
              <a:rPr lang="en-US" sz="2400" dirty="0"/>
              <a:t> for </a:t>
            </a:r>
            <a:r>
              <a:rPr lang="en-US" sz="2400" dirty="0" err="1"/>
              <a:t>homeworks</a:t>
            </a:r>
            <a:r>
              <a:rPr lang="en-US" sz="2400" dirty="0"/>
              <a:t> and proof assignments are </a:t>
            </a:r>
            <a:r>
              <a:rPr lang="en-US" sz="2400" b="1" dirty="0">
                <a:highlight>
                  <a:srgbClr val="FFFF00"/>
                </a:highlight>
              </a:rPr>
              <a:t>not allowed </a:t>
            </a:r>
            <a:r>
              <a:rPr lang="en-US" sz="2400" dirty="0"/>
              <a:t>(count as cheating).</a:t>
            </a:r>
          </a:p>
          <a:p>
            <a:r>
              <a:rPr lang="en-US" sz="2400" dirty="0"/>
              <a:t>Using </a:t>
            </a:r>
            <a:r>
              <a:rPr lang="en-US" sz="2400" dirty="0" err="1"/>
              <a:t>CoPilot</a:t>
            </a:r>
            <a:r>
              <a:rPr lang="en-US" sz="2400" dirty="0"/>
              <a:t> for your testing project is allowed (we just see it as another test generator).</a:t>
            </a:r>
          </a:p>
          <a:p>
            <a:pPr lvl="1"/>
            <a:r>
              <a:rPr lang="en-US" sz="2400" dirty="0"/>
              <a:t>Do not blindly trust </a:t>
            </a:r>
            <a:r>
              <a:rPr lang="en-US" sz="2400" dirty="0" err="1"/>
              <a:t>CoPilot</a:t>
            </a:r>
            <a:r>
              <a:rPr lang="en-US" sz="2400" dirty="0"/>
              <a:t> !</a:t>
            </a:r>
          </a:p>
          <a:p>
            <a:pPr lvl="1"/>
            <a:r>
              <a:rPr lang="en-US" sz="2400" dirty="0"/>
              <a:t>You have the end-responsibility (you can’t blame </a:t>
            </a:r>
            <a:r>
              <a:rPr lang="en-US" sz="2400" dirty="0" err="1"/>
              <a:t>CoPilot</a:t>
            </a:r>
            <a:r>
              <a:rPr lang="en-US" sz="2400" dirty="0"/>
              <a:t> if your solution doesn’t work).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1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US" sz="2400" dirty="0" err="1"/>
              <a:t>Jetbrains</a:t>
            </a:r>
            <a:r>
              <a:rPr lang="en-US" sz="2400" dirty="0"/>
              <a:t> </a:t>
            </a:r>
            <a:r>
              <a:rPr lang="en-US" sz="2400" dirty="0">
                <a:highlight>
                  <a:srgbClr val="FFFF00"/>
                </a:highlight>
              </a:rPr>
              <a:t>Raider IDE</a:t>
            </a:r>
            <a:r>
              <a:rPr lang="en-US" sz="2400" dirty="0"/>
              <a:t>, you can get free education license. Works on Windows and Mac, supposedly also on Linux.</a:t>
            </a:r>
          </a:p>
          <a:p>
            <a:r>
              <a:rPr lang="en-US" sz="2400" dirty="0"/>
              <a:t>Or Visual Studio </a:t>
            </a:r>
            <a:r>
              <a:rPr lang="en-US" sz="2400" b="1" dirty="0">
                <a:solidFill>
                  <a:srgbClr val="C00000"/>
                </a:solidFill>
              </a:rPr>
              <a:t>Enterprise </a:t>
            </a:r>
            <a:r>
              <a:rPr lang="en-US" sz="2400" dirty="0"/>
              <a:t>edition</a:t>
            </a:r>
            <a:r>
              <a:rPr lang="en-US" sz="2400" b="1" dirty="0"/>
              <a:t>. Not free.</a:t>
            </a:r>
          </a:p>
          <a:p>
            <a:r>
              <a:rPr lang="en-US" sz="2400" dirty="0"/>
              <a:t>Use </a:t>
            </a:r>
            <a:r>
              <a:rPr lang="en-US" sz="2400" dirty="0" err="1"/>
              <a:t>Github</a:t>
            </a:r>
            <a:r>
              <a:rPr lang="en-US" sz="2400" dirty="0"/>
              <a:t> to host your project. </a:t>
            </a:r>
            <a:r>
              <a:rPr lang="en-US" sz="2400" dirty="0">
                <a:solidFill>
                  <a:srgbClr val="FF0000"/>
                </a:solidFill>
              </a:rPr>
              <a:t>Please make your git-repository private! </a:t>
            </a:r>
            <a:br>
              <a:rPr lang="en-US" sz="2400" dirty="0"/>
            </a:br>
            <a:endParaRPr lang="en-US" sz="2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F4C6-8D06-684B-B30C-2560B1AE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270F8-1FAA-4F49-827C-8320C9004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pretty dense </a:t>
            </a:r>
            <a:r>
              <a:rPr lang="en-US" dirty="0" err="1"/>
              <a:t>programme</a:t>
            </a:r>
            <a:r>
              <a:rPr lang="en-US" dirty="0"/>
              <a:t>. Expect to commit at least 16hrs/week.</a:t>
            </a:r>
          </a:p>
          <a:p>
            <a:r>
              <a:rPr lang="en-US" dirty="0"/>
              <a:t>Suggested plan:</a:t>
            </a:r>
          </a:p>
          <a:p>
            <a:pPr lvl="1"/>
            <a:r>
              <a:rPr lang="en-US" dirty="0"/>
              <a:t>Lectures + lab/</a:t>
            </a:r>
            <a:r>
              <a:rPr lang="en-US" dirty="0" err="1"/>
              <a:t>wekcollege</a:t>
            </a:r>
            <a:r>
              <a:rPr lang="en-US" dirty="0"/>
              <a:t> sessions: 8h/w</a:t>
            </a:r>
          </a:p>
          <a:p>
            <a:pPr lvl="1"/>
            <a:r>
              <a:rPr lang="en-US" dirty="0"/>
              <a:t>Self-study the theory: 4h/w</a:t>
            </a:r>
          </a:p>
          <a:p>
            <a:pPr lvl="1"/>
            <a:r>
              <a:rPr lang="en-US" dirty="0"/>
              <a:t>Sprints for your Testing Project: 4h/w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44C70-B676-444A-978B-E644F2AC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47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B41-D037-DE47-8E85-FD7D7533D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Running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1BAEC-2F76-454F-968B-EFB6E72F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r>
              <a:rPr lang="en-NL" sz="2400" dirty="0"/>
              <a:t>Overall week-to-week plan: see website</a:t>
            </a:r>
          </a:p>
          <a:p>
            <a:r>
              <a:rPr lang="en-NL" sz="2400" dirty="0"/>
              <a:t>MS-Team B3STV, for:</a:t>
            </a:r>
          </a:p>
          <a:p>
            <a:pPr lvl="1"/>
            <a:r>
              <a:rPr lang="en-NL" sz="2400" b="1" dirty="0"/>
              <a:t>Submitting Testing-homeworks and Proof-assignments.</a:t>
            </a:r>
          </a:p>
          <a:p>
            <a:pPr lvl="1"/>
            <a:r>
              <a:rPr lang="en-NL" sz="2400" b="1" dirty="0"/>
              <a:t>Channels where you can pose questions.</a:t>
            </a:r>
          </a:p>
          <a:p>
            <a:r>
              <a:rPr lang="en-NL" sz="2400" dirty="0"/>
              <a:t>Lectures and werkcolleges are physical (on-site) every Monday and Thursday. You have the T</a:t>
            </a:r>
            <a:r>
              <a:rPr lang="en-GB" sz="2400" dirty="0"/>
              <a:t>A</a:t>
            </a:r>
            <a:r>
              <a:rPr lang="en-NL" sz="2400" dirty="0"/>
              <a:t>s during the werkcolleges.</a:t>
            </a:r>
          </a:p>
          <a:p>
            <a:r>
              <a:rPr lang="en-NL" sz="2400" dirty="0"/>
              <a:t>I will be monitoring Team-channels outside werkcollege hours.</a:t>
            </a:r>
          </a:p>
          <a:p>
            <a:pPr lvl="1"/>
            <a:endParaRPr lang="en-NL" sz="2400" dirty="0"/>
          </a:p>
          <a:p>
            <a:pPr lvl="1"/>
            <a:endParaRPr lang="en-NL" sz="2400" dirty="0"/>
          </a:p>
          <a:p>
            <a:endParaRPr lang="en-NL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B114A-706C-604E-907C-C69DBEC3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Wishnu</a:t>
            </a:r>
            <a:r>
              <a:rPr lang="en-US" sz="2800" dirty="0"/>
              <a:t> </a:t>
            </a:r>
            <a:r>
              <a:rPr lang="en-US" sz="2800" dirty="0" err="1"/>
              <a:t>Prasetya</a:t>
            </a:r>
            <a:r>
              <a:rPr lang="en-US" sz="2800" dirty="0"/>
              <a:t> (lectures, </a:t>
            </a:r>
            <a:r>
              <a:rPr lang="en-US" sz="2800" dirty="0" err="1"/>
              <a:t>werkcollege</a:t>
            </a:r>
            <a:r>
              <a:rPr lang="en-US" sz="2800" dirty="0"/>
              <a:t>, Team)</a:t>
            </a:r>
          </a:p>
          <a:p>
            <a:r>
              <a:rPr lang="en-US" sz="2800" dirty="0"/>
              <a:t>Gabriele Keller (lectures)</a:t>
            </a:r>
          </a:p>
          <a:p>
            <a:r>
              <a:rPr lang="en-US" sz="2800" dirty="0"/>
              <a:t>Quincy </a:t>
            </a:r>
            <a:r>
              <a:rPr lang="en-US" sz="2800" dirty="0" err="1"/>
              <a:t>Einmahl</a:t>
            </a:r>
            <a:r>
              <a:rPr lang="en-US" sz="2800" dirty="0"/>
              <a:t> (TA, </a:t>
            </a:r>
            <a:r>
              <a:rPr lang="en-NL" sz="2800" dirty="0"/>
              <a:t>werkcollege)</a:t>
            </a:r>
          </a:p>
          <a:p>
            <a:r>
              <a:rPr lang="en-GB" sz="2800" dirty="0" err="1"/>
              <a:t>Charl</a:t>
            </a:r>
            <a:r>
              <a:rPr lang="en-GB" sz="2800" dirty="0"/>
              <a:t>-Pierre Marais </a:t>
            </a:r>
            <a:r>
              <a:rPr lang="en-NL" sz="2800" dirty="0"/>
              <a:t>(TA, werkcollege)</a:t>
            </a:r>
            <a:endParaRPr lang="en-GB" sz="2800" dirty="0"/>
          </a:p>
          <a:p>
            <a:r>
              <a:rPr lang="en-NL" sz="2800" dirty="0"/>
              <a:t>Ben Stokmans (TA, werkcollege)</a:t>
            </a:r>
          </a:p>
          <a:p>
            <a:r>
              <a:rPr lang="en-GB" sz="2800" dirty="0"/>
              <a:t>Mitchel Zhu </a:t>
            </a:r>
            <a:r>
              <a:rPr lang="en-NL" sz="2800" dirty="0"/>
              <a:t>(TA, werkcollege)</a:t>
            </a:r>
          </a:p>
          <a:p>
            <a:endParaRPr lang="en-N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5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D4AAC50-3433-3242-AB46-65D4BFE21DB1}"/>
              </a:ext>
            </a:extLst>
          </p:cNvPr>
          <p:cNvSpPr/>
          <p:nvPr/>
        </p:nvSpPr>
        <p:spPr>
          <a:xfrm>
            <a:off x="418294" y="2046685"/>
            <a:ext cx="8259957" cy="1886371"/>
          </a:xfrm>
          <a:prstGeom prst="roundRect">
            <a:avLst>
              <a:gd name="adj" fmla="val 20929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849291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/>
              <a:t>Because we want to deliver quality products!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/>
              <a:t>Because poor quality, including software bugs, may have severe consequences</a:t>
            </a:r>
          </a:p>
          <a:p>
            <a:pPr marL="0" indent="0" algn="ctr" eaLnBrk="1" hangingPunct="1">
              <a:buNone/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/>
              <a:t>e.g. some errors in the software of UK Inland Revenue is rumored to cause tax-credit over-payment of 3.45 billions USD. (Charette</a:t>
            </a:r>
            <a:r>
              <a:rPr lang="nl-NL" sz="2400" cap="all" dirty="0"/>
              <a:t>, </a:t>
            </a:r>
            <a:r>
              <a:rPr lang="nl-NL" sz="2400" i="1" dirty="0"/>
              <a:t>Why Software Fails</a:t>
            </a:r>
            <a:r>
              <a:rPr lang="nl-NL" sz="2400" dirty="0"/>
              <a:t>. IEEE Spectrum, 2005)</a:t>
            </a:r>
          </a:p>
          <a:p>
            <a:pPr eaLnBrk="1" hangingPunct="1">
              <a:defRPr/>
            </a:pPr>
            <a:r>
              <a:rPr lang="nl-NL" sz="2400" dirty="0"/>
              <a:t>Uber </a:t>
            </a:r>
            <a:r>
              <a:rPr lang="nl-NL" sz="2400" dirty="0" err="1"/>
              <a:t>self-driving</a:t>
            </a:r>
            <a:r>
              <a:rPr lang="nl-NL" sz="2400" dirty="0"/>
              <a:t> accident 2018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4B907-F5C1-49BA-8E02-3F6692BA4A5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5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4000" dirty="0"/>
              <a:t>Invested effort in quality assurance (QA)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6165304"/>
            <a:ext cx="5189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World Quality Report, 2020/21. 1750 mostly CIOs, 32 countries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D78B659F-F633-344C-AA4C-54D52FC6C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179" y="2422300"/>
            <a:ext cx="6549642" cy="339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B4C336C-30D2-0C4C-B8B0-A75A35001A47}"/>
              </a:ext>
            </a:extLst>
          </p:cNvPr>
          <p:cNvSpPr/>
          <p:nvPr/>
        </p:nvSpPr>
        <p:spPr>
          <a:xfrm>
            <a:off x="2845122" y="4327828"/>
            <a:ext cx="3078441" cy="48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Unit Test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3200" dirty="0"/>
              <a:t>The project management aspect of quality assurance is non-trivial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85A9F-5763-4D94-8DD3-0072715F490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878037" y="5527218"/>
            <a:ext cx="47337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A typical testing project approach called “V-model”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38500" y="2243554"/>
            <a:ext cx="1857375" cy="64293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67415" y="2955742"/>
            <a:ext cx="2662195" cy="1961430"/>
          </a:xfrm>
          <a:prstGeom prst="roundRect">
            <a:avLst>
              <a:gd name="adj" fmla="val 10667"/>
            </a:avLst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6298165" y="4933740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 dirty="0"/>
              <a:t>By developers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A182416-9E4C-6543-8A5F-8DDE02CEECCD}"/>
              </a:ext>
            </a:extLst>
          </p:cNvPr>
          <p:cNvSpPr/>
          <p:nvPr/>
        </p:nvSpPr>
        <p:spPr>
          <a:xfrm>
            <a:off x="1491194" y="2326908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 Analysis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60E53F1-A6D9-9642-B16B-386D9817C038}"/>
              </a:ext>
            </a:extLst>
          </p:cNvPr>
          <p:cNvSpPr/>
          <p:nvPr/>
        </p:nvSpPr>
        <p:spPr>
          <a:xfrm>
            <a:off x="1873141" y="2989750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Architecture Design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615284-18C0-A843-9DD0-7CC7304CE272}"/>
              </a:ext>
            </a:extLst>
          </p:cNvPr>
          <p:cNvSpPr/>
          <p:nvPr/>
        </p:nvSpPr>
        <p:spPr>
          <a:xfrm>
            <a:off x="2227628" y="3603817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Detailed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6FBB765-5763-A34C-85B6-7AABF72CA7F6}"/>
              </a:ext>
            </a:extLst>
          </p:cNvPr>
          <p:cNvSpPr/>
          <p:nvPr/>
        </p:nvSpPr>
        <p:spPr>
          <a:xfrm>
            <a:off x="2680670" y="4217884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Implementation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55D633A-4370-AC4E-9C39-A9EA98575F82}"/>
              </a:ext>
            </a:extLst>
          </p:cNvPr>
          <p:cNvSpPr/>
          <p:nvPr/>
        </p:nvSpPr>
        <p:spPr>
          <a:xfrm>
            <a:off x="4683107" y="3629982"/>
            <a:ext cx="1615058" cy="48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Integration Test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9F63C2B-9361-F542-B34E-6C5DFEC92DB1}"/>
              </a:ext>
            </a:extLst>
          </p:cNvPr>
          <p:cNvSpPr/>
          <p:nvPr/>
        </p:nvSpPr>
        <p:spPr>
          <a:xfrm>
            <a:off x="5229815" y="3044795"/>
            <a:ext cx="1615058" cy="48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System Test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5DAE45C-F0F8-9043-9B32-9F4AE37CC409}"/>
              </a:ext>
            </a:extLst>
          </p:cNvPr>
          <p:cNvSpPr/>
          <p:nvPr/>
        </p:nvSpPr>
        <p:spPr>
          <a:xfrm>
            <a:off x="5791954" y="2357049"/>
            <a:ext cx="1615058" cy="48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Acceptance Test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A8DCA7-C7B6-3046-BBA9-CD1734404513}"/>
              </a:ext>
            </a:extLst>
          </p:cNvPr>
          <p:cNvCxnSpPr/>
          <p:nvPr/>
        </p:nvCxnSpPr>
        <p:spPr>
          <a:xfrm>
            <a:off x="1075626" y="2410726"/>
            <a:ext cx="1352711" cy="231402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0D9AAAF-05B9-0748-B9AC-301EE19AEC55}"/>
              </a:ext>
            </a:extLst>
          </p:cNvPr>
          <p:cNvCxnSpPr>
            <a:cxnSpLocks/>
            <a:stCxn id="2" idx="3"/>
            <a:endCxn id="18" idx="1"/>
          </p:cNvCxnSpPr>
          <p:nvPr/>
        </p:nvCxnSpPr>
        <p:spPr>
          <a:xfrm>
            <a:off x="3106252" y="2568245"/>
            <a:ext cx="2685702" cy="30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E1E964-C709-F140-A2CC-105E28C0F723}"/>
              </a:ext>
            </a:extLst>
          </p:cNvPr>
          <p:cNvCxnSpPr>
            <a:cxnSpLocks/>
          </p:cNvCxnSpPr>
          <p:nvPr/>
        </p:nvCxnSpPr>
        <p:spPr>
          <a:xfrm flipV="1">
            <a:off x="6401628" y="2438781"/>
            <a:ext cx="1352711" cy="231402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F81890E-35BF-8840-A14A-A313BE3246D4}"/>
              </a:ext>
            </a:extLst>
          </p:cNvPr>
          <p:cNvSpPr/>
          <p:nvPr/>
        </p:nvSpPr>
        <p:spPr>
          <a:xfrm>
            <a:off x="539552" y="1925108"/>
            <a:ext cx="8147248" cy="3285264"/>
          </a:xfrm>
          <a:prstGeom prst="roundRect">
            <a:avLst>
              <a:gd name="adj" fmla="val 13801"/>
            </a:avLst>
          </a:prstGeom>
          <a:solidFill>
            <a:schemeClr val="accent5">
              <a:lumMod val="60000"/>
              <a:lumOff val="4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9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E36E3FC-3FE7-3743-8B43-B05927D62FC1}"/>
              </a:ext>
            </a:extLst>
          </p:cNvPr>
          <p:cNvSpPr/>
          <p:nvPr/>
        </p:nvSpPr>
        <p:spPr>
          <a:xfrm>
            <a:off x="457200" y="2636912"/>
            <a:ext cx="8147248" cy="2565184"/>
          </a:xfrm>
          <a:prstGeom prst="roundRect">
            <a:avLst>
              <a:gd name="adj" fmla="val 13801"/>
            </a:avLst>
          </a:prstGeom>
          <a:solidFill>
            <a:schemeClr val="accent5">
              <a:lumMod val="60000"/>
              <a:lumOff val="4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/>
          <a:lstStyle/>
          <a:p>
            <a:pPr eaLnBrk="1" hangingPunct="1"/>
            <a:r>
              <a:rPr lang="en-US" sz="4000" dirty="0"/>
              <a:t>In this course we will focus on the technical foundation of software verification 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899592" y="2780928"/>
            <a:ext cx="7416824" cy="3057203"/>
          </a:xfrm>
        </p:spPr>
        <p:txBody>
          <a:bodyPr/>
          <a:lstStyle/>
          <a:p>
            <a:pPr eaLnBrk="1" hangingPunct="1"/>
            <a:r>
              <a:rPr lang="en-US" sz="2800" dirty="0"/>
              <a:t>How to specify what constitutes “correct” behavior?</a:t>
            </a:r>
          </a:p>
          <a:p>
            <a:pPr eaLnBrk="1" hangingPunct="1"/>
            <a:r>
              <a:rPr lang="en-US" sz="2800" dirty="0"/>
              <a:t>How to verify the correctness of a program?</a:t>
            </a:r>
          </a:p>
          <a:p>
            <a:pPr eaLnBrk="1" hangingPunct="1"/>
            <a:r>
              <a:rPr lang="en-US" sz="2800" dirty="0"/>
              <a:t>What constitute good tests ? When have we tested enough?</a:t>
            </a:r>
          </a:p>
          <a:p>
            <a:pPr eaLnBrk="1" hangingPunct="1"/>
            <a:r>
              <a:rPr lang="en-US" sz="2800" dirty="0"/>
              <a:t>Can we automate these steps?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3E96-9CF8-45D5-8FD7-8E7F3186A5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A942BD8-D9EE-2B4B-8416-92B5B798B41D}"/>
              </a:ext>
            </a:extLst>
          </p:cNvPr>
          <p:cNvSpPr/>
          <p:nvPr/>
        </p:nvSpPr>
        <p:spPr>
          <a:xfrm>
            <a:off x="457200" y="5256320"/>
            <a:ext cx="8147248" cy="581811"/>
          </a:xfrm>
          <a:prstGeom prst="roundRect">
            <a:avLst>
              <a:gd name="adj" fmla="val 42551"/>
            </a:avLst>
          </a:prstGeom>
          <a:solidFill>
            <a:schemeClr val="bg2">
              <a:lumMod val="50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1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(top level) Learning Goals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962348"/>
            <a:ext cx="8229600" cy="3849291"/>
          </a:xfrm>
        </p:spPr>
        <p:txBody>
          <a:bodyPr/>
          <a:lstStyle/>
          <a:p>
            <a:pPr eaLnBrk="1" hangingPunct="1"/>
            <a:r>
              <a:rPr lang="en-US" sz="2800" b="1" dirty="0"/>
              <a:t>Know</a:t>
            </a:r>
            <a:r>
              <a:rPr lang="en-US" sz="2800" dirty="0"/>
              <a:t> a selected set of basic concepts, theories, techniques, and technologies of </a:t>
            </a:r>
            <a:r>
              <a:rPr lang="en-US" sz="2800" i="1" dirty="0"/>
              <a:t>Software Testing </a:t>
            </a:r>
            <a:r>
              <a:rPr lang="en-US" sz="2800" dirty="0"/>
              <a:t>and </a:t>
            </a:r>
            <a:r>
              <a:rPr lang="en-US" sz="2800" i="1" dirty="0"/>
              <a:t>Software Verification </a:t>
            </a:r>
            <a:br>
              <a:rPr lang="en-US" sz="2800" i="1" dirty="0"/>
            </a:br>
            <a:r>
              <a:rPr lang="en-US" sz="2800" dirty="0">
                <a:sym typeface="Wingdings" pitchFamily="2" charset="2"/>
              </a:rPr>
              <a:t>They </a:t>
            </a:r>
            <a:r>
              <a:rPr lang="en-US" sz="2800" dirty="0"/>
              <a:t>represent two complementary approaches towards software correctness : </a:t>
            </a:r>
            <a:r>
              <a:rPr lang="en-US" sz="2800" i="1" dirty="0"/>
              <a:t>pragmatism</a:t>
            </a:r>
            <a:r>
              <a:rPr lang="en-US" sz="2800" dirty="0"/>
              <a:t> vs </a:t>
            </a:r>
            <a:r>
              <a:rPr lang="en-US" sz="2800" i="1" dirty="0"/>
              <a:t>completeness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b="1" dirty="0"/>
              <a:t>Able to relate </a:t>
            </a:r>
            <a:r>
              <a:rPr lang="en-US" sz="2800" dirty="0"/>
              <a:t>these theories and techniques to real problems.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26C1C-0F2B-4D97-B534-1181B4D91CA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Not in scope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US" sz="2800" dirty="0"/>
              <a:t> Project management aspects of quality assurance (QA) in a large project </a:t>
            </a:r>
            <a:r>
              <a:rPr lang="en-US" sz="2800" dirty="0">
                <a:sym typeface="Wingdings"/>
              </a:rPr>
              <a:t> covered in Software Project (bachelor).</a:t>
            </a:r>
          </a:p>
          <a:p>
            <a:r>
              <a:rPr lang="en-US" sz="2800" dirty="0">
                <a:sym typeface="Wingdings"/>
              </a:rPr>
              <a:t>Automated verification algorithms  covered in the Program Semantic &amp; Verification course (master).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5EFF8-18BE-4881-96AD-44D5B857418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42BA6-CBAA-974F-9EA1-926883AE6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Pre-requisite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5A192-57C8-0D46-BE49-F23ECCFD5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C#</a:t>
            </a:r>
          </a:p>
          <a:p>
            <a:r>
              <a:rPr lang="en-US" sz="2800" dirty="0"/>
              <a:t>Working with IDE</a:t>
            </a:r>
          </a:p>
          <a:p>
            <a:r>
              <a:rPr lang="en-US" sz="2800" dirty="0"/>
              <a:t>The “software verification” part will go into the mathematical foundation of verification. You will need background in:</a:t>
            </a:r>
          </a:p>
          <a:p>
            <a:pPr lvl="1"/>
            <a:r>
              <a:rPr lang="en-US" dirty="0"/>
              <a:t>Set theory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Predicate logic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CC667-6DAC-204E-A1BF-59FC60CF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&amp;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sz="2400" dirty="0" err="1"/>
              <a:t>ics.uu.nl</a:t>
            </a:r>
            <a:r>
              <a:rPr lang="en-US" sz="2400" dirty="0"/>
              <a:t>/docs/</a:t>
            </a:r>
            <a:r>
              <a:rPr lang="en-US" sz="2400" dirty="0" err="1"/>
              <a:t>vakken</a:t>
            </a:r>
            <a:r>
              <a:rPr lang="en-US" sz="2400" dirty="0"/>
              <a:t>/b3stv</a:t>
            </a:r>
          </a:p>
          <a:p>
            <a:endParaRPr lang="en-US" sz="2400" dirty="0"/>
          </a:p>
          <a:p>
            <a:r>
              <a:rPr lang="en-US" sz="2400" dirty="0"/>
              <a:t>Paul Ammann and Jeff Offutt, Introduction to Software Testing, </a:t>
            </a:r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edition</a:t>
            </a:r>
            <a:r>
              <a:rPr lang="en-US" sz="2400" dirty="0"/>
              <a:t>, Cambridge University Press, Cambridge, UK, ISBN 0-52188-038-1, 2008. 2</a:t>
            </a:r>
            <a:r>
              <a:rPr lang="en-US" sz="2400" baseline="30000" dirty="0"/>
              <a:t>nd</a:t>
            </a:r>
            <a:r>
              <a:rPr lang="en-US" sz="2400" dirty="0"/>
              <a:t> Ed is also ok, if you can’t get 1</a:t>
            </a:r>
            <a:r>
              <a:rPr lang="en-US" sz="2400" baseline="30000" dirty="0"/>
              <a:t>st</a:t>
            </a:r>
            <a:r>
              <a:rPr lang="en-US" sz="2400" dirty="0"/>
              <a:t> anymore.</a:t>
            </a:r>
          </a:p>
          <a:p>
            <a:endParaRPr lang="en-US" sz="2400" dirty="0"/>
          </a:p>
          <a:p>
            <a:r>
              <a:rPr lang="en-US" sz="2400" dirty="0"/>
              <a:t>Lecture Notes (can be obtained from the website), for the program verification part.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C56C-10AF-4189-8868-B5974C26FAE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</TotalTime>
  <Words>890</Words>
  <Application>Microsoft Macintosh PowerPoint</Application>
  <PresentationFormat>On-screen Show (4:3)</PresentationFormat>
  <Paragraphs>120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About the Course Software Testing &amp; Verification</vt:lpstr>
      <vt:lpstr>Why do we care?</vt:lpstr>
      <vt:lpstr>Invested effort in quality assurance (QA)</vt:lpstr>
      <vt:lpstr>The project management aspect of quality assurance is non-trivial</vt:lpstr>
      <vt:lpstr>In this course we will focus on the technical foundation of software verification </vt:lpstr>
      <vt:lpstr>(top level) Learning Goals</vt:lpstr>
      <vt:lpstr>Not in scope</vt:lpstr>
      <vt:lpstr>Pre-requisite</vt:lpstr>
      <vt:lpstr>Site &amp; Materials</vt:lpstr>
      <vt:lpstr>Project &amp; assignment</vt:lpstr>
      <vt:lpstr>Grading</vt:lpstr>
      <vt:lpstr>Use of AI (ChatGPT etc)</vt:lpstr>
      <vt:lpstr>Software</vt:lpstr>
      <vt:lpstr>Load</vt:lpstr>
      <vt:lpstr>Running the course</vt:lpstr>
      <vt:lpstr>Crew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 of Software Testing</dc:title>
  <dc:creator>underdark</dc:creator>
  <cp:lastModifiedBy>Prasetya, S.W.B. (Wishnu)</cp:lastModifiedBy>
  <cp:revision>160</cp:revision>
  <cp:lastPrinted>2016-04-24T10:28:45Z</cp:lastPrinted>
  <dcterms:created xsi:type="dcterms:W3CDTF">2012-03-04T10:04:20Z</dcterms:created>
  <dcterms:modified xsi:type="dcterms:W3CDTF">2025-04-21T15:42:35Z</dcterms:modified>
</cp:coreProperties>
</file>