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49"/>
  </p:notesMasterIdLst>
  <p:sldIdLst>
    <p:sldId id="305" r:id="rId2"/>
    <p:sldId id="306" r:id="rId3"/>
    <p:sldId id="307" r:id="rId4"/>
    <p:sldId id="308" r:id="rId5"/>
    <p:sldId id="309" r:id="rId6"/>
    <p:sldId id="262" r:id="rId7"/>
    <p:sldId id="280" r:id="rId8"/>
    <p:sldId id="312" r:id="rId9"/>
    <p:sldId id="322" r:id="rId10"/>
    <p:sldId id="313" r:id="rId11"/>
    <p:sldId id="263" r:id="rId12"/>
    <p:sldId id="310" r:id="rId13"/>
    <p:sldId id="266" r:id="rId14"/>
    <p:sldId id="264" r:id="rId15"/>
    <p:sldId id="267" r:id="rId16"/>
    <p:sldId id="268" r:id="rId17"/>
    <p:sldId id="311" r:id="rId18"/>
    <p:sldId id="270" r:id="rId19"/>
    <p:sldId id="283" r:id="rId20"/>
    <p:sldId id="273" r:id="rId21"/>
    <p:sldId id="274" r:id="rId22"/>
    <p:sldId id="315" r:id="rId23"/>
    <p:sldId id="271" r:id="rId24"/>
    <p:sldId id="272" r:id="rId25"/>
    <p:sldId id="316" r:id="rId26"/>
    <p:sldId id="276" r:id="rId27"/>
    <p:sldId id="277" r:id="rId28"/>
    <p:sldId id="278" r:id="rId29"/>
    <p:sldId id="284" r:id="rId30"/>
    <p:sldId id="279" r:id="rId31"/>
    <p:sldId id="256" r:id="rId32"/>
    <p:sldId id="287" r:id="rId33"/>
    <p:sldId id="288" r:id="rId34"/>
    <p:sldId id="293" r:id="rId35"/>
    <p:sldId id="292" r:id="rId36"/>
    <p:sldId id="317" r:id="rId37"/>
    <p:sldId id="290" r:id="rId38"/>
    <p:sldId id="291" r:id="rId39"/>
    <p:sldId id="295" r:id="rId40"/>
    <p:sldId id="297" r:id="rId41"/>
    <p:sldId id="298" r:id="rId42"/>
    <p:sldId id="299" r:id="rId43"/>
    <p:sldId id="300" r:id="rId44"/>
    <p:sldId id="301" r:id="rId45"/>
    <p:sldId id="319" r:id="rId46"/>
    <p:sldId id="320" r:id="rId47"/>
    <p:sldId id="321" r:id="rId48"/>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056" autoAdjust="0"/>
    <p:restoredTop sz="87838" autoAdjust="0"/>
  </p:normalViewPr>
  <p:slideViewPr>
    <p:cSldViewPr>
      <p:cViewPr>
        <p:scale>
          <a:sx n="130" d="100"/>
          <a:sy n="130" d="100"/>
        </p:scale>
        <p:origin x="176" y="-1048"/>
      </p:cViewPr>
      <p:guideLst>
        <p:guide orient="horz" pos="2160"/>
        <p:guide pos="2880"/>
      </p:guideLst>
    </p:cSldViewPr>
  </p:slideViewPr>
  <p:outlineViewPr>
    <p:cViewPr>
      <p:scale>
        <a:sx n="33" d="100"/>
        <a:sy n="33" d="100"/>
      </p:scale>
      <p:origin x="0" y="10229"/>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nl-N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421AA059-F087-4ACB-A807-04B840AF099B}" type="datetimeFigureOut">
              <a:rPr lang="nl-NL"/>
              <a:pPr>
                <a:defRPr/>
              </a:pPr>
              <a:t>19-05-2025</a:t>
            </a:fld>
            <a:endParaRPr lang="nl-N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nl-NL"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nl-N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33780B80-A1C2-41F4-A7BF-FFD70E7E99D7}" type="slidenum">
              <a:rPr lang="nl-NL"/>
              <a:pPr>
                <a:defRPr/>
              </a:pPr>
              <a:t>‹#›</a:t>
            </a:fld>
            <a:endParaRPr lang="nl-NL"/>
          </a:p>
        </p:txBody>
      </p:sp>
    </p:spTree>
    <p:extLst>
      <p:ext uri="{BB962C8B-B14F-4D97-AF65-F5344CB8AC3E}">
        <p14:creationId xmlns:p14="http://schemas.microsoft.com/office/powerpoint/2010/main" val="11006931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33780B80-A1C2-41F4-A7BF-FFD70E7E99D7}" type="slidenum">
              <a:rPr lang="nl-NL" smtClean="0"/>
              <a:pPr>
                <a:defRPr/>
              </a:pPr>
              <a:t>1</a:t>
            </a:fld>
            <a:endParaRPr lang="nl-NL"/>
          </a:p>
        </p:txBody>
      </p:sp>
    </p:spTree>
    <p:extLst>
      <p:ext uri="{BB962C8B-B14F-4D97-AF65-F5344CB8AC3E}">
        <p14:creationId xmlns:p14="http://schemas.microsoft.com/office/powerpoint/2010/main" val="14535018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7373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73732"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8354E5D-A6E2-420A-B09E-36D796CF4A10}" type="slidenum">
              <a:rPr lang="nl-NL" smtClean="0">
                <a:latin typeface="Arial" charset="0"/>
                <a:cs typeface="Arial" charset="0"/>
              </a:rPr>
              <a:pPr/>
              <a:t>14</a:t>
            </a:fld>
            <a:endParaRPr lang="nl-NL">
              <a:latin typeface="Arial" charset="0"/>
              <a:cs typeface="Arial" charset="0"/>
            </a:endParaRPr>
          </a:p>
        </p:txBody>
      </p:sp>
    </p:spTree>
    <p:extLst>
      <p:ext uri="{BB962C8B-B14F-4D97-AF65-F5344CB8AC3E}">
        <p14:creationId xmlns:p14="http://schemas.microsoft.com/office/powerpoint/2010/main" val="12821636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7475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7475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48B5E8F-68EF-4C44-A536-66A8F68692EA}" type="slidenum">
              <a:rPr lang="nl-NL" smtClean="0">
                <a:latin typeface="Arial" charset="0"/>
                <a:cs typeface="Arial" charset="0"/>
              </a:rPr>
              <a:pPr/>
              <a:t>15</a:t>
            </a:fld>
            <a:endParaRPr lang="nl-NL">
              <a:latin typeface="Arial" charset="0"/>
              <a:cs typeface="Arial" charset="0"/>
            </a:endParaRPr>
          </a:p>
        </p:txBody>
      </p:sp>
    </p:spTree>
    <p:extLst>
      <p:ext uri="{BB962C8B-B14F-4D97-AF65-F5344CB8AC3E}">
        <p14:creationId xmlns:p14="http://schemas.microsoft.com/office/powerpoint/2010/main" val="14733666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7577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75780"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9339B0-B337-4D46-AAC4-1C4730BD5C54}" type="slidenum">
              <a:rPr lang="nl-NL" smtClean="0">
                <a:latin typeface="Arial" charset="0"/>
                <a:cs typeface="Arial" charset="0"/>
              </a:rPr>
              <a:pPr/>
              <a:t>16</a:t>
            </a:fld>
            <a:endParaRPr lang="nl-NL">
              <a:latin typeface="Arial" charset="0"/>
              <a:cs typeface="Arial" charset="0"/>
            </a:endParaRPr>
          </a:p>
        </p:txBody>
      </p:sp>
    </p:spTree>
    <p:extLst>
      <p:ext uri="{BB962C8B-B14F-4D97-AF65-F5344CB8AC3E}">
        <p14:creationId xmlns:p14="http://schemas.microsoft.com/office/powerpoint/2010/main" val="2397731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7680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7680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0673C37-6924-4F71-B00A-5E51D64FA939}" type="slidenum">
              <a:rPr lang="nl-NL" smtClean="0">
                <a:latin typeface="Arial" charset="0"/>
                <a:cs typeface="Arial" charset="0"/>
              </a:rPr>
              <a:pPr/>
              <a:t>18</a:t>
            </a:fld>
            <a:endParaRPr lang="nl-NL">
              <a:latin typeface="Arial" charset="0"/>
              <a:cs typeface="Arial" charset="0"/>
            </a:endParaRPr>
          </a:p>
        </p:txBody>
      </p:sp>
    </p:spTree>
    <p:extLst>
      <p:ext uri="{BB962C8B-B14F-4D97-AF65-F5344CB8AC3E}">
        <p14:creationId xmlns:p14="http://schemas.microsoft.com/office/powerpoint/2010/main" val="11883128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7885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78852"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AFCD635-C209-4F81-999D-205FD551211A}" type="slidenum">
              <a:rPr lang="nl-NL" smtClean="0">
                <a:latin typeface="Arial" charset="0"/>
                <a:cs typeface="Arial" charset="0"/>
              </a:rPr>
              <a:pPr/>
              <a:t>19</a:t>
            </a:fld>
            <a:endParaRPr lang="nl-NL">
              <a:latin typeface="Arial" charset="0"/>
              <a:cs typeface="Arial" charset="0"/>
            </a:endParaRPr>
          </a:p>
        </p:txBody>
      </p:sp>
    </p:spTree>
    <p:extLst>
      <p:ext uri="{BB962C8B-B14F-4D97-AF65-F5344CB8AC3E}">
        <p14:creationId xmlns:p14="http://schemas.microsoft.com/office/powerpoint/2010/main" val="3753797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7782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7782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680CDE2-B054-4F06-B4D3-016274AB644B}" type="slidenum">
              <a:rPr lang="nl-NL" smtClean="0">
                <a:latin typeface="Arial" charset="0"/>
                <a:cs typeface="Arial" charset="0"/>
              </a:rPr>
              <a:pPr/>
              <a:t>20</a:t>
            </a:fld>
            <a:endParaRPr lang="nl-NL">
              <a:latin typeface="Arial" charset="0"/>
              <a:cs typeface="Arial" charset="0"/>
            </a:endParaRPr>
          </a:p>
        </p:txBody>
      </p:sp>
    </p:spTree>
    <p:extLst>
      <p:ext uri="{BB962C8B-B14F-4D97-AF65-F5344CB8AC3E}">
        <p14:creationId xmlns:p14="http://schemas.microsoft.com/office/powerpoint/2010/main" val="18476172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7987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7987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3173001-2C27-4B89-87A5-2BF6DC29EA28}" type="slidenum">
              <a:rPr lang="nl-NL" smtClean="0">
                <a:latin typeface="Arial" charset="0"/>
                <a:cs typeface="Arial" charset="0"/>
              </a:rPr>
              <a:pPr/>
              <a:t>21</a:t>
            </a:fld>
            <a:endParaRPr lang="nl-NL">
              <a:latin typeface="Arial" charset="0"/>
              <a:cs typeface="Arial" charset="0"/>
            </a:endParaRPr>
          </a:p>
        </p:txBody>
      </p:sp>
    </p:spTree>
    <p:extLst>
      <p:ext uri="{BB962C8B-B14F-4D97-AF65-F5344CB8AC3E}">
        <p14:creationId xmlns:p14="http://schemas.microsoft.com/office/powerpoint/2010/main" val="2897027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7987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7987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3173001-2C27-4B89-87A5-2BF6DC29EA28}" type="slidenum">
              <a:rPr lang="nl-NL" smtClean="0">
                <a:latin typeface="Arial" charset="0"/>
                <a:cs typeface="Arial" charset="0"/>
              </a:rPr>
              <a:pPr/>
              <a:t>22</a:t>
            </a:fld>
            <a:endParaRPr lang="nl-NL">
              <a:latin typeface="Arial" charset="0"/>
              <a:cs typeface="Arial" charset="0"/>
            </a:endParaRPr>
          </a:p>
        </p:txBody>
      </p:sp>
    </p:spTree>
    <p:extLst>
      <p:ext uri="{BB962C8B-B14F-4D97-AF65-F5344CB8AC3E}">
        <p14:creationId xmlns:p14="http://schemas.microsoft.com/office/powerpoint/2010/main" val="1992705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089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80900"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A0F1295-E6B0-46E1-9E35-83E60079A0C0}" type="slidenum">
              <a:rPr lang="nl-NL" smtClean="0">
                <a:latin typeface="Arial" charset="0"/>
                <a:cs typeface="Arial" charset="0"/>
              </a:rPr>
              <a:pPr/>
              <a:t>23</a:t>
            </a:fld>
            <a:endParaRPr lang="nl-NL">
              <a:latin typeface="Arial" charset="0"/>
              <a:cs typeface="Arial" charset="0"/>
            </a:endParaRPr>
          </a:p>
        </p:txBody>
      </p:sp>
    </p:spTree>
    <p:extLst>
      <p:ext uri="{BB962C8B-B14F-4D97-AF65-F5344CB8AC3E}">
        <p14:creationId xmlns:p14="http://schemas.microsoft.com/office/powerpoint/2010/main" val="6891789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192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r>
              <a:rPr lang="en-US" dirty="0"/>
              <a:t>Work this out on the board. We will want to do exists-elimination here; see the next slide.</a:t>
            </a:r>
          </a:p>
        </p:txBody>
      </p:sp>
      <p:sp>
        <p:nvSpPr>
          <p:cNvPr id="8192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1FBFD1A-E4DA-4D54-8B2F-4EE85EA23274}" type="slidenum">
              <a:rPr lang="nl-NL" smtClean="0">
                <a:latin typeface="Arial" charset="0"/>
                <a:cs typeface="Arial" charset="0"/>
              </a:rPr>
              <a:pPr/>
              <a:t>24</a:t>
            </a:fld>
            <a:endParaRPr lang="nl-NL">
              <a:latin typeface="Arial" charset="0"/>
              <a:cs typeface="Arial" charset="0"/>
            </a:endParaRPr>
          </a:p>
        </p:txBody>
      </p:sp>
    </p:spTree>
    <p:extLst>
      <p:ext uri="{BB962C8B-B14F-4D97-AF65-F5344CB8AC3E}">
        <p14:creationId xmlns:p14="http://schemas.microsoft.com/office/powerpoint/2010/main" val="1650531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33780B80-A1C2-41F4-A7BF-FFD70E7E99D7}" type="slidenum">
              <a:rPr lang="nl-NL" smtClean="0"/>
              <a:pPr>
                <a:defRPr/>
              </a:pPr>
              <a:t>3</a:t>
            </a:fld>
            <a:endParaRPr lang="nl-NL"/>
          </a:p>
        </p:txBody>
      </p:sp>
    </p:spTree>
    <p:extLst>
      <p:ext uri="{BB962C8B-B14F-4D97-AF65-F5344CB8AC3E}">
        <p14:creationId xmlns:p14="http://schemas.microsoft.com/office/powerpoint/2010/main" val="33458986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192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8192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1FBFD1A-E4DA-4D54-8B2F-4EE85EA23274}" type="slidenum">
              <a:rPr lang="nl-NL" smtClean="0">
                <a:latin typeface="Arial" charset="0"/>
                <a:cs typeface="Arial" charset="0"/>
              </a:rPr>
              <a:pPr/>
              <a:t>25</a:t>
            </a:fld>
            <a:endParaRPr lang="nl-NL">
              <a:latin typeface="Arial" charset="0"/>
              <a:cs typeface="Arial" charset="0"/>
            </a:endParaRPr>
          </a:p>
        </p:txBody>
      </p:sp>
    </p:spTree>
    <p:extLst>
      <p:ext uri="{BB962C8B-B14F-4D97-AF65-F5344CB8AC3E}">
        <p14:creationId xmlns:p14="http://schemas.microsoft.com/office/powerpoint/2010/main" val="38976873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601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r>
              <a:rPr lang="en-US" dirty="0"/>
              <a:t>goal to prove:   </a:t>
            </a:r>
          </a:p>
          <a:p>
            <a:endParaRPr lang="en-US" dirty="0"/>
          </a:p>
          <a:p>
            <a:r>
              <a:rPr lang="en-US" dirty="0"/>
              <a:t>    found(n+1)   =  found n  \/  b[n]</a:t>
            </a:r>
          </a:p>
        </p:txBody>
      </p:sp>
      <p:sp>
        <p:nvSpPr>
          <p:cNvPr id="86020"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ADDD347-BAB9-4E5F-BD7D-BDA69AE4414F}" type="slidenum">
              <a:rPr lang="nl-NL" smtClean="0">
                <a:latin typeface="Arial" charset="0"/>
                <a:cs typeface="Arial" charset="0"/>
              </a:rPr>
              <a:pPr/>
              <a:t>26</a:t>
            </a:fld>
            <a:endParaRPr lang="nl-NL">
              <a:latin typeface="Arial" charset="0"/>
              <a:cs typeface="Arial" charset="0"/>
            </a:endParaRPr>
          </a:p>
        </p:txBody>
      </p:sp>
    </p:spTree>
    <p:extLst>
      <p:ext uri="{BB962C8B-B14F-4D97-AF65-F5344CB8AC3E}">
        <p14:creationId xmlns:p14="http://schemas.microsoft.com/office/powerpoint/2010/main" val="17328901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397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83972"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F7A4A6D-EE35-4343-A893-EC497627F9E6}" type="slidenum">
              <a:rPr lang="nl-NL" smtClean="0">
                <a:latin typeface="Arial" charset="0"/>
                <a:cs typeface="Arial" charset="0"/>
              </a:rPr>
              <a:pPr/>
              <a:t>27</a:t>
            </a:fld>
            <a:endParaRPr lang="nl-NL">
              <a:latin typeface="Arial" charset="0"/>
              <a:cs typeface="Arial" charset="0"/>
            </a:endParaRPr>
          </a:p>
        </p:txBody>
      </p:sp>
    </p:spTree>
    <p:extLst>
      <p:ext uri="{BB962C8B-B14F-4D97-AF65-F5344CB8AC3E}">
        <p14:creationId xmlns:p14="http://schemas.microsoft.com/office/powerpoint/2010/main" val="5120850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499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r>
              <a:rPr lang="en-US" dirty="0"/>
              <a:t>Work out the proof sub-1 on the board.</a:t>
            </a:r>
          </a:p>
        </p:txBody>
      </p:sp>
      <p:sp>
        <p:nvSpPr>
          <p:cNvPr id="8499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D423254-DC19-4C90-B323-4ED648ADDBC9}" type="slidenum">
              <a:rPr lang="nl-NL" smtClean="0">
                <a:latin typeface="Arial" charset="0"/>
                <a:cs typeface="Arial" charset="0"/>
              </a:rPr>
              <a:pPr/>
              <a:t>28</a:t>
            </a:fld>
            <a:endParaRPr lang="nl-NL">
              <a:latin typeface="Arial" charset="0"/>
              <a:cs typeface="Arial" charset="0"/>
            </a:endParaRPr>
          </a:p>
        </p:txBody>
      </p:sp>
    </p:spTree>
    <p:extLst>
      <p:ext uri="{BB962C8B-B14F-4D97-AF65-F5344CB8AC3E}">
        <p14:creationId xmlns:p14="http://schemas.microsoft.com/office/powerpoint/2010/main" val="16467475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806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r>
              <a:rPr lang="en-US" dirty="0"/>
              <a:t>NOTE: steps 1 and 5 in the </a:t>
            </a:r>
            <a:r>
              <a:rPr lang="en-US" dirty="0" err="1"/>
              <a:t>subproof</a:t>
            </a:r>
            <a:r>
              <a:rPr lang="en-US" dirty="0"/>
              <a:t> above exploit a theorem: for non-negative integers n and an integer a&gt;0: n mod a = 0  </a:t>
            </a:r>
            <a:r>
              <a:rPr lang="en-US" dirty="0">
                <a:sym typeface="Wingdings" pitchFamily="2" charset="2"/>
              </a:rPr>
              <a:t>&lt;==&gt;  (exists k: 0&lt;=k : n = a*k) </a:t>
            </a:r>
            <a:endParaRPr lang="en-US" dirty="0"/>
          </a:p>
        </p:txBody>
      </p:sp>
      <p:sp>
        <p:nvSpPr>
          <p:cNvPr id="8806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1C4BD8B-48CF-4F5D-B0A2-9CE7480B862B}" type="slidenum">
              <a:rPr lang="nl-NL" smtClean="0">
                <a:latin typeface="Arial" charset="0"/>
                <a:cs typeface="Arial" charset="0"/>
              </a:rPr>
              <a:pPr/>
              <a:t>29</a:t>
            </a:fld>
            <a:endParaRPr lang="nl-NL">
              <a:latin typeface="Arial" charset="0"/>
              <a:cs typeface="Arial" charset="0"/>
            </a:endParaRPr>
          </a:p>
        </p:txBody>
      </p:sp>
    </p:spTree>
    <p:extLst>
      <p:ext uri="{BB962C8B-B14F-4D97-AF65-F5344CB8AC3E}">
        <p14:creationId xmlns:p14="http://schemas.microsoft.com/office/powerpoint/2010/main" val="897651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704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8704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8C81E3C-8BE3-466E-964F-CE51A61894B7}" type="slidenum">
              <a:rPr lang="nl-NL" smtClean="0">
                <a:latin typeface="Arial" charset="0"/>
                <a:cs typeface="Arial" charset="0"/>
              </a:rPr>
              <a:pPr/>
              <a:t>30</a:t>
            </a:fld>
            <a:endParaRPr lang="nl-NL">
              <a:latin typeface="Arial" charset="0"/>
              <a:cs typeface="Arial" charset="0"/>
            </a:endParaRPr>
          </a:p>
        </p:txBody>
      </p:sp>
    </p:spTree>
    <p:extLst>
      <p:ext uri="{BB962C8B-B14F-4D97-AF65-F5344CB8AC3E}">
        <p14:creationId xmlns:p14="http://schemas.microsoft.com/office/powerpoint/2010/main" val="1166622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Shape 115"/>
          <p:cNvSpPr>
            <a:spLocks noGrp="1" noRot="1" noChangeAspect="1"/>
          </p:cNvSpPr>
          <p:nvPr>
            <p:ph type="sldImg"/>
          </p:nvPr>
        </p:nvSpPr>
        <p:spPr>
          <a:prstGeom prst="rect">
            <a:avLst/>
          </a:prstGeom>
        </p:spPr>
        <p:txBody>
          <a:bodyPr/>
          <a:lstStyle/>
          <a:p>
            <a:endParaRPr/>
          </a:p>
        </p:txBody>
      </p:sp>
      <p:sp>
        <p:nvSpPr>
          <p:cNvPr id="116" name="Shape 116"/>
          <p:cNvSpPr>
            <a:spLocks noGrp="1"/>
          </p:cNvSpPr>
          <p:nvPr>
            <p:ph type="body" sz="quarter" idx="1"/>
          </p:nvPr>
        </p:nvSpPr>
        <p:spPr>
          <a:prstGeom prst="rect">
            <a:avLst/>
          </a:prstGeom>
        </p:spPr>
        <p:txBody>
          <a:bodyPr/>
          <a:lstStyle/>
          <a:p>
            <a:r>
              <a:rPr dirty="0"/>
              <a:t>NOTE: steps 1 and 5 in the </a:t>
            </a:r>
            <a:r>
              <a:rPr dirty="0" err="1"/>
              <a:t>subproof</a:t>
            </a:r>
            <a:r>
              <a:rPr dirty="0"/>
              <a:t> above exploit a theorem: for non-negative integers n and an integer a&gt;0: n mod a = 0  &lt;==&gt;  (exists k: 0&lt;=k : n = a*k)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909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a:p>
        </p:txBody>
      </p:sp>
      <p:sp>
        <p:nvSpPr>
          <p:cNvPr id="89092"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CDC1355-3FDF-4571-BC23-943BC254DC9F}" type="slidenum">
              <a:rPr lang="en-US" smtClean="0">
                <a:latin typeface="Arial" charset="0"/>
                <a:cs typeface="Arial" charset="0"/>
              </a:rPr>
              <a:pPr/>
              <a:t>32</a:t>
            </a:fld>
            <a:endParaRPr lang="en-US">
              <a:latin typeface="Arial" charset="0"/>
              <a:cs typeface="Arial" charset="0"/>
            </a:endParaRPr>
          </a:p>
        </p:txBody>
      </p:sp>
    </p:spTree>
    <p:extLst>
      <p:ext uri="{BB962C8B-B14F-4D97-AF65-F5344CB8AC3E}">
        <p14:creationId xmlns:p14="http://schemas.microsoft.com/office/powerpoint/2010/main" val="11501457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9011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a:p>
        </p:txBody>
      </p:sp>
      <p:sp>
        <p:nvSpPr>
          <p:cNvPr id="9011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58A39CE-5130-414D-8E17-61DECC3B017B}" type="slidenum">
              <a:rPr lang="en-US" smtClean="0">
                <a:latin typeface="Arial" charset="0"/>
                <a:cs typeface="Arial" charset="0"/>
              </a:rPr>
              <a:pPr/>
              <a:t>33</a:t>
            </a:fld>
            <a:endParaRPr lang="en-US">
              <a:latin typeface="Arial" charset="0"/>
              <a:cs typeface="Arial" charset="0"/>
            </a:endParaRPr>
          </a:p>
        </p:txBody>
      </p:sp>
    </p:spTree>
    <p:extLst>
      <p:ext uri="{BB962C8B-B14F-4D97-AF65-F5344CB8AC3E}">
        <p14:creationId xmlns:p14="http://schemas.microsoft.com/office/powerpoint/2010/main" val="9999018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9113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a:p>
        </p:txBody>
      </p:sp>
      <p:sp>
        <p:nvSpPr>
          <p:cNvPr id="91140"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D2BD996-F991-4319-A32A-79E945CACFFE}" type="slidenum">
              <a:rPr lang="en-US" smtClean="0">
                <a:latin typeface="Arial" charset="0"/>
                <a:cs typeface="Arial" charset="0"/>
              </a:rPr>
              <a:pPr/>
              <a:t>34</a:t>
            </a:fld>
            <a:endParaRPr lang="en-US">
              <a:latin typeface="Arial" charset="0"/>
              <a:cs typeface="Arial" charset="0"/>
            </a:endParaRPr>
          </a:p>
        </p:txBody>
      </p:sp>
    </p:spTree>
    <p:extLst>
      <p:ext uri="{BB962C8B-B14F-4D97-AF65-F5344CB8AC3E}">
        <p14:creationId xmlns:p14="http://schemas.microsoft.com/office/powerpoint/2010/main" val="1290821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6553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65540"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DBDF315-4875-4F61-BBFB-46BEC4E98158}" type="slidenum">
              <a:rPr lang="nl-NL" smtClean="0">
                <a:latin typeface="Arial" charset="0"/>
                <a:cs typeface="Arial" charset="0"/>
              </a:rPr>
              <a:pPr/>
              <a:t>6</a:t>
            </a:fld>
            <a:endParaRPr lang="nl-NL">
              <a:latin typeface="Arial" charset="0"/>
              <a:cs typeface="Arial" charset="0"/>
            </a:endParaRPr>
          </a:p>
        </p:txBody>
      </p:sp>
    </p:spTree>
    <p:extLst>
      <p:ext uri="{BB962C8B-B14F-4D97-AF65-F5344CB8AC3E}">
        <p14:creationId xmlns:p14="http://schemas.microsoft.com/office/powerpoint/2010/main" val="20976621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9216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a:p>
        </p:txBody>
      </p:sp>
      <p:sp>
        <p:nvSpPr>
          <p:cNvPr id="9216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DA575EE-73EA-4171-B22C-3AC1466B838C}" type="slidenum">
              <a:rPr lang="en-US" smtClean="0">
                <a:latin typeface="Arial" charset="0"/>
                <a:cs typeface="Arial" charset="0"/>
              </a:rPr>
              <a:pPr/>
              <a:t>35</a:t>
            </a:fld>
            <a:endParaRPr lang="en-US">
              <a:latin typeface="Arial" charset="0"/>
              <a:cs typeface="Arial" charset="0"/>
            </a:endParaRPr>
          </a:p>
        </p:txBody>
      </p:sp>
    </p:spTree>
    <p:extLst>
      <p:ext uri="{BB962C8B-B14F-4D97-AF65-F5344CB8AC3E}">
        <p14:creationId xmlns:p14="http://schemas.microsoft.com/office/powerpoint/2010/main" val="9581737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9318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a:p>
        </p:txBody>
      </p:sp>
      <p:sp>
        <p:nvSpPr>
          <p:cNvPr id="9318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891DA1E-1406-41C7-86D0-C8DB849291AE}" type="slidenum">
              <a:rPr lang="en-US" smtClean="0">
                <a:latin typeface="Arial" charset="0"/>
                <a:cs typeface="Arial" charset="0"/>
              </a:rPr>
              <a:pPr/>
              <a:t>36</a:t>
            </a:fld>
            <a:endParaRPr lang="en-US">
              <a:latin typeface="Arial" charset="0"/>
              <a:cs typeface="Arial" charset="0"/>
            </a:endParaRPr>
          </a:p>
        </p:txBody>
      </p:sp>
    </p:spTree>
    <p:extLst>
      <p:ext uri="{BB962C8B-B14F-4D97-AF65-F5344CB8AC3E}">
        <p14:creationId xmlns:p14="http://schemas.microsoft.com/office/powerpoint/2010/main" val="29241598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9421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a:p>
        </p:txBody>
      </p:sp>
      <p:sp>
        <p:nvSpPr>
          <p:cNvPr id="94212"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212027A-A33B-4EB9-B2CC-7AB6A6B91930}" type="slidenum">
              <a:rPr lang="en-US" smtClean="0">
                <a:latin typeface="Arial" charset="0"/>
                <a:cs typeface="Arial" charset="0"/>
              </a:rPr>
              <a:pPr/>
              <a:t>37</a:t>
            </a:fld>
            <a:endParaRPr lang="en-US">
              <a:latin typeface="Arial" charset="0"/>
              <a:cs typeface="Arial" charset="0"/>
            </a:endParaRPr>
          </a:p>
        </p:txBody>
      </p:sp>
    </p:spTree>
    <p:extLst>
      <p:ext uri="{BB962C8B-B14F-4D97-AF65-F5344CB8AC3E}">
        <p14:creationId xmlns:p14="http://schemas.microsoft.com/office/powerpoint/2010/main" val="106450922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9523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a:p>
        </p:txBody>
      </p:sp>
      <p:sp>
        <p:nvSpPr>
          <p:cNvPr id="9523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20F35E1-EB90-488F-84A2-204DD57801D3}" type="slidenum">
              <a:rPr lang="en-US" smtClean="0">
                <a:latin typeface="Arial" charset="0"/>
                <a:cs typeface="Arial" charset="0"/>
              </a:rPr>
              <a:pPr/>
              <a:t>38</a:t>
            </a:fld>
            <a:endParaRPr lang="en-US">
              <a:latin typeface="Arial" charset="0"/>
              <a:cs typeface="Arial" charset="0"/>
            </a:endParaRPr>
          </a:p>
        </p:txBody>
      </p:sp>
    </p:spTree>
    <p:extLst>
      <p:ext uri="{BB962C8B-B14F-4D97-AF65-F5344CB8AC3E}">
        <p14:creationId xmlns:p14="http://schemas.microsoft.com/office/powerpoint/2010/main" val="5202982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9625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a:p>
        </p:txBody>
      </p:sp>
      <p:sp>
        <p:nvSpPr>
          <p:cNvPr id="96260"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903FE45-1E15-4EC7-896F-56013F54386A}" type="slidenum">
              <a:rPr lang="en-US" smtClean="0">
                <a:latin typeface="Arial" charset="0"/>
                <a:cs typeface="Arial" charset="0"/>
              </a:rPr>
              <a:pPr/>
              <a:t>39</a:t>
            </a:fld>
            <a:endParaRPr lang="en-US">
              <a:latin typeface="Arial" charset="0"/>
              <a:cs typeface="Arial" charset="0"/>
            </a:endParaRPr>
          </a:p>
        </p:txBody>
      </p:sp>
    </p:spTree>
    <p:extLst>
      <p:ext uri="{BB962C8B-B14F-4D97-AF65-F5344CB8AC3E}">
        <p14:creationId xmlns:p14="http://schemas.microsoft.com/office/powerpoint/2010/main" val="9885699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9728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a:p>
        </p:txBody>
      </p:sp>
      <p:sp>
        <p:nvSpPr>
          <p:cNvPr id="9728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FDCDEE-FE01-4049-A62B-7C9AABD37F9A}" type="slidenum">
              <a:rPr lang="en-US" smtClean="0">
                <a:latin typeface="Arial" charset="0"/>
                <a:cs typeface="Arial" charset="0"/>
              </a:rPr>
              <a:pPr/>
              <a:t>40</a:t>
            </a:fld>
            <a:endParaRPr lang="en-US">
              <a:latin typeface="Arial" charset="0"/>
              <a:cs typeface="Arial" charset="0"/>
            </a:endParaRPr>
          </a:p>
        </p:txBody>
      </p:sp>
    </p:spTree>
    <p:extLst>
      <p:ext uri="{BB962C8B-B14F-4D97-AF65-F5344CB8AC3E}">
        <p14:creationId xmlns:p14="http://schemas.microsoft.com/office/powerpoint/2010/main" val="14845886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9830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a:p>
        </p:txBody>
      </p:sp>
      <p:sp>
        <p:nvSpPr>
          <p:cNvPr id="9830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648D83B-D59D-412D-9545-BE4EC790795A}" type="slidenum">
              <a:rPr lang="en-US" smtClean="0">
                <a:latin typeface="Arial" charset="0"/>
                <a:cs typeface="Arial" charset="0"/>
              </a:rPr>
              <a:pPr/>
              <a:t>41</a:t>
            </a:fld>
            <a:endParaRPr lang="en-US">
              <a:latin typeface="Arial" charset="0"/>
              <a:cs typeface="Arial" charset="0"/>
            </a:endParaRPr>
          </a:p>
        </p:txBody>
      </p:sp>
    </p:spTree>
    <p:extLst>
      <p:ext uri="{BB962C8B-B14F-4D97-AF65-F5344CB8AC3E}">
        <p14:creationId xmlns:p14="http://schemas.microsoft.com/office/powerpoint/2010/main" val="175935660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9933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a:p>
        </p:txBody>
      </p:sp>
      <p:sp>
        <p:nvSpPr>
          <p:cNvPr id="99332"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34E2992-EA4C-434A-B3A0-E01F63F612D6}" type="slidenum">
              <a:rPr lang="en-US" smtClean="0">
                <a:latin typeface="Arial" charset="0"/>
                <a:cs typeface="Arial" charset="0"/>
              </a:rPr>
              <a:pPr/>
              <a:t>42</a:t>
            </a:fld>
            <a:endParaRPr lang="en-US">
              <a:latin typeface="Arial" charset="0"/>
              <a:cs typeface="Arial" charset="0"/>
            </a:endParaRPr>
          </a:p>
        </p:txBody>
      </p:sp>
    </p:spTree>
    <p:extLst>
      <p:ext uri="{BB962C8B-B14F-4D97-AF65-F5344CB8AC3E}">
        <p14:creationId xmlns:p14="http://schemas.microsoft.com/office/powerpoint/2010/main" val="8041078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0035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dirty="0"/>
          </a:p>
        </p:txBody>
      </p:sp>
      <p:sp>
        <p:nvSpPr>
          <p:cNvPr id="10035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BBA3135-F5BD-464D-A0F5-FD601ED442BB}" type="slidenum">
              <a:rPr lang="en-US" smtClean="0">
                <a:latin typeface="Arial" charset="0"/>
                <a:cs typeface="Arial" charset="0"/>
              </a:rPr>
              <a:pPr/>
              <a:t>43</a:t>
            </a:fld>
            <a:endParaRPr lang="en-US">
              <a:latin typeface="Arial" charset="0"/>
              <a:cs typeface="Arial" charset="0"/>
            </a:endParaRPr>
          </a:p>
        </p:txBody>
      </p:sp>
    </p:spTree>
    <p:extLst>
      <p:ext uri="{BB962C8B-B14F-4D97-AF65-F5344CB8AC3E}">
        <p14:creationId xmlns:p14="http://schemas.microsoft.com/office/powerpoint/2010/main" val="5266326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0137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a:p>
        </p:txBody>
      </p:sp>
      <p:sp>
        <p:nvSpPr>
          <p:cNvPr id="101380"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7C96532-1296-470B-B665-CC8FFC15E1FC}" type="slidenum">
              <a:rPr lang="en-US" smtClean="0">
                <a:latin typeface="Arial" charset="0"/>
                <a:cs typeface="Arial" charset="0"/>
              </a:rPr>
              <a:pPr/>
              <a:t>44</a:t>
            </a:fld>
            <a:endParaRPr lang="en-US">
              <a:latin typeface="Arial" charset="0"/>
              <a:cs typeface="Arial" charset="0"/>
            </a:endParaRPr>
          </a:p>
        </p:txBody>
      </p:sp>
    </p:spTree>
    <p:extLst>
      <p:ext uri="{BB962C8B-B14F-4D97-AF65-F5344CB8AC3E}">
        <p14:creationId xmlns:p14="http://schemas.microsoft.com/office/powerpoint/2010/main" val="1334402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6656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6656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7B399C2-255D-4B87-8427-6C5113BA75F8}" type="slidenum">
              <a:rPr lang="nl-NL" smtClean="0">
                <a:latin typeface="Arial" charset="0"/>
                <a:cs typeface="Arial" charset="0"/>
              </a:rPr>
              <a:pPr/>
              <a:t>7</a:t>
            </a:fld>
            <a:endParaRPr lang="nl-NL">
              <a:latin typeface="Arial" charset="0"/>
              <a:cs typeface="Arial" charset="0"/>
            </a:endParaRPr>
          </a:p>
        </p:txBody>
      </p:sp>
    </p:spTree>
    <p:extLst>
      <p:ext uri="{BB962C8B-B14F-4D97-AF65-F5344CB8AC3E}">
        <p14:creationId xmlns:p14="http://schemas.microsoft.com/office/powerpoint/2010/main" val="16919284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0137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dirty="0"/>
          </a:p>
        </p:txBody>
      </p:sp>
      <p:sp>
        <p:nvSpPr>
          <p:cNvPr id="101380"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7C96532-1296-470B-B665-CC8FFC15E1FC}" type="slidenum">
              <a:rPr lang="en-US" smtClean="0">
                <a:latin typeface="Arial" charset="0"/>
                <a:cs typeface="Arial" charset="0"/>
              </a:rPr>
              <a:pPr/>
              <a:t>45</a:t>
            </a:fld>
            <a:endParaRPr lang="en-US">
              <a:latin typeface="Arial" charset="0"/>
              <a:cs typeface="Arial" charset="0"/>
            </a:endParaRPr>
          </a:p>
        </p:txBody>
      </p:sp>
    </p:spTree>
    <p:extLst>
      <p:ext uri="{BB962C8B-B14F-4D97-AF65-F5344CB8AC3E}">
        <p14:creationId xmlns:p14="http://schemas.microsoft.com/office/powerpoint/2010/main" val="50727514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0137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nl-NL" dirty="0"/>
          </a:p>
        </p:txBody>
      </p:sp>
      <p:sp>
        <p:nvSpPr>
          <p:cNvPr id="101380"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7C96532-1296-470B-B665-CC8FFC15E1FC}" type="slidenum">
              <a:rPr lang="en-US" smtClean="0">
                <a:latin typeface="Arial" charset="0"/>
                <a:cs typeface="Arial" charset="0"/>
              </a:rPr>
              <a:pPr/>
              <a:t>46</a:t>
            </a:fld>
            <a:endParaRPr lang="en-US">
              <a:latin typeface="Arial" charset="0"/>
              <a:cs typeface="Arial" charset="0"/>
            </a:endParaRPr>
          </a:p>
        </p:txBody>
      </p:sp>
    </p:spTree>
    <p:extLst>
      <p:ext uri="{BB962C8B-B14F-4D97-AF65-F5344CB8AC3E}">
        <p14:creationId xmlns:p14="http://schemas.microsoft.com/office/powerpoint/2010/main" val="2080466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7065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70660"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662F8D1-6BFB-4667-86E9-EC5ED56A4FBE}" type="slidenum">
              <a:rPr lang="nl-NL" smtClean="0">
                <a:latin typeface="Arial" charset="0"/>
                <a:cs typeface="Arial" charset="0"/>
              </a:rPr>
              <a:pPr/>
              <a:t>8</a:t>
            </a:fld>
            <a:endParaRPr lang="nl-NL">
              <a:latin typeface="Arial" charset="0"/>
              <a:cs typeface="Arial" charset="0"/>
            </a:endParaRPr>
          </a:p>
        </p:txBody>
      </p:sp>
    </p:spTree>
    <p:extLst>
      <p:ext uri="{BB962C8B-B14F-4D97-AF65-F5344CB8AC3E}">
        <p14:creationId xmlns:p14="http://schemas.microsoft.com/office/powerpoint/2010/main" val="1853606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7065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70660"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662F8D1-6BFB-4667-86E9-EC5ED56A4FBE}" type="slidenum">
              <a:rPr lang="nl-NL" smtClean="0">
                <a:latin typeface="Arial" charset="0"/>
                <a:cs typeface="Arial" charset="0"/>
              </a:rPr>
              <a:pPr/>
              <a:t>10</a:t>
            </a:fld>
            <a:endParaRPr lang="nl-NL">
              <a:latin typeface="Arial" charset="0"/>
              <a:cs typeface="Arial" charset="0"/>
            </a:endParaRPr>
          </a:p>
        </p:txBody>
      </p:sp>
    </p:spTree>
    <p:extLst>
      <p:ext uri="{BB962C8B-B14F-4D97-AF65-F5344CB8AC3E}">
        <p14:creationId xmlns:p14="http://schemas.microsoft.com/office/powerpoint/2010/main" val="22907119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7065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70660"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662F8D1-6BFB-4667-86E9-EC5ED56A4FBE}" type="slidenum">
              <a:rPr lang="nl-NL" smtClean="0">
                <a:latin typeface="Arial" charset="0"/>
                <a:cs typeface="Arial" charset="0"/>
              </a:rPr>
              <a:pPr/>
              <a:t>11</a:t>
            </a:fld>
            <a:endParaRPr lang="nl-NL">
              <a:latin typeface="Arial" charset="0"/>
              <a:cs typeface="Arial" charset="0"/>
            </a:endParaRPr>
          </a:p>
        </p:txBody>
      </p:sp>
    </p:spTree>
    <p:extLst>
      <p:ext uri="{BB962C8B-B14F-4D97-AF65-F5344CB8AC3E}">
        <p14:creationId xmlns:p14="http://schemas.microsoft.com/office/powerpoint/2010/main" val="3558309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7270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7270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DF12CBD-471D-4BC6-8033-9F44A9D256D2}" type="slidenum">
              <a:rPr lang="nl-NL" smtClean="0">
                <a:latin typeface="Arial" charset="0"/>
                <a:cs typeface="Arial" charset="0"/>
              </a:rPr>
              <a:pPr/>
              <a:t>12</a:t>
            </a:fld>
            <a:endParaRPr lang="nl-NL">
              <a:latin typeface="Arial" charset="0"/>
              <a:cs typeface="Arial" charset="0"/>
            </a:endParaRPr>
          </a:p>
        </p:txBody>
      </p:sp>
    </p:spTree>
    <p:extLst>
      <p:ext uri="{BB962C8B-B14F-4D97-AF65-F5344CB8AC3E}">
        <p14:creationId xmlns:p14="http://schemas.microsoft.com/office/powerpoint/2010/main" val="1855479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7270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7270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DF12CBD-471D-4BC6-8033-9F44A9D256D2}" type="slidenum">
              <a:rPr lang="nl-NL" smtClean="0">
                <a:latin typeface="Arial" charset="0"/>
                <a:cs typeface="Arial" charset="0"/>
              </a:rPr>
              <a:pPr/>
              <a:t>13</a:t>
            </a:fld>
            <a:endParaRPr lang="nl-NL">
              <a:latin typeface="Arial" charset="0"/>
              <a:cs typeface="Arial" charset="0"/>
            </a:endParaRPr>
          </a:p>
        </p:txBody>
      </p:sp>
    </p:spTree>
    <p:extLst>
      <p:ext uri="{BB962C8B-B14F-4D97-AF65-F5344CB8AC3E}">
        <p14:creationId xmlns:p14="http://schemas.microsoft.com/office/powerpoint/2010/main" val="1439952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28688" y="857250"/>
            <a:ext cx="7315200" cy="1279525"/>
          </a:xfrm>
          <a:prstGeom prst="rect">
            <a:avLst/>
          </a:prstGeom>
          <a:solidFill>
            <a:schemeClr val="accent2">
              <a:lumMod val="50000"/>
            </a:schemeClr>
          </a:solid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b="1" dirty="0">
              <a:solidFill>
                <a:schemeClr val="bg1"/>
              </a:solidFill>
              <a:latin typeface="Calibri" panose="020F0502020204030204" pitchFamily="34" charset="0"/>
              <a:cs typeface="Calibri" panose="020F0502020204030204" pitchFamily="34" charset="0"/>
            </a:endParaRPr>
          </a:p>
        </p:txBody>
      </p:sp>
      <p:sp>
        <p:nvSpPr>
          <p:cNvPr id="5" name="Rectangle 4"/>
          <p:cNvSpPr/>
          <p:nvPr/>
        </p:nvSpPr>
        <p:spPr>
          <a:xfrm>
            <a:off x="938213" y="2257425"/>
            <a:ext cx="7315200" cy="685800"/>
          </a:xfrm>
          <a:prstGeom prst="rect">
            <a:avLst/>
          </a:prstGeom>
          <a:solidFill>
            <a:schemeClr val="accent2">
              <a:lumMod val="50000"/>
            </a:schemeClr>
          </a:solid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latin typeface="Calibri" panose="020F0502020204030204" pitchFamily="34" charset="0"/>
              <a:cs typeface="Calibri" panose="020F0502020204030204" pitchFamily="34" charset="0"/>
            </a:endParaRPr>
          </a:p>
        </p:txBody>
      </p:sp>
      <p:sp>
        <p:nvSpPr>
          <p:cNvPr id="6" name="Rectangle 5"/>
          <p:cNvSpPr/>
          <p:nvPr/>
        </p:nvSpPr>
        <p:spPr>
          <a:xfrm>
            <a:off x="928688" y="85725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latin typeface="Calibri" panose="020F0502020204030204" pitchFamily="34" charset="0"/>
              <a:cs typeface="Calibri" panose="020F0502020204030204" pitchFamily="34" charset="0"/>
            </a:endParaRPr>
          </a:p>
        </p:txBody>
      </p:sp>
      <p:sp>
        <p:nvSpPr>
          <p:cNvPr id="7" name="Rectangle 6"/>
          <p:cNvSpPr/>
          <p:nvPr/>
        </p:nvSpPr>
        <p:spPr>
          <a:xfrm>
            <a:off x="938213" y="2257425"/>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b="1">
              <a:solidFill>
                <a:schemeClr val="bg1"/>
              </a:solidFill>
              <a:latin typeface="Calibri" panose="020F0502020204030204" pitchFamily="34" charset="0"/>
              <a:cs typeface="Calibri" panose="020F0502020204030204" pitchFamily="34" charset="0"/>
            </a:endParaRPr>
          </a:p>
        </p:txBody>
      </p:sp>
      <p:sp>
        <p:nvSpPr>
          <p:cNvPr id="8" name="Title 7"/>
          <p:cNvSpPr>
            <a:spLocks noGrp="1"/>
          </p:cNvSpPr>
          <p:nvPr>
            <p:ph type="ctrTitle"/>
          </p:nvPr>
        </p:nvSpPr>
        <p:spPr>
          <a:xfrm>
            <a:off x="1242987" y="1095357"/>
            <a:ext cx="6858000" cy="990600"/>
          </a:xfrm>
        </p:spPr>
        <p:txBody>
          <a:bodyPr anchor="t"/>
          <a:lstStyle>
            <a:lvl1pPr algn="r">
              <a:defRPr sz="3600" b="1">
                <a:solidFill>
                  <a:schemeClr val="bg1"/>
                </a:solidFill>
                <a:latin typeface="Calibri" panose="020F0502020204030204" pitchFamily="34" charset="0"/>
                <a:cs typeface="Calibri" panose="020F0502020204030204" pitchFamily="34" charset="0"/>
              </a:defRPr>
            </a:lvl1pPr>
          </a:lstStyle>
          <a:p>
            <a:r>
              <a:rPr lang="en-US"/>
              <a:t>Click to edit Master title style</a:t>
            </a:r>
          </a:p>
        </p:txBody>
      </p:sp>
      <p:sp>
        <p:nvSpPr>
          <p:cNvPr id="9" name="Subtitle 8"/>
          <p:cNvSpPr>
            <a:spLocks noGrp="1"/>
          </p:cNvSpPr>
          <p:nvPr>
            <p:ph type="subTitle" idx="1"/>
          </p:nvPr>
        </p:nvSpPr>
        <p:spPr>
          <a:xfrm>
            <a:off x="1242987" y="2333607"/>
            <a:ext cx="6858000" cy="533400"/>
          </a:xfrm>
        </p:spPr>
        <p:txBody>
          <a:bodyPr/>
          <a:lstStyle>
            <a:lvl1pPr marL="0" indent="0" algn="r">
              <a:buNone/>
              <a:defRPr sz="2400" b="1">
                <a:solidFill>
                  <a:schemeClr val="bg1"/>
                </a:solidFill>
                <a:latin typeface="Calibri" panose="020F0502020204030204" pitchFamily="34" charset="0"/>
                <a:ea typeface="+mj-ea"/>
                <a:cs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00800" y="6356350"/>
            <a:ext cx="2289175" cy="365125"/>
          </a:xfrm>
          <a:prstGeom prst="rect">
            <a:avLst/>
          </a:prstGeom>
        </p:spPr>
        <p:txBody>
          <a:bodyPr/>
          <a:lstStyle>
            <a:lvl1pPr fontAlgn="auto">
              <a:spcBef>
                <a:spcPts val="0"/>
              </a:spcBef>
              <a:spcAft>
                <a:spcPts val="0"/>
              </a:spcAft>
              <a:defRPr>
                <a:latin typeface="+mn-lt"/>
                <a:cs typeface="+mn-cs"/>
              </a:defRPr>
            </a:lvl1pPr>
          </a:lstStyle>
          <a:p>
            <a:pPr>
              <a:defRPr/>
            </a:pPr>
            <a:endParaRPr lang="nl-NL"/>
          </a:p>
        </p:txBody>
      </p:sp>
      <p:sp>
        <p:nvSpPr>
          <p:cNvPr id="5" name="Footer Placeholder 4"/>
          <p:cNvSpPr>
            <a:spLocks noGrp="1"/>
          </p:cNvSpPr>
          <p:nvPr>
            <p:ph type="ftr" sz="quarter" idx="11"/>
          </p:nvPr>
        </p:nvSpPr>
        <p:spPr>
          <a:xfrm>
            <a:off x="2898775" y="6356350"/>
            <a:ext cx="3505200" cy="365125"/>
          </a:xfrm>
          <a:prstGeom prst="rect">
            <a:avLst/>
          </a:prstGeom>
        </p:spPr>
        <p:txBody>
          <a:bodyPr/>
          <a:lstStyle>
            <a:lvl1pPr fontAlgn="auto">
              <a:spcBef>
                <a:spcPts val="0"/>
              </a:spcBef>
              <a:spcAft>
                <a:spcPts val="0"/>
              </a:spcAft>
              <a:defRPr>
                <a:latin typeface="+mn-lt"/>
                <a:cs typeface="+mn-cs"/>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pPr>
              <a:defRPr/>
            </a:pPr>
            <a:fld id="{58A2BAFD-1D9A-4CA4-B899-0ABFACFB990C}" type="slidenum">
              <a:rPr lang="nl-NL"/>
              <a:pPr>
                <a:defRPr/>
              </a:pPr>
              <a:t>‹#›</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Isosceles Triangle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traight Connector 5"/>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6400800" y="6356350"/>
            <a:ext cx="2289175" cy="365125"/>
          </a:xfrm>
          <a:prstGeom prst="rect">
            <a:avLst/>
          </a:prstGeom>
        </p:spPr>
        <p:txBody>
          <a:bodyPr/>
          <a:lstStyle>
            <a:lvl1pPr fontAlgn="auto">
              <a:spcBef>
                <a:spcPts val="0"/>
              </a:spcBef>
              <a:spcAft>
                <a:spcPts val="0"/>
              </a:spcAft>
              <a:defRPr>
                <a:latin typeface="+mn-lt"/>
                <a:cs typeface="+mn-cs"/>
              </a:defRPr>
            </a:lvl1pPr>
          </a:lstStyle>
          <a:p>
            <a:pPr>
              <a:defRPr/>
            </a:pPr>
            <a:endParaRPr lang="nl-NL"/>
          </a:p>
        </p:txBody>
      </p:sp>
      <p:sp>
        <p:nvSpPr>
          <p:cNvPr id="8" name="Footer Placeholder 4"/>
          <p:cNvSpPr>
            <a:spLocks noGrp="1"/>
          </p:cNvSpPr>
          <p:nvPr>
            <p:ph type="ftr" sz="quarter" idx="11"/>
          </p:nvPr>
        </p:nvSpPr>
        <p:spPr>
          <a:xfrm>
            <a:off x="2898775" y="6356350"/>
            <a:ext cx="3505200" cy="365125"/>
          </a:xfrm>
          <a:prstGeom prst="rect">
            <a:avLst/>
          </a:prstGeom>
        </p:spPr>
        <p:txBody>
          <a:bodyPr/>
          <a:lstStyle>
            <a:lvl1pPr fontAlgn="auto">
              <a:spcBef>
                <a:spcPts val="0"/>
              </a:spcBef>
              <a:spcAft>
                <a:spcPts val="0"/>
              </a:spcAft>
              <a:defRPr>
                <a:latin typeface="+mn-lt"/>
                <a:cs typeface="+mn-cs"/>
              </a:defRPr>
            </a:lvl1pPr>
          </a:lstStyle>
          <a:p>
            <a:pPr>
              <a:defRPr/>
            </a:pPr>
            <a:endParaRPr lang="nl-NL"/>
          </a:p>
        </p:txBody>
      </p:sp>
      <p:sp>
        <p:nvSpPr>
          <p:cNvPr id="9" name="Slide Number Placeholder 5"/>
          <p:cNvSpPr>
            <a:spLocks noGrp="1"/>
          </p:cNvSpPr>
          <p:nvPr>
            <p:ph type="sldNum" sz="quarter" idx="12"/>
          </p:nvPr>
        </p:nvSpPr>
        <p:spPr/>
        <p:txBody>
          <a:bodyPr/>
          <a:lstStyle>
            <a:lvl1pPr>
              <a:defRPr/>
            </a:lvl1pPr>
          </a:lstStyle>
          <a:p>
            <a:pPr>
              <a:defRPr/>
            </a:pPr>
            <a:fld id="{C0657111-856B-4807-AB42-ACFF33A652F5}" type="slidenum">
              <a:rPr lang="nl-NL"/>
              <a:pPr>
                <a:defRPr/>
              </a:pPr>
              <a:t>‹#›</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219200"/>
            <a:ext cx="8229600"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xfrm>
            <a:off x="6786563" y="6492875"/>
            <a:ext cx="1981200" cy="365125"/>
          </a:xfrm>
        </p:spPr>
        <p:txBody>
          <a:bodyPr/>
          <a:lstStyle>
            <a:lvl1pPr algn="r">
              <a:defRPr/>
            </a:lvl1pPr>
          </a:lstStyle>
          <a:p>
            <a:pPr>
              <a:defRPr/>
            </a:pPr>
            <a:fld id="{D8D02A37-ADA7-4699-AB7C-2E0C37010097}" type="slidenum">
              <a:rPr lang="nl-NL"/>
              <a:pPr>
                <a:defRPr/>
              </a:pPr>
              <a:t>‹#›</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a:t>Click to edit Master title style</a:t>
            </a:r>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p:cNvSpPr>
            <a:spLocks noGrp="1"/>
          </p:cNvSpPr>
          <p:nvPr>
            <p:ph type="dt" sz="half" idx="10"/>
          </p:nvPr>
        </p:nvSpPr>
        <p:spPr>
          <a:xfrm>
            <a:off x="6400800" y="6354763"/>
            <a:ext cx="2286000" cy="366712"/>
          </a:xfrm>
          <a:prstGeom prst="rect">
            <a:avLst/>
          </a:prstGeom>
        </p:spPr>
        <p:txBody>
          <a:bodyPr/>
          <a:lstStyle>
            <a:lvl1pPr fontAlgn="auto">
              <a:spcBef>
                <a:spcPts val="0"/>
              </a:spcBef>
              <a:spcAft>
                <a:spcPts val="0"/>
              </a:spcAft>
              <a:defRPr>
                <a:latin typeface="+mn-lt"/>
                <a:cs typeface="+mn-cs"/>
              </a:defRPr>
            </a:lvl1pPr>
          </a:lstStyle>
          <a:p>
            <a:pPr>
              <a:defRPr/>
            </a:pPr>
            <a:endParaRPr lang="nl-NL"/>
          </a:p>
        </p:txBody>
      </p:sp>
      <p:sp>
        <p:nvSpPr>
          <p:cNvPr id="7" name="Footer Placeholder 4"/>
          <p:cNvSpPr>
            <a:spLocks noGrp="1"/>
          </p:cNvSpPr>
          <p:nvPr>
            <p:ph type="ftr" sz="quarter" idx="11"/>
          </p:nvPr>
        </p:nvSpPr>
        <p:spPr>
          <a:xfrm>
            <a:off x="2898775" y="6354763"/>
            <a:ext cx="3475038" cy="366712"/>
          </a:xfrm>
          <a:prstGeom prst="rect">
            <a:avLst/>
          </a:prstGeom>
        </p:spPr>
        <p:txBody>
          <a:bodyPr/>
          <a:lstStyle>
            <a:lvl1pPr fontAlgn="auto">
              <a:spcBef>
                <a:spcPts val="0"/>
              </a:spcBef>
              <a:spcAft>
                <a:spcPts val="0"/>
              </a:spcAft>
              <a:defRPr>
                <a:latin typeface="+mn-lt"/>
                <a:cs typeface="+mn-cs"/>
              </a:defRPr>
            </a:lvl1pPr>
          </a:lstStyle>
          <a:p>
            <a:pPr>
              <a:defRPr/>
            </a:pPr>
            <a:endParaRPr lang="nl-NL"/>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70D251C5-FC29-4191-8927-101D14E36ED0}" type="slidenum">
              <a:rPr lang="nl-NL"/>
              <a:pPr>
                <a:defRPr/>
              </a:pPr>
              <a:t>‹#›</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a:t>Click to edit Master title style</a:t>
            </a:r>
          </a:p>
        </p:txBody>
      </p:sp>
      <p:sp>
        <p:nvSpPr>
          <p:cNvPr id="9" name="Content Placeholder 8"/>
          <p:cNvSpPr>
            <a:spLocks noGrp="1"/>
          </p:cNvSpPr>
          <p:nvPr>
            <p:ph sz="quarter" idx="1"/>
          </p:nvPr>
        </p:nvSpPr>
        <p:spPr>
          <a:xfrm>
            <a:off x="457200" y="1219200"/>
            <a:ext cx="4041648"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632198" y="1216152"/>
            <a:ext cx="4041648"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400800" y="6356350"/>
            <a:ext cx="2289175" cy="365125"/>
          </a:xfrm>
          <a:prstGeom prst="rect">
            <a:avLst/>
          </a:prstGeom>
        </p:spPr>
        <p:txBody>
          <a:bodyPr/>
          <a:lstStyle>
            <a:lvl1pPr fontAlgn="auto">
              <a:spcBef>
                <a:spcPts val="0"/>
              </a:spcBef>
              <a:spcAft>
                <a:spcPts val="0"/>
              </a:spcAft>
              <a:defRPr>
                <a:latin typeface="+mn-lt"/>
                <a:cs typeface="+mn-cs"/>
              </a:defRPr>
            </a:lvl1pPr>
          </a:lstStyle>
          <a:p>
            <a:pPr>
              <a:defRPr/>
            </a:pPr>
            <a:endParaRPr lang="nl-NL"/>
          </a:p>
        </p:txBody>
      </p:sp>
      <p:sp>
        <p:nvSpPr>
          <p:cNvPr id="6" name="Footer Placeholder 5"/>
          <p:cNvSpPr>
            <a:spLocks noGrp="1"/>
          </p:cNvSpPr>
          <p:nvPr>
            <p:ph type="ftr" sz="quarter" idx="11"/>
          </p:nvPr>
        </p:nvSpPr>
        <p:spPr>
          <a:xfrm>
            <a:off x="2898775" y="6356350"/>
            <a:ext cx="3505200" cy="365125"/>
          </a:xfrm>
          <a:prstGeom prst="rect">
            <a:avLst/>
          </a:prstGeom>
        </p:spPr>
        <p:txBody>
          <a:bodyPr/>
          <a:lstStyle>
            <a:lvl1pPr fontAlgn="auto">
              <a:spcBef>
                <a:spcPts val="0"/>
              </a:spcBef>
              <a:spcAft>
                <a:spcPts val="0"/>
              </a:spcAft>
              <a:defRPr>
                <a:latin typeface="+mn-lt"/>
                <a:cs typeface="+mn-cs"/>
              </a:defRPr>
            </a:lvl1pPr>
          </a:lstStyle>
          <a:p>
            <a:pPr>
              <a:defRPr/>
            </a:pPr>
            <a:endParaRPr lang="nl-NL"/>
          </a:p>
        </p:txBody>
      </p:sp>
      <p:sp>
        <p:nvSpPr>
          <p:cNvPr id="7" name="Slide Number Placeholder 6"/>
          <p:cNvSpPr>
            <a:spLocks noGrp="1"/>
          </p:cNvSpPr>
          <p:nvPr>
            <p:ph type="sldNum" sz="quarter" idx="12"/>
          </p:nvPr>
        </p:nvSpPr>
        <p:spPr/>
        <p:txBody>
          <a:bodyPr/>
          <a:lstStyle>
            <a:lvl1pPr>
              <a:defRPr/>
            </a:lvl1pPr>
          </a:lstStyle>
          <a:p>
            <a:pPr>
              <a:defRPr/>
            </a:pPr>
            <a:fld id="{8375024F-2ECE-4B93-A2EB-751CEBBCFE61}" type="slidenum">
              <a:rPr lang="nl-NL"/>
              <a:pPr>
                <a:defRPr/>
              </a:pPr>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648200" y="2133600"/>
            <a:ext cx="40386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400800" y="6356350"/>
            <a:ext cx="2289175" cy="365125"/>
          </a:xfrm>
          <a:prstGeom prst="rect">
            <a:avLst/>
          </a:prstGeom>
        </p:spPr>
        <p:txBody>
          <a:bodyPr/>
          <a:lstStyle>
            <a:lvl1pPr fontAlgn="auto">
              <a:spcBef>
                <a:spcPts val="0"/>
              </a:spcBef>
              <a:spcAft>
                <a:spcPts val="0"/>
              </a:spcAft>
              <a:defRPr>
                <a:latin typeface="+mn-lt"/>
                <a:cs typeface="+mn-cs"/>
              </a:defRPr>
            </a:lvl1pPr>
          </a:lstStyle>
          <a:p>
            <a:pPr>
              <a:defRPr/>
            </a:pPr>
            <a:endParaRPr lang="nl-NL"/>
          </a:p>
        </p:txBody>
      </p:sp>
      <p:sp>
        <p:nvSpPr>
          <p:cNvPr id="8" name="Footer Placeholder 7"/>
          <p:cNvSpPr>
            <a:spLocks noGrp="1"/>
          </p:cNvSpPr>
          <p:nvPr>
            <p:ph type="ftr" sz="quarter" idx="11"/>
          </p:nvPr>
        </p:nvSpPr>
        <p:spPr>
          <a:xfrm>
            <a:off x="2898775" y="6356350"/>
            <a:ext cx="3505200" cy="365125"/>
          </a:xfrm>
          <a:prstGeom prst="rect">
            <a:avLst/>
          </a:prstGeom>
        </p:spPr>
        <p:txBody>
          <a:bodyPr/>
          <a:lstStyle>
            <a:lvl1pPr fontAlgn="auto">
              <a:spcBef>
                <a:spcPts val="0"/>
              </a:spcBef>
              <a:spcAft>
                <a:spcPts val="0"/>
              </a:spcAft>
              <a:defRPr>
                <a:latin typeface="+mn-lt"/>
                <a:cs typeface="+mn-cs"/>
              </a:defRPr>
            </a:lvl1pPr>
          </a:lstStyle>
          <a:p>
            <a:pPr>
              <a:defRPr/>
            </a:pPr>
            <a:endParaRPr lang="nl-NL"/>
          </a:p>
        </p:txBody>
      </p:sp>
      <p:sp>
        <p:nvSpPr>
          <p:cNvPr id="9" name="Slide Number Placeholder 8"/>
          <p:cNvSpPr>
            <a:spLocks noGrp="1"/>
          </p:cNvSpPr>
          <p:nvPr>
            <p:ph type="sldNum" sz="quarter" idx="12"/>
          </p:nvPr>
        </p:nvSpPr>
        <p:spPr/>
        <p:txBody>
          <a:bodyPr/>
          <a:lstStyle>
            <a:lvl1pPr>
              <a:defRPr/>
            </a:lvl1pPr>
          </a:lstStyle>
          <a:p>
            <a:pPr>
              <a:defRPr/>
            </a:pPr>
            <a:fld id="{3E7C042B-6BE9-4122-A3E1-12E27B98318E}" type="slidenum">
              <a:rPr lang="nl-NL"/>
              <a:pPr>
                <a:defRPr/>
              </a:pPr>
              <a:t>‹#›</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a:t>Click to edit Master title style</a:t>
            </a:r>
          </a:p>
        </p:txBody>
      </p:sp>
      <p:sp>
        <p:nvSpPr>
          <p:cNvPr id="3" name="Date Placeholder 2"/>
          <p:cNvSpPr>
            <a:spLocks noGrp="1"/>
          </p:cNvSpPr>
          <p:nvPr>
            <p:ph type="dt" sz="half" idx="10"/>
          </p:nvPr>
        </p:nvSpPr>
        <p:spPr>
          <a:xfrm>
            <a:off x="6400800" y="6356350"/>
            <a:ext cx="2289175" cy="365125"/>
          </a:xfrm>
          <a:prstGeom prst="rect">
            <a:avLst/>
          </a:prstGeom>
        </p:spPr>
        <p:txBody>
          <a:bodyPr/>
          <a:lstStyle>
            <a:lvl1pPr fontAlgn="auto">
              <a:spcBef>
                <a:spcPts val="0"/>
              </a:spcBef>
              <a:spcAft>
                <a:spcPts val="0"/>
              </a:spcAft>
              <a:defRPr>
                <a:latin typeface="+mn-lt"/>
                <a:cs typeface="+mn-cs"/>
              </a:defRPr>
            </a:lvl1pPr>
          </a:lstStyle>
          <a:p>
            <a:pPr>
              <a:defRPr/>
            </a:pPr>
            <a:endParaRPr lang="nl-NL"/>
          </a:p>
        </p:txBody>
      </p:sp>
      <p:sp>
        <p:nvSpPr>
          <p:cNvPr id="4" name="Footer Placeholder 3"/>
          <p:cNvSpPr>
            <a:spLocks noGrp="1"/>
          </p:cNvSpPr>
          <p:nvPr>
            <p:ph type="ftr" sz="quarter" idx="11"/>
          </p:nvPr>
        </p:nvSpPr>
        <p:spPr>
          <a:xfrm>
            <a:off x="2898775" y="6356350"/>
            <a:ext cx="3505200" cy="365125"/>
          </a:xfrm>
          <a:prstGeom prst="rect">
            <a:avLst/>
          </a:prstGeom>
        </p:spPr>
        <p:txBody>
          <a:bodyPr/>
          <a:lstStyle>
            <a:lvl1pPr fontAlgn="auto">
              <a:spcBef>
                <a:spcPts val="0"/>
              </a:spcBef>
              <a:spcAft>
                <a:spcPts val="0"/>
              </a:spcAft>
              <a:defRPr>
                <a:latin typeface="+mn-lt"/>
                <a:cs typeface="+mn-cs"/>
              </a:defRPr>
            </a:lvl1pPr>
          </a:lstStyle>
          <a:p>
            <a:pPr>
              <a:defRPr/>
            </a:pPr>
            <a:endParaRPr lang="nl-NL"/>
          </a:p>
        </p:txBody>
      </p:sp>
      <p:sp>
        <p:nvSpPr>
          <p:cNvPr id="5" name="Slide Number Placeholder 4"/>
          <p:cNvSpPr>
            <a:spLocks noGrp="1"/>
          </p:cNvSpPr>
          <p:nvPr>
            <p:ph type="sldNum" sz="quarter" idx="12"/>
          </p:nvPr>
        </p:nvSpPr>
        <p:spPr/>
        <p:txBody>
          <a:bodyPr/>
          <a:lstStyle>
            <a:lvl1pPr>
              <a:defRPr/>
            </a:lvl1pPr>
          </a:lstStyle>
          <a:p>
            <a:pPr>
              <a:defRPr/>
            </a:pPr>
            <a:fld id="{7B2A6160-B8AC-420C-84FE-6EA1ABF2ED5C}" type="slidenum">
              <a:rPr lang="nl-NL"/>
              <a:pPr>
                <a:defRPr/>
              </a:pPr>
              <a:t>‹#›</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a:xfrm>
            <a:off x="6400800" y="6356350"/>
            <a:ext cx="2289175" cy="365125"/>
          </a:xfrm>
          <a:prstGeom prst="rect">
            <a:avLst/>
          </a:prstGeom>
        </p:spPr>
        <p:txBody>
          <a:bodyPr/>
          <a:lstStyle>
            <a:lvl1pPr fontAlgn="auto">
              <a:spcBef>
                <a:spcPts val="0"/>
              </a:spcBef>
              <a:spcAft>
                <a:spcPts val="0"/>
              </a:spcAft>
              <a:defRPr>
                <a:latin typeface="+mn-lt"/>
                <a:cs typeface="+mn-cs"/>
              </a:defRPr>
            </a:lvl1pPr>
          </a:lstStyle>
          <a:p>
            <a:pPr>
              <a:defRPr/>
            </a:pPr>
            <a:endParaRPr lang="nl-NL"/>
          </a:p>
        </p:txBody>
      </p:sp>
      <p:sp>
        <p:nvSpPr>
          <p:cNvPr id="5" name="Footer Placeholder 2"/>
          <p:cNvSpPr>
            <a:spLocks noGrp="1"/>
          </p:cNvSpPr>
          <p:nvPr>
            <p:ph type="ftr" sz="quarter" idx="11"/>
          </p:nvPr>
        </p:nvSpPr>
        <p:spPr>
          <a:xfrm>
            <a:off x="2898775" y="6356350"/>
            <a:ext cx="3505200" cy="365125"/>
          </a:xfrm>
          <a:prstGeom prst="rect">
            <a:avLst/>
          </a:prstGeom>
        </p:spPr>
        <p:txBody>
          <a:bodyPr/>
          <a:lstStyle>
            <a:lvl1pPr fontAlgn="auto">
              <a:spcBef>
                <a:spcPts val="0"/>
              </a:spcBef>
              <a:spcAft>
                <a:spcPts val="0"/>
              </a:spcAft>
              <a:defRPr>
                <a:latin typeface="+mn-lt"/>
                <a:cs typeface="+mn-cs"/>
              </a:defRPr>
            </a:lvl1pPr>
          </a:lstStyle>
          <a:p>
            <a:pPr>
              <a:defRPr/>
            </a:pPr>
            <a:endParaRPr lang="nl-NL"/>
          </a:p>
        </p:txBody>
      </p:sp>
      <p:sp>
        <p:nvSpPr>
          <p:cNvPr id="6" name="Slide Number Placeholder 3"/>
          <p:cNvSpPr>
            <a:spLocks noGrp="1"/>
          </p:cNvSpPr>
          <p:nvPr>
            <p:ph type="sldNum" sz="quarter" idx="12"/>
          </p:nvPr>
        </p:nvSpPr>
        <p:spPr/>
        <p:txBody>
          <a:bodyPr/>
          <a:lstStyle>
            <a:lvl1pPr>
              <a:defRPr/>
            </a:lvl1pPr>
          </a:lstStyle>
          <a:p>
            <a:pPr>
              <a:defRPr/>
            </a:pPr>
            <a:fld id="{CEF5E7CA-ADD8-4CAA-960D-966B30A237BB}" type="slidenum">
              <a:rPr lang="nl-NL"/>
              <a:pPr>
                <a:defRPr/>
              </a:pPr>
              <a:t>‹#›</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Straight Connector 5"/>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7" name="Isosceles Triangle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4"/>
          <p:cNvSpPr>
            <a:spLocks noGrp="1"/>
          </p:cNvSpPr>
          <p:nvPr>
            <p:ph type="dt" sz="half" idx="10"/>
          </p:nvPr>
        </p:nvSpPr>
        <p:spPr>
          <a:xfrm>
            <a:off x="6400800" y="6356350"/>
            <a:ext cx="2289175" cy="365125"/>
          </a:xfrm>
          <a:prstGeom prst="rect">
            <a:avLst/>
          </a:prstGeom>
        </p:spPr>
        <p:txBody>
          <a:bodyPr/>
          <a:lstStyle>
            <a:lvl1pPr fontAlgn="auto">
              <a:spcBef>
                <a:spcPts val="0"/>
              </a:spcBef>
              <a:spcAft>
                <a:spcPts val="0"/>
              </a:spcAft>
              <a:defRPr>
                <a:latin typeface="+mn-lt"/>
                <a:cs typeface="+mn-cs"/>
              </a:defRPr>
            </a:lvl1pPr>
          </a:lstStyle>
          <a:p>
            <a:pPr>
              <a:defRPr/>
            </a:pPr>
            <a:endParaRPr lang="nl-NL"/>
          </a:p>
        </p:txBody>
      </p:sp>
      <p:sp>
        <p:nvSpPr>
          <p:cNvPr id="9" name="Footer Placeholder 5"/>
          <p:cNvSpPr>
            <a:spLocks noGrp="1"/>
          </p:cNvSpPr>
          <p:nvPr>
            <p:ph type="ftr" sz="quarter" idx="11"/>
          </p:nvPr>
        </p:nvSpPr>
        <p:spPr>
          <a:xfrm>
            <a:off x="2898775" y="6356350"/>
            <a:ext cx="3505200" cy="365125"/>
          </a:xfrm>
          <a:prstGeom prst="rect">
            <a:avLst/>
          </a:prstGeom>
        </p:spPr>
        <p:txBody>
          <a:bodyPr/>
          <a:lstStyle>
            <a:lvl1pPr fontAlgn="auto">
              <a:spcBef>
                <a:spcPts val="0"/>
              </a:spcBef>
              <a:spcAft>
                <a:spcPts val="0"/>
              </a:spcAft>
              <a:defRPr>
                <a:latin typeface="+mn-lt"/>
                <a:cs typeface="+mn-cs"/>
              </a:defRPr>
            </a:lvl1pPr>
          </a:lstStyle>
          <a:p>
            <a:pPr>
              <a:defRPr/>
            </a:pPr>
            <a:endParaRPr lang="nl-NL"/>
          </a:p>
        </p:txBody>
      </p:sp>
      <p:sp>
        <p:nvSpPr>
          <p:cNvPr id="10" name="Slide Number Placeholder 6"/>
          <p:cNvSpPr>
            <a:spLocks noGrp="1"/>
          </p:cNvSpPr>
          <p:nvPr>
            <p:ph type="sldNum" sz="quarter" idx="12"/>
          </p:nvPr>
        </p:nvSpPr>
        <p:spPr/>
        <p:txBody>
          <a:bodyPr/>
          <a:lstStyle>
            <a:lvl1pPr>
              <a:defRPr/>
            </a:lvl1pPr>
          </a:lstStyle>
          <a:p>
            <a:pPr>
              <a:defRPr/>
            </a:pPr>
            <a:fld id="{E093E282-552F-4D80-AEFC-5B24541A1FC2}" type="slidenum">
              <a:rPr lang="nl-NL"/>
              <a:pPr>
                <a:defRPr/>
              </a:pPr>
              <a:t>‹#›</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a:t>Click icon to add picture</a:t>
            </a:r>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a:t>Click to edit Master text styles</a:t>
            </a:r>
          </a:p>
        </p:txBody>
      </p:sp>
      <p:sp>
        <p:nvSpPr>
          <p:cNvPr id="8" name="Date Placeholder 4"/>
          <p:cNvSpPr>
            <a:spLocks noGrp="1"/>
          </p:cNvSpPr>
          <p:nvPr>
            <p:ph type="dt" sz="half" idx="10"/>
          </p:nvPr>
        </p:nvSpPr>
        <p:spPr>
          <a:xfrm>
            <a:off x="6400800" y="6356350"/>
            <a:ext cx="2289175" cy="365125"/>
          </a:xfrm>
          <a:prstGeom prst="rect">
            <a:avLst/>
          </a:prstGeom>
        </p:spPr>
        <p:txBody>
          <a:bodyPr/>
          <a:lstStyle>
            <a:lvl1pPr fontAlgn="auto">
              <a:spcBef>
                <a:spcPts val="0"/>
              </a:spcBef>
              <a:spcAft>
                <a:spcPts val="0"/>
              </a:spcAft>
              <a:defRPr>
                <a:latin typeface="+mn-lt"/>
                <a:cs typeface="+mn-cs"/>
              </a:defRPr>
            </a:lvl1pPr>
          </a:lstStyle>
          <a:p>
            <a:pPr>
              <a:defRPr/>
            </a:pPr>
            <a:endParaRPr lang="nl-NL"/>
          </a:p>
        </p:txBody>
      </p:sp>
      <p:sp>
        <p:nvSpPr>
          <p:cNvPr id="9" name="Footer Placeholder 5"/>
          <p:cNvSpPr>
            <a:spLocks noGrp="1"/>
          </p:cNvSpPr>
          <p:nvPr>
            <p:ph type="ftr" sz="quarter" idx="11"/>
          </p:nvPr>
        </p:nvSpPr>
        <p:spPr>
          <a:xfrm>
            <a:off x="2898775" y="6356350"/>
            <a:ext cx="3505200" cy="365125"/>
          </a:xfrm>
          <a:prstGeom prst="rect">
            <a:avLst/>
          </a:prstGeom>
        </p:spPr>
        <p:txBody>
          <a:bodyPr/>
          <a:lstStyle>
            <a:lvl1pPr fontAlgn="auto">
              <a:spcBef>
                <a:spcPts val="0"/>
              </a:spcBef>
              <a:spcAft>
                <a:spcPts val="0"/>
              </a:spcAft>
              <a:defRPr>
                <a:latin typeface="+mn-lt"/>
                <a:cs typeface="+mn-cs"/>
              </a:defRPr>
            </a:lvl1pPr>
          </a:lstStyle>
          <a:p>
            <a:pPr>
              <a:defRPr/>
            </a:pPr>
            <a:endParaRPr lang="nl-NL"/>
          </a:p>
        </p:txBody>
      </p:sp>
      <p:sp>
        <p:nvSpPr>
          <p:cNvPr id="10" name="Slide Number Placeholder 6"/>
          <p:cNvSpPr>
            <a:spLocks noGrp="1"/>
          </p:cNvSpPr>
          <p:nvPr>
            <p:ph type="sldNum" sz="quarter" idx="12"/>
          </p:nvPr>
        </p:nvSpPr>
        <p:spPr/>
        <p:txBody>
          <a:bodyPr/>
          <a:lstStyle>
            <a:lvl1pPr>
              <a:defRPr/>
            </a:lvl1pPr>
          </a:lstStyle>
          <a:p>
            <a:pPr>
              <a:defRPr/>
            </a:pPr>
            <a:fld id="{2DBCE837-D918-4182-8468-FCBEE4FED7D6}" type="slidenum">
              <a:rPr lang="nl-NL"/>
              <a:pPr>
                <a:defRPr/>
              </a:pPr>
              <a:t>‹#›</a:t>
            </a:fld>
            <a:endParaRPr lang="nl-N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7762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Slide Number Placeholder 22"/>
          <p:cNvSpPr>
            <a:spLocks noGrp="1"/>
          </p:cNvSpPr>
          <p:nvPr>
            <p:ph type="sldNum" sz="quarter" idx="4"/>
          </p:nvPr>
        </p:nvSpPr>
        <p:spPr>
          <a:xfrm>
            <a:off x="7162800" y="6492875"/>
            <a:ext cx="1838325"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fld id="{59692522-F017-4BBF-BC56-B1193C412B65}" type="slidenum">
              <a:rPr lang="nl-NL"/>
              <a:pPr>
                <a:defRPr/>
              </a:pPr>
              <a:t>‹#›</a:t>
            </a:fld>
            <a:endParaRPr lang="nl-NL"/>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cxnSp>
        <p:nvCxnSpPr>
          <p:cNvPr id="17" name="Straight Connector 16"/>
          <p:cNvCxnSpPr/>
          <p:nvPr/>
        </p:nvCxnSpPr>
        <p:spPr>
          <a:xfrm>
            <a:off x="0" y="1143000"/>
            <a:ext cx="9144000" cy="158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0" y="6500813"/>
            <a:ext cx="9144000" cy="1587"/>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031" r:id="rId1"/>
    <p:sldLayoutId id="2147484032" r:id="rId2"/>
    <p:sldLayoutId id="2147484033" r:id="rId3"/>
    <p:sldLayoutId id="2147484034" r:id="rId4"/>
    <p:sldLayoutId id="2147484035" r:id="rId5"/>
    <p:sldLayoutId id="2147484036" r:id="rId6"/>
    <p:sldLayoutId id="2147484037" r:id="rId7"/>
    <p:sldLayoutId id="2147484038" r:id="rId8"/>
    <p:sldLayoutId id="2147484039" r:id="rId9"/>
    <p:sldLayoutId id="2147484040" r:id="rId10"/>
    <p:sldLayoutId id="2147484041" r:id="rId11"/>
  </p:sldLayoutIdLst>
  <p:hf hdr="0" ftr="0" dt="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eaLnBrk="1" fontAlgn="base" hangingPunct="1">
        <a:spcBef>
          <a:spcPct val="0"/>
        </a:spcBef>
        <a:spcAft>
          <a:spcPct val="0"/>
        </a:spcAft>
        <a:defRPr sz="3200">
          <a:solidFill>
            <a:schemeClr val="tx2"/>
          </a:solidFill>
          <a:latin typeface="Bookman Old Style" pitchFamily="18" charset="0"/>
        </a:defRPr>
      </a:lvl6pPr>
      <a:lvl7pPr marL="914400" algn="l" rtl="0" eaLnBrk="1" fontAlgn="base" hangingPunct="1">
        <a:spcBef>
          <a:spcPct val="0"/>
        </a:spcBef>
        <a:spcAft>
          <a:spcPct val="0"/>
        </a:spcAft>
        <a:defRPr sz="3200">
          <a:solidFill>
            <a:schemeClr val="tx2"/>
          </a:solidFill>
          <a:latin typeface="Bookman Old Style" pitchFamily="18" charset="0"/>
        </a:defRPr>
      </a:lvl7pPr>
      <a:lvl8pPr marL="1371600" algn="l" rtl="0" eaLnBrk="1" fontAlgn="base" hangingPunct="1">
        <a:spcBef>
          <a:spcPct val="0"/>
        </a:spcBef>
        <a:spcAft>
          <a:spcPct val="0"/>
        </a:spcAft>
        <a:defRPr sz="3200">
          <a:solidFill>
            <a:schemeClr val="tx2"/>
          </a:solidFill>
          <a:latin typeface="Bookman Old Style" pitchFamily="18" charset="0"/>
        </a:defRPr>
      </a:lvl8pPr>
      <a:lvl9pPr marL="1828800" algn="l" rtl="0" eaLnBrk="1" fontAlgn="base" hangingPunct="1">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sz="2000"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1243013" y="1095375"/>
            <a:ext cx="6858000" cy="990600"/>
          </a:xfrm>
        </p:spPr>
        <p:txBody>
          <a:bodyPr/>
          <a:lstStyle/>
          <a:p>
            <a:r>
              <a:rPr lang="en-US" sz="4000" dirty="0"/>
              <a:t>Revisiting Predicate Logic</a:t>
            </a:r>
            <a:br>
              <a:rPr lang="en-US" sz="4000" dirty="0"/>
            </a:br>
            <a:r>
              <a:rPr lang="en-US" sz="2000" dirty="0"/>
              <a:t>LN chapters 3,4</a:t>
            </a:r>
          </a:p>
        </p:txBody>
      </p:sp>
      <p:sp>
        <p:nvSpPr>
          <p:cNvPr id="3" name="Subtitle 2"/>
          <p:cNvSpPr>
            <a:spLocks noGrp="1"/>
          </p:cNvSpPr>
          <p:nvPr>
            <p:ph type="subTitle" idx="1"/>
          </p:nvPr>
        </p:nvSpPr>
        <p:spPr>
          <a:xfrm>
            <a:off x="1243013" y="2333625"/>
            <a:ext cx="6858000" cy="533400"/>
          </a:xfrm>
        </p:spPr>
        <p:txBody>
          <a:bodyPr/>
          <a:lstStyle/>
          <a:p>
            <a:pPr>
              <a:defRPr/>
            </a:pPr>
            <a:r>
              <a:rPr lang="en-US" dirty="0"/>
              <a:t>STV 2024/25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a:extLst>
              <a:ext uri="{FF2B5EF4-FFF2-40B4-BE49-F238E27FC236}">
                <a16:creationId xmlns:a16="http://schemas.microsoft.com/office/drawing/2014/main" id="{B46481C9-EBCD-954D-BF61-5A81A896B308}"/>
              </a:ext>
            </a:extLst>
          </p:cNvPr>
          <p:cNvSpPr/>
          <p:nvPr/>
        </p:nvSpPr>
        <p:spPr>
          <a:xfrm>
            <a:off x="2086759" y="1820187"/>
            <a:ext cx="4977286" cy="1338898"/>
          </a:xfrm>
          <a:prstGeom prst="roundRect">
            <a:avLst>
              <a:gd name="adj" fmla="val 36034"/>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27" name="Title 1"/>
          <p:cNvSpPr>
            <a:spLocks noGrp="1"/>
          </p:cNvSpPr>
          <p:nvPr>
            <p:ph type="title"/>
          </p:nvPr>
        </p:nvSpPr>
        <p:spPr/>
        <p:txBody>
          <a:bodyPr/>
          <a:lstStyle/>
          <a:p>
            <a:pPr eaLnBrk="1" hangingPunct="1"/>
            <a:r>
              <a:rPr lang="en-US" dirty="0"/>
              <a:t>Quantified formula, basic form</a:t>
            </a:r>
            <a:endParaRPr lang="nl-NL" dirty="0"/>
          </a:p>
        </p:txBody>
      </p:sp>
      <p:sp>
        <p:nvSpPr>
          <p:cNvPr id="4" name="Slide Number Placeholder 3"/>
          <p:cNvSpPr>
            <a:spLocks noGrp="1"/>
          </p:cNvSpPr>
          <p:nvPr>
            <p:ph type="sldNum" sz="quarter" idx="10"/>
          </p:nvPr>
        </p:nvSpPr>
        <p:spPr/>
        <p:txBody>
          <a:bodyPr/>
          <a:lstStyle/>
          <a:p>
            <a:pPr>
              <a:defRPr/>
            </a:pPr>
            <a:fld id="{C963A984-2643-4CA8-BCA9-90AFB12C7C3B}" type="slidenum">
              <a:rPr lang="nl-NL" smtClean="0"/>
              <a:pPr>
                <a:defRPr/>
              </a:pPr>
              <a:t>10</a:t>
            </a:fld>
            <a:endParaRPr lang="nl-NL"/>
          </a:p>
        </p:txBody>
      </p:sp>
      <p:sp>
        <p:nvSpPr>
          <p:cNvPr id="5" name="TextBox 4">
            <a:extLst>
              <a:ext uri="{FF2B5EF4-FFF2-40B4-BE49-F238E27FC236}">
                <a16:creationId xmlns:a16="http://schemas.microsoft.com/office/drawing/2014/main" id="{EC6826F9-D111-4B4D-BEAE-C5AC48354469}"/>
              </a:ext>
            </a:extLst>
          </p:cNvPr>
          <p:cNvSpPr txBox="1"/>
          <p:nvPr/>
        </p:nvSpPr>
        <p:spPr>
          <a:xfrm>
            <a:off x="2731188" y="2142958"/>
            <a:ext cx="4116833" cy="646331"/>
          </a:xfrm>
          <a:prstGeom prst="rect">
            <a:avLst/>
          </a:prstGeom>
          <a:noFill/>
        </p:spPr>
        <p:txBody>
          <a:bodyPr wrap="none" rtlCol="0">
            <a:spAutoFit/>
          </a:bodyPr>
          <a:lstStyle/>
          <a:p>
            <a:r>
              <a:rPr lang="en-US" sz="3600" dirty="0"/>
              <a:t>(</a:t>
            </a:r>
            <a:r>
              <a:rPr lang="en-US" sz="3600" dirty="0">
                <a:sym typeface="Symbol" pitchFamily="18" charset="2"/>
              </a:rPr>
              <a:t> </a:t>
            </a:r>
            <a:r>
              <a:rPr lang="en-US" sz="3600" dirty="0" err="1">
                <a:sym typeface="Symbol" pitchFamily="18" charset="2"/>
              </a:rPr>
              <a:t>i</a:t>
            </a:r>
            <a:r>
              <a:rPr lang="en-US" sz="3600" dirty="0">
                <a:sym typeface="Symbol" pitchFamily="18" charset="2"/>
              </a:rPr>
              <a:t>  : :  a[</a:t>
            </a:r>
            <a:r>
              <a:rPr lang="en-US" sz="3600" dirty="0" err="1">
                <a:sym typeface="Symbol" pitchFamily="18" charset="2"/>
              </a:rPr>
              <a:t>i</a:t>
            </a:r>
            <a:r>
              <a:rPr lang="en-US" sz="3600" dirty="0">
                <a:sym typeface="Symbol" pitchFamily="18" charset="2"/>
              </a:rPr>
              <a:t>] = a[0] )</a:t>
            </a:r>
            <a:endParaRPr lang="en-US" sz="3600" dirty="0"/>
          </a:p>
        </p:txBody>
      </p:sp>
      <p:sp>
        <p:nvSpPr>
          <p:cNvPr id="9" name="TextBox 8">
            <a:extLst>
              <a:ext uri="{FF2B5EF4-FFF2-40B4-BE49-F238E27FC236}">
                <a16:creationId xmlns:a16="http://schemas.microsoft.com/office/drawing/2014/main" id="{101BAA27-1A4B-054A-ADF6-865D7C0E12A3}"/>
              </a:ext>
            </a:extLst>
          </p:cNvPr>
          <p:cNvSpPr txBox="1"/>
          <p:nvPr/>
        </p:nvSpPr>
        <p:spPr>
          <a:xfrm>
            <a:off x="1187624" y="3549782"/>
            <a:ext cx="1133644" cy="369332"/>
          </a:xfrm>
          <a:prstGeom prst="rect">
            <a:avLst/>
          </a:prstGeom>
          <a:noFill/>
        </p:spPr>
        <p:txBody>
          <a:bodyPr wrap="none" rtlCol="0">
            <a:spAutoFit/>
          </a:bodyPr>
          <a:lstStyle/>
          <a:p>
            <a:r>
              <a:rPr lang="en-US" dirty="0"/>
              <a:t>quantifier</a:t>
            </a:r>
          </a:p>
        </p:txBody>
      </p:sp>
      <p:sp>
        <p:nvSpPr>
          <p:cNvPr id="12" name="TextBox 11">
            <a:extLst>
              <a:ext uri="{FF2B5EF4-FFF2-40B4-BE49-F238E27FC236}">
                <a16:creationId xmlns:a16="http://schemas.microsoft.com/office/drawing/2014/main" id="{6463CB93-8577-BA44-B87A-8BCE4B31DABA}"/>
              </a:ext>
            </a:extLst>
          </p:cNvPr>
          <p:cNvSpPr txBox="1"/>
          <p:nvPr/>
        </p:nvSpPr>
        <p:spPr>
          <a:xfrm>
            <a:off x="1324837" y="4086634"/>
            <a:ext cx="1697901" cy="369332"/>
          </a:xfrm>
          <a:prstGeom prst="rect">
            <a:avLst/>
          </a:prstGeom>
          <a:noFill/>
        </p:spPr>
        <p:txBody>
          <a:bodyPr wrap="none" rtlCol="0">
            <a:spAutoFit/>
          </a:bodyPr>
          <a:lstStyle/>
          <a:p>
            <a:r>
              <a:rPr lang="en-US" dirty="0"/>
              <a:t>bound variable</a:t>
            </a:r>
          </a:p>
        </p:txBody>
      </p:sp>
      <p:sp>
        <p:nvSpPr>
          <p:cNvPr id="14" name="TextBox 13">
            <a:extLst>
              <a:ext uri="{FF2B5EF4-FFF2-40B4-BE49-F238E27FC236}">
                <a16:creationId xmlns:a16="http://schemas.microsoft.com/office/drawing/2014/main" id="{2054588F-F443-F440-B8C2-CE7DB9DECBA1}"/>
              </a:ext>
            </a:extLst>
          </p:cNvPr>
          <p:cNvSpPr txBox="1"/>
          <p:nvPr/>
        </p:nvSpPr>
        <p:spPr>
          <a:xfrm>
            <a:off x="4264053" y="3826740"/>
            <a:ext cx="2307899" cy="646331"/>
          </a:xfrm>
          <a:prstGeom prst="rect">
            <a:avLst/>
          </a:prstGeom>
          <a:noFill/>
        </p:spPr>
        <p:txBody>
          <a:bodyPr wrap="square" rtlCol="0">
            <a:spAutoFit/>
          </a:bodyPr>
          <a:lstStyle/>
          <a:p>
            <a:pPr algn="ctr"/>
            <a:r>
              <a:rPr lang="en-US" dirty="0"/>
              <a:t>The formula that is being quantified</a:t>
            </a:r>
          </a:p>
        </p:txBody>
      </p:sp>
      <p:sp>
        <p:nvSpPr>
          <p:cNvPr id="16" name="Left Brace 15">
            <a:extLst>
              <a:ext uri="{FF2B5EF4-FFF2-40B4-BE49-F238E27FC236}">
                <a16:creationId xmlns:a16="http://schemas.microsoft.com/office/drawing/2014/main" id="{9B88D41E-C152-404F-B8ED-3ACC951C0E53}"/>
              </a:ext>
            </a:extLst>
          </p:cNvPr>
          <p:cNvSpPr/>
          <p:nvPr/>
        </p:nvSpPr>
        <p:spPr>
          <a:xfrm rot="16200000">
            <a:off x="5034043" y="2246264"/>
            <a:ext cx="720080" cy="2307900"/>
          </a:xfrm>
          <a:prstGeom prst="leftBrace">
            <a:avLst/>
          </a:prstGeom>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5" name="Straight Arrow Connector 14">
            <a:extLst>
              <a:ext uri="{FF2B5EF4-FFF2-40B4-BE49-F238E27FC236}">
                <a16:creationId xmlns:a16="http://schemas.microsoft.com/office/drawing/2014/main" id="{1C767C6D-0047-304A-A04F-E7E2E3C2F9BB}"/>
              </a:ext>
            </a:extLst>
          </p:cNvPr>
          <p:cNvCxnSpPr>
            <a:stCxn id="9" idx="0"/>
          </p:cNvCxnSpPr>
          <p:nvPr/>
        </p:nvCxnSpPr>
        <p:spPr>
          <a:xfrm flipV="1">
            <a:off x="1754446" y="2528147"/>
            <a:ext cx="1268417" cy="1021635"/>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0300C6AB-3F7C-C74D-949A-F089CAE6D128}"/>
              </a:ext>
            </a:extLst>
          </p:cNvPr>
          <p:cNvCxnSpPr>
            <a:cxnSpLocks/>
            <a:stCxn id="12" idx="0"/>
          </p:cNvCxnSpPr>
          <p:nvPr/>
        </p:nvCxnSpPr>
        <p:spPr>
          <a:xfrm flipV="1">
            <a:off x="2173788" y="2712372"/>
            <a:ext cx="1241314" cy="1374262"/>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6522F629-89DA-6C4B-9EFC-7F1F4A8C1000}"/>
              </a:ext>
            </a:extLst>
          </p:cNvPr>
          <p:cNvSpPr txBox="1"/>
          <p:nvPr/>
        </p:nvSpPr>
        <p:spPr>
          <a:xfrm>
            <a:off x="710776" y="5709235"/>
            <a:ext cx="7893671" cy="646331"/>
          </a:xfrm>
          <a:prstGeom prst="rect">
            <a:avLst/>
          </a:prstGeom>
          <a:noFill/>
        </p:spPr>
        <p:txBody>
          <a:bodyPr wrap="square" rtlCol="0">
            <a:spAutoFit/>
          </a:bodyPr>
          <a:lstStyle/>
          <a:p>
            <a:r>
              <a:rPr lang="en-US" dirty="0"/>
              <a:t>It means: “for </a:t>
            </a:r>
            <a:r>
              <a:rPr lang="en-US" b="1" dirty="0"/>
              <a:t>all</a:t>
            </a:r>
            <a:r>
              <a:rPr lang="en-US" dirty="0"/>
              <a:t> </a:t>
            </a:r>
            <a:r>
              <a:rPr lang="en-US" dirty="0" err="1"/>
              <a:t>i</a:t>
            </a:r>
            <a:r>
              <a:rPr lang="en-US" dirty="0">
                <a:sym typeface="Symbol" pitchFamily="18" charset="2"/>
              </a:rPr>
              <a:t>, a[</a:t>
            </a:r>
            <a:r>
              <a:rPr lang="en-US" dirty="0" err="1">
                <a:sym typeface="Symbol" pitchFamily="18" charset="2"/>
              </a:rPr>
              <a:t>i</a:t>
            </a:r>
            <a:r>
              <a:rPr lang="en-US" dirty="0">
                <a:sym typeface="Symbol" pitchFamily="18" charset="2"/>
              </a:rPr>
              <a:t>] = a[0] holds.” Implicitly </a:t>
            </a:r>
            <a:r>
              <a:rPr lang="en-US" dirty="0" err="1">
                <a:sym typeface="Symbol" pitchFamily="18" charset="2"/>
              </a:rPr>
              <a:t>i</a:t>
            </a:r>
            <a:r>
              <a:rPr lang="en-US" dirty="0">
                <a:sym typeface="Symbol" pitchFamily="18" charset="2"/>
              </a:rPr>
              <a:t> is of type </a:t>
            </a:r>
            <a:r>
              <a:rPr lang="en-US" dirty="0" err="1">
                <a:sym typeface="Symbol" pitchFamily="18" charset="2"/>
              </a:rPr>
              <a:t>int</a:t>
            </a:r>
            <a:r>
              <a:rPr lang="en-US" dirty="0">
                <a:sym typeface="Symbol" pitchFamily="18" charset="2"/>
              </a:rPr>
              <a:t>, as it is being used</a:t>
            </a:r>
            <a:r>
              <a:rPr lang="en-US" dirty="0"/>
              <a:t> as an index of an array.</a:t>
            </a:r>
          </a:p>
        </p:txBody>
      </p:sp>
    </p:spTree>
    <p:extLst>
      <p:ext uri="{BB962C8B-B14F-4D97-AF65-F5344CB8AC3E}">
        <p14:creationId xmlns:p14="http://schemas.microsoft.com/office/powerpoint/2010/main" val="3407391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14" grpId="0"/>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a:extLst>
              <a:ext uri="{FF2B5EF4-FFF2-40B4-BE49-F238E27FC236}">
                <a16:creationId xmlns:a16="http://schemas.microsoft.com/office/drawing/2014/main" id="{B46481C9-EBCD-954D-BF61-5A81A896B308}"/>
              </a:ext>
            </a:extLst>
          </p:cNvPr>
          <p:cNvSpPr/>
          <p:nvPr/>
        </p:nvSpPr>
        <p:spPr>
          <a:xfrm>
            <a:off x="827584" y="1858698"/>
            <a:ext cx="7488832" cy="1338898"/>
          </a:xfrm>
          <a:prstGeom prst="roundRect">
            <a:avLst>
              <a:gd name="adj" fmla="val 36034"/>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27" name="Title 1"/>
          <p:cNvSpPr>
            <a:spLocks noGrp="1"/>
          </p:cNvSpPr>
          <p:nvPr>
            <p:ph type="title"/>
          </p:nvPr>
        </p:nvSpPr>
        <p:spPr/>
        <p:txBody>
          <a:bodyPr/>
          <a:lstStyle/>
          <a:p>
            <a:pPr eaLnBrk="1" hangingPunct="1"/>
            <a:r>
              <a:rPr lang="en-US" dirty="0"/>
              <a:t>Quantified formula with domain</a:t>
            </a:r>
            <a:endParaRPr lang="nl-NL" dirty="0"/>
          </a:p>
        </p:txBody>
      </p:sp>
      <p:sp>
        <p:nvSpPr>
          <p:cNvPr id="4" name="Slide Number Placeholder 3"/>
          <p:cNvSpPr>
            <a:spLocks noGrp="1"/>
          </p:cNvSpPr>
          <p:nvPr>
            <p:ph type="sldNum" sz="quarter" idx="10"/>
          </p:nvPr>
        </p:nvSpPr>
        <p:spPr/>
        <p:txBody>
          <a:bodyPr/>
          <a:lstStyle/>
          <a:p>
            <a:pPr>
              <a:defRPr/>
            </a:pPr>
            <a:fld id="{C963A984-2643-4CA8-BCA9-90AFB12C7C3B}" type="slidenum">
              <a:rPr lang="nl-NL" smtClean="0"/>
              <a:pPr>
                <a:defRPr/>
              </a:pPr>
              <a:t>11</a:t>
            </a:fld>
            <a:endParaRPr lang="nl-NL"/>
          </a:p>
        </p:txBody>
      </p:sp>
      <p:sp>
        <p:nvSpPr>
          <p:cNvPr id="13" name="TextBox 12">
            <a:extLst>
              <a:ext uri="{FF2B5EF4-FFF2-40B4-BE49-F238E27FC236}">
                <a16:creationId xmlns:a16="http://schemas.microsoft.com/office/drawing/2014/main" id="{6BB71866-087B-EC48-A938-AB4F8491D604}"/>
              </a:ext>
            </a:extLst>
          </p:cNvPr>
          <p:cNvSpPr txBox="1"/>
          <p:nvPr/>
        </p:nvSpPr>
        <p:spPr>
          <a:xfrm>
            <a:off x="3030119" y="3823880"/>
            <a:ext cx="1651497" cy="1477328"/>
          </a:xfrm>
          <a:prstGeom prst="rect">
            <a:avLst/>
          </a:prstGeom>
          <a:noFill/>
        </p:spPr>
        <p:txBody>
          <a:bodyPr wrap="square" rtlCol="0">
            <a:spAutoFit/>
          </a:bodyPr>
          <a:lstStyle/>
          <a:p>
            <a:pPr algn="ctr"/>
            <a:r>
              <a:rPr lang="en-US" b="1" dirty="0"/>
              <a:t>domain par</a:t>
            </a:r>
            <a:r>
              <a:rPr lang="en-US" dirty="0"/>
              <a:t>t : a formula to restrict the domain of the quantification</a:t>
            </a:r>
          </a:p>
        </p:txBody>
      </p:sp>
      <p:sp>
        <p:nvSpPr>
          <p:cNvPr id="10" name="Left Brace 9">
            <a:extLst>
              <a:ext uri="{FF2B5EF4-FFF2-40B4-BE49-F238E27FC236}">
                <a16:creationId xmlns:a16="http://schemas.microsoft.com/office/drawing/2014/main" id="{3D3F616A-7FC9-CE47-A3C4-67865A0E199A}"/>
              </a:ext>
            </a:extLst>
          </p:cNvPr>
          <p:cNvSpPr/>
          <p:nvPr/>
        </p:nvSpPr>
        <p:spPr>
          <a:xfrm rot="16200000">
            <a:off x="3485357" y="2661454"/>
            <a:ext cx="720080" cy="1543701"/>
          </a:xfrm>
          <a:prstGeom prst="leftBrace">
            <a:avLst/>
          </a:prstGeom>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TextBox 20">
            <a:extLst>
              <a:ext uri="{FF2B5EF4-FFF2-40B4-BE49-F238E27FC236}">
                <a16:creationId xmlns:a16="http://schemas.microsoft.com/office/drawing/2014/main" id="{6522F629-89DA-6C4B-9EFC-7F1F4A8C1000}"/>
              </a:ext>
            </a:extLst>
          </p:cNvPr>
          <p:cNvSpPr txBox="1"/>
          <p:nvPr/>
        </p:nvSpPr>
        <p:spPr>
          <a:xfrm>
            <a:off x="710776" y="5709235"/>
            <a:ext cx="7893671" cy="646331"/>
          </a:xfrm>
          <a:prstGeom prst="rect">
            <a:avLst/>
          </a:prstGeom>
          <a:noFill/>
        </p:spPr>
        <p:txBody>
          <a:bodyPr wrap="square" rtlCol="0">
            <a:spAutoFit/>
          </a:bodyPr>
          <a:lstStyle/>
          <a:p>
            <a:r>
              <a:rPr lang="en-US" dirty="0"/>
              <a:t>It means: “for </a:t>
            </a:r>
            <a:r>
              <a:rPr lang="en-US" b="1" dirty="0"/>
              <a:t>all</a:t>
            </a:r>
            <a:r>
              <a:rPr lang="en-US" dirty="0"/>
              <a:t> </a:t>
            </a:r>
            <a:r>
              <a:rPr lang="en-US" dirty="0" err="1"/>
              <a:t>i</a:t>
            </a:r>
            <a:r>
              <a:rPr lang="en-US" dirty="0"/>
              <a:t> such that </a:t>
            </a:r>
            <a:r>
              <a:rPr lang="en-US" dirty="0">
                <a:sym typeface="Symbol" pitchFamily="18" charset="2"/>
              </a:rPr>
              <a:t>0≤i&lt;n, a[</a:t>
            </a:r>
            <a:r>
              <a:rPr lang="en-US" dirty="0" err="1">
                <a:sym typeface="Symbol" pitchFamily="18" charset="2"/>
              </a:rPr>
              <a:t>i</a:t>
            </a:r>
            <a:r>
              <a:rPr lang="en-US" dirty="0">
                <a:sym typeface="Symbol" pitchFamily="18" charset="2"/>
              </a:rPr>
              <a:t>] = a[0] holds.” Again, implicitly </a:t>
            </a:r>
            <a:r>
              <a:rPr lang="en-US" dirty="0" err="1">
                <a:sym typeface="Symbol" pitchFamily="18" charset="2"/>
              </a:rPr>
              <a:t>i</a:t>
            </a:r>
            <a:r>
              <a:rPr lang="en-US" dirty="0">
                <a:sym typeface="Symbol" pitchFamily="18" charset="2"/>
              </a:rPr>
              <a:t> is an </a:t>
            </a:r>
            <a:r>
              <a:rPr lang="en-US" dirty="0" err="1">
                <a:sym typeface="Symbol" pitchFamily="18" charset="2"/>
              </a:rPr>
              <a:t>int</a:t>
            </a:r>
            <a:r>
              <a:rPr lang="en-US" dirty="0">
                <a:sym typeface="Symbol" pitchFamily="18" charset="2"/>
              </a:rPr>
              <a:t>, as it is being used</a:t>
            </a:r>
            <a:r>
              <a:rPr lang="en-US" dirty="0"/>
              <a:t> as an index of an array.</a:t>
            </a:r>
          </a:p>
        </p:txBody>
      </p:sp>
      <p:sp>
        <p:nvSpPr>
          <p:cNvPr id="5" name="TextBox 4">
            <a:extLst>
              <a:ext uri="{FF2B5EF4-FFF2-40B4-BE49-F238E27FC236}">
                <a16:creationId xmlns:a16="http://schemas.microsoft.com/office/drawing/2014/main" id="{EC6826F9-D111-4B4D-BEAE-C5AC48354469}"/>
              </a:ext>
            </a:extLst>
          </p:cNvPr>
          <p:cNvSpPr txBox="1"/>
          <p:nvPr/>
        </p:nvSpPr>
        <p:spPr>
          <a:xfrm>
            <a:off x="1688037" y="2142958"/>
            <a:ext cx="5767926" cy="646331"/>
          </a:xfrm>
          <a:prstGeom prst="rect">
            <a:avLst/>
          </a:prstGeom>
          <a:noFill/>
        </p:spPr>
        <p:txBody>
          <a:bodyPr wrap="none" rtlCol="0">
            <a:spAutoFit/>
          </a:bodyPr>
          <a:lstStyle/>
          <a:p>
            <a:r>
              <a:rPr lang="en-US" sz="3600" dirty="0"/>
              <a:t>(</a:t>
            </a:r>
            <a:r>
              <a:rPr lang="en-US" sz="3600" dirty="0">
                <a:sym typeface="Symbol" pitchFamily="18" charset="2"/>
              </a:rPr>
              <a:t> </a:t>
            </a:r>
            <a:r>
              <a:rPr lang="en-US" sz="3600" dirty="0" err="1">
                <a:sym typeface="Symbol" pitchFamily="18" charset="2"/>
              </a:rPr>
              <a:t>i</a:t>
            </a:r>
            <a:r>
              <a:rPr lang="en-US" sz="3600" dirty="0">
                <a:sym typeface="Symbol" pitchFamily="18" charset="2"/>
              </a:rPr>
              <a:t>  :  </a:t>
            </a:r>
            <a:r>
              <a:rPr lang="en-US" sz="3600" b="1" dirty="0">
                <a:sym typeface="Symbol" pitchFamily="18" charset="2"/>
              </a:rPr>
              <a:t> </a:t>
            </a:r>
            <a:r>
              <a:rPr lang="en-US" sz="3600" b="1" dirty="0">
                <a:solidFill>
                  <a:srgbClr val="0070C0"/>
                </a:solidFill>
                <a:sym typeface="Symbol" pitchFamily="18" charset="2"/>
              </a:rPr>
              <a:t>0≤i&lt;n</a:t>
            </a:r>
            <a:r>
              <a:rPr lang="en-US" sz="3600" b="1" dirty="0">
                <a:sym typeface="Symbol" pitchFamily="18" charset="2"/>
              </a:rPr>
              <a:t>   </a:t>
            </a:r>
            <a:r>
              <a:rPr lang="en-US" sz="3600" dirty="0">
                <a:sym typeface="Symbol" pitchFamily="18" charset="2"/>
              </a:rPr>
              <a:t>:  a[</a:t>
            </a:r>
            <a:r>
              <a:rPr lang="en-US" sz="3600" dirty="0" err="1">
                <a:sym typeface="Symbol" pitchFamily="18" charset="2"/>
              </a:rPr>
              <a:t>i</a:t>
            </a:r>
            <a:r>
              <a:rPr lang="en-US" sz="3600" dirty="0">
                <a:sym typeface="Symbol" pitchFamily="18" charset="2"/>
              </a:rPr>
              <a:t>] = a[0] )</a:t>
            </a:r>
            <a:endParaRPr lang="en-US" sz="3600" dirty="0"/>
          </a:p>
        </p:txBody>
      </p:sp>
      <p:sp>
        <p:nvSpPr>
          <p:cNvPr id="9" name="Left Brace 8">
            <a:extLst>
              <a:ext uri="{FF2B5EF4-FFF2-40B4-BE49-F238E27FC236}">
                <a16:creationId xmlns:a16="http://schemas.microsoft.com/office/drawing/2014/main" id="{70AD96AD-9640-A545-8766-893085BD144A}"/>
              </a:ext>
            </a:extLst>
          </p:cNvPr>
          <p:cNvSpPr/>
          <p:nvPr/>
        </p:nvSpPr>
        <p:spPr>
          <a:xfrm rot="16200000">
            <a:off x="5806363" y="2588270"/>
            <a:ext cx="720080" cy="1851759"/>
          </a:xfrm>
          <a:prstGeom prst="leftBrace">
            <a:avLst/>
          </a:prstGeom>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a:extLst>
              <a:ext uri="{FF2B5EF4-FFF2-40B4-BE49-F238E27FC236}">
                <a16:creationId xmlns:a16="http://schemas.microsoft.com/office/drawing/2014/main" id="{BE6B1D7A-730F-F64F-856F-12074F7AC2E2}"/>
              </a:ext>
            </a:extLst>
          </p:cNvPr>
          <p:cNvSpPr txBox="1"/>
          <p:nvPr/>
        </p:nvSpPr>
        <p:spPr>
          <a:xfrm>
            <a:off x="5340654" y="3874190"/>
            <a:ext cx="1651497" cy="1200329"/>
          </a:xfrm>
          <a:prstGeom prst="rect">
            <a:avLst/>
          </a:prstGeom>
          <a:noFill/>
        </p:spPr>
        <p:txBody>
          <a:bodyPr wrap="square" rtlCol="0">
            <a:spAutoFit/>
          </a:bodyPr>
          <a:lstStyle/>
          <a:p>
            <a:pPr algn="ctr"/>
            <a:r>
              <a:rPr lang="en-US" b="1" dirty="0"/>
              <a:t>range par</a:t>
            </a:r>
            <a:r>
              <a:rPr lang="en-US" dirty="0"/>
              <a:t>t : the formula that is being quantified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62335" y="2060848"/>
            <a:ext cx="6645969" cy="129614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28675" name="Title 1"/>
          <p:cNvSpPr>
            <a:spLocks noGrp="1"/>
          </p:cNvSpPr>
          <p:nvPr>
            <p:ph type="title"/>
          </p:nvPr>
        </p:nvSpPr>
        <p:spPr/>
        <p:txBody>
          <a:bodyPr/>
          <a:lstStyle/>
          <a:p>
            <a:pPr eaLnBrk="1" hangingPunct="1"/>
            <a:r>
              <a:rPr lang="en-US" dirty="0"/>
              <a:t>Domain part in quantified formula</a:t>
            </a:r>
            <a:endParaRPr lang="nl-NL" dirty="0"/>
          </a:p>
        </p:txBody>
      </p:sp>
      <p:sp>
        <p:nvSpPr>
          <p:cNvPr id="28676" name="Content Placeholder 2"/>
          <p:cNvSpPr>
            <a:spLocks noGrp="1"/>
          </p:cNvSpPr>
          <p:nvPr>
            <p:ph sz="quarter" idx="1"/>
          </p:nvPr>
        </p:nvSpPr>
        <p:spPr>
          <a:xfrm>
            <a:off x="457200" y="1219200"/>
            <a:ext cx="8229600" cy="4937125"/>
          </a:xfrm>
        </p:spPr>
        <p:txBody>
          <a:bodyPr/>
          <a:lstStyle/>
          <a:p>
            <a:pPr eaLnBrk="1" hangingPunct="1"/>
            <a:r>
              <a:rPr lang="en-US" sz="2800" dirty="0"/>
              <a:t>Definition of the form with domain part:</a:t>
            </a:r>
            <a:br>
              <a:rPr lang="en-US" sz="2800" dirty="0"/>
            </a:br>
            <a:endParaRPr lang="en-US" sz="2800" dirty="0"/>
          </a:p>
          <a:p>
            <a:pPr lvl="1" eaLnBrk="1" hangingPunct="1"/>
            <a:r>
              <a:rPr lang="en-US" sz="2800" dirty="0"/>
              <a:t>(</a:t>
            </a:r>
            <a:r>
              <a:rPr lang="en-US" sz="2800" dirty="0">
                <a:sym typeface="Symbol" pitchFamily="18" charset="2"/>
              </a:rPr>
              <a:t></a:t>
            </a:r>
            <a:r>
              <a:rPr lang="en-US" sz="2800" dirty="0"/>
              <a:t>x </a:t>
            </a:r>
            <a:r>
              <a:rPr lang="en-US" sz="2800" b="1" dirty="0">
                <a:solidFill>
                  <a:srgbClr val="C00000"/>
                </a:solidFill>
              </a:rPr>
              <a:t>:</a:t>
            </a:r>
            <a:r>
              <a:rPr lang="en-US" sz="2800" dirty="0"/>
              <a:t> </a:t>
            </a:r>
            <a:r>
              <a:rPr lang="en-US" sz="2800" b="1" dirty="0">
                <a:solidFill>
                  <a:srgbClr val="0070C0"/>
                </a:solidFill>
              </a:rPr>
              <a:t>P x </a:t>
            </a:r>
            <a:r>
              <a:rPr lang="en-US" sz="2800" b="1" dirty="0">
                <a:solidFill>
                  <a:srgbClr val="C00000"/>
                </a:solidFill>
              </a:rPr>
              <a:t>: </a:t>
            </a:r>
            <a:r>
              <a:rPr lang="en-US" sz="2800" dirty="0"/>
              <a:t>Q x)   =   (</a:t>
            </a:r>
            <a:r>
              <a:rPr lang="en-US" sz="2800" dirty="0">
                <a:sym typeface="Symbol" pitchFamily="18" charset="2"/>
              </a:rPr>
              <a:t></a:t>
            </a:r>
            <a:r>
              <a:rPr lang="en-US" sz="2800" dirty="0"/>
              <a:t>x </a:t>
            </a:r>
            <a:r>
              <a:rPr lang="en-US" sz="2800" b="1" dirty="0">
                <a:solidFill>
                  <a:srgbClr val="C00000"/>
                </a:solidFill>
              </a:rPr>
              <a:t>: : </a:t>
            </a:r>
            <a:r>
              <a:rPr lang="en-US" sz="2800" b="1" dirty="0">
                <a:solidFill>
                  <a:srgbClr val="0070C0"/>
                </a:solidFill>
              </a:rPr>
              <a:t>P x </a:t>
            </a:r>
            <a:r>
              <a:rPr lang="en-US" sz="2800" b="1" dirty="0">
                <a:solidFill>
                  <a:srgbClr val="FF0000"/>
                </a:solidFill>
                <a:sym typeface="Symbol" pitchFamily="18" charset="2"/>
              </a:rPr>
              <a:t></a:t>
            </a:r>
            <a:r>
              <a:rPr lang="en-US" sz="2800" dirty="0"/>
              <a:t> Q x)</a:t>
            </a:r>
          </a:p>
          <a:p>
            <a:pPr lvl="1" eaLnBrk="1" hangingPunct="1"/>
            <a:r>
              <a:rPr lang="en-US" sz="2800" dirty="0"/>
              <a:t>(</a:t>
            </a:r>
            <a:r>
              <a:rPr lang="en-US" sz="2800" dirty="0">
                <a:sym typeface="Symbol" pitchFamily="18" charset="2"/>
              </a:rPr>
              <a:t></a:t>
            </a:r>
            <a:r>
              <a:rPr lang="en-US" sz="2800" dirty="0"/>
              <a:t>x </a:t>
            </a:r>
            <a:r>
              <a:rPr lang="en-US" sz="2800" b="1" dirty="0">
                <a:solidFill>
                  <a:srgbClr val="C00000"/>
                </a:solidFill>
              </a:rPr>
              <a:t>:</a:t>
            </a:r>
            <a:r>
              <a:rPr lang="en-US" sz="2800" dirty="0"/>
              <a:t> </a:t>
            </a:r>
            <a:r>
              <a:rPr lang="en-US" sz="2800" b="1" dirty="0">
                <a:solidFill>
                  <a:srgbClr val="0070C0"/>
                </a:solidFill>
              </a:rPr>
              <a:t>P x</a:t>
            </a:r>
            <a:r>
              <a:rPr lang="en-US" sz="2800" dirty="0"/>
              <a:t> </a:t>
            </a:r>
            <a:r>
              <a:rPr lang="en-US" sz="2800" b="1" dirty="0">
                <a:solidFill>
                  <a:srgbClr val="C00000"/>
                </a:solidFill>
              </a:rPr>
              <a:t>: </a:t>
            </a:r>
            <a:r>
              <a:rPr lang="en-US" sz="2800" dirty="0"/>
              <a:t>Q x)   =   (</a:t>
            </a:r>
            <a:r>
              <a:rPr lang="en-US" sz="2800" dirty="0">
                <a:sym typeface="Symbol" pitchFamily="18" charset="2"/>
              </a:rPr>
              <a:t></a:t>
            </a:r>
            <a:r>
              <a:rPr lang="en-US" sz="2800" dirty="0"/>
              <a:t>x  </a:t>
            </a:r>
            <a:r>
              <a:rPr lang="en-US" sz="2800" b="1" dirty="0">
                <a:solidFill>
                  <a:srgbClr val="C00000"/>
                </a:solidFill>
              </a:rPr>
              <a:t>: :</a:t>
            </a:r>
            <a:r>
              <a:rPr lang="en-US" sz="2800" dirty="0"/>
              <a:t> </a:t>
            </a:r>
            <a:r>
              <a:rPr lang="en-US" sz="2800" b="1" dirty="0">
                <a:solidFill>
                  <a:srgbClr val="0070C0"/>
                </a:solidFill>
              </a:rPr>
              <a:t>P x</a:t>
            </a:r>
            <a:r>
              <a:rPr lang="en-US" sz="2800" dirty="0"/>
              <a:t>  </a:t>
            </a:r>
            <a:r>
              <a:rPr lang="en-US" sz="2800" b="1" dirty="0">
                <a:solidFill>
                  <a:srgbClr val="FF0000"/>
                </a:solidFill>
              </a:rPr>
              <a:t>/\</a:t>
            </a:r>
            <a:r>
              <a:rPr lang="en-US" sz="2800" dirty="0"/>
              <a:t>  Q x)</a:t>
            </a:r>
          </a:p>
          <a:p>
            <a:pPr marL="0" indent="0" eaLnBrk="1" hangingPunct="1">
              <a:buNone/>
            </a:pPr>
            <a:endParaRPr lang="en-US" sz="2800" dirty="0"/>
          </a:p>
          <a:p>
            <a:pPr eaLnBrk="1" hangingPunct="1"/>
            <a:r>
              <a:rPr lang="en-US" sz="2800" dirty="0"/>
              <a:t>Notice that the def. above implies :</a:t>
            </a:r>
          </a:p>
          <a:p>
            <a:pPr lvl="1" eaLnBrk="1" hangingPunct="1"/>
            <a:r>
              <a:rPr lang="en-US" sz="2800" dirty="0"/>
              <a:t>(</a:t>
            </a:r>
            <a:r>
              <a:rPr lang="en-US" sz="2800" dirty="0">
                <a:sym typeface="Symbol" pitchFamily="18" charset="2"/>
              </a:rPr>
              <a:t></a:t>
            </a:r>
            <a:r>
              <a:rPr lang="en-US" sz="2800" dirty="0" err="1">
                <a:sym typeface="Symbol" pitchFamily="18" charset="2"/>
              </a:rPr>
              <a:t>i</a:t>
            </a:r>
            <a:r>
              <a:rPr lang="en-US" sz="2800" dirty="0">
                <a:sym typeface="Symbol" pitchFamily="18" charset="2"/>
              </a:rPr>
              <a:t> : </a:t>
            </a:r>
            <a:r>
              <a:rPr lang="en-US" sz="2800" b="1" dirty="0">
                <a:solidFill>
                  <a:srgbClr val="0070C0"/>
                </a:solidFill>
                <a:sym typeface="Symbol" pitchFamily="18" charset="2"/>
              </a:rPr>
              <a:t>true</a:t>
            </a:r>
            <a:r>
              <a:rPr lang="en-US" sz="2800" dirty="0">
                <a:sym typeface="Symbol" pitchFamily="18" charset="2"/>
              </a:rPr>
              <a:t> : a[</a:t>
            </a:r>
            <a:r>
              <a:rPr lang="en-US" sz="2800" dirty="0" err="1">
                <a:sym typeface="Symbol" pitchFamily="18" charset="2"/>
              </a:rPr>
              <a:t>i</a:t>
            </a:r>
            <a:r>
              <a:rPr lang="en-US" sz="2800" dirty="0">
                <a:sym typeface="Symbol" pitchFamily="18" charset="2"/>
              </a:rPr>
              <a:t>]&gt;0)  =  </a:t>
            </a:r>
            <a:r>
              <a:rPr lang="en-US" sz="2800" dirty="0"/>
              <a:t>(</a:t>
            </a:r>
            <a:r>
              <a:rPr lang="en-US" sz="2800" dirty="0">
                <a:sym typeface="Symbol" pitchFamily="18" charset="2"/>
              </a:rPr>
              <a:t></a:t>
            </a:r>
            <a:r>
              <a:rPr lang="en-US" sz="2800" dirty="0" err="1">
                <a:sym typeface="Symbol" pitchFamily="18" charset="2"/>
              </a:rPr>
              <a:t>i</a:t>
            </a:r>
            <a:r>
              <a:rPr lang="en-US" sz="2800" dirty="0">
                <a:sym typeface="Symbol" pitchFamily="18" charset="2"/>
              </a:rPr>
              <a:t> </a:t>
            </a:r>
            <a:r>
              <a:rPr lang="en-US" sz="2800" b="1" dirty="0">
                <a:solidFill>
                  <a:srgbClr val="C00000"/>
                </a:solidFill>
                <a:sym typeface="Symbol" pitchFamily="18" charset="2"/>
              </a:rPr>
              <a:t>::</a:t>
            </a:r>
            <a:r>
              <a:rPr lang="en-US" sz="2800" dirty="0">
                <a:sym typeface="Symbol" pitchFamily="18" charset="2"/>
              </a:rPr>
              <a:t> a[</a:t>
            </a:r>
            <a:r>
              <a:rPr lang="en-US" sz="2800" dirty="0" err="1">
                <a:sym typeface="Symbol" pitchFamily="18" charset="2"/>
              </a:rPr>
              <a:t>i</a:t>
            </a:r>
            <a:r>
              <a:rPr lang="en-US" sz="2800" dirty="0">
                <a:sym typeface="Symbol" pitchFamily="18" charset="2"/>
              </a:rPr>
              <a:t>]&gt;0)   </a:t>
            </a:r>
          </a:p>
          <a:p>
            <a:pPr lvl="1" eaLnBrk="1" hangingPunct="1"/>
            <a:r>
              <a:rPr lang="en-US" sz="2800" dirty="0"/>
              <a:t>(</a:t>
            </a:r>
            <a:r>
              <a:rPr lang="en-US" sz="2800" dirty="0">
                <a:sym typeface="Symbol" pitchFamily="18" charset="2"/>
              </a:rPr>
              <a:t></a:t>
            </a:r>
            <a:r>
              <a:rPr lang="en-US" sz="2800" dirty="0" err="1">
                <a:sym typeface="Symbol" pitchFamily="18" charset="2"/>
              </a:rPr>
              <a:t>i</a:t>
            </a:r>
            <a:r>
              <a:rPr lang="en-US" sz="2800" dirty="0">
                <a:sym typeface="Symbol" pitchFamily="18" charset="2"/>
              </a:rPr>
              <a:t> : </a:t>
            </a:r>
            <a:r>
              <a:rPr lang="en-US" sz="2800" b="1" dirty="0">
                <a:solidFill>
                  <a:srgbClr val="0070C0"/>
                </a:solidFill>
                <a:sym typeface="Symbol" pitchFamily="18" charset="2"/>
              </a:rPr>
              <a:t>true</a:t>
            </a:r>
            <a:r>
              <a:rPr lang="en-US" sz="2800" dirty="0">
                <a:sym typeface="Symbol" pitchFamily="18" charset="2"/>
              </a:rPr>
              <a:t> : a[</a:t>
            </a:r>
            <a:r>
              <a:rPr lang="en-US" sz="2800" dirty="0" err="1">
                <a:sym typeface="Symbol" pitchFamily="18" charset="2"/>
              </a:rPr>
              <a:t>i</a:t>
            </a:r>
            <a:r>
              <a:rPr lang="en-US" sz="2800" dirty="0">
                <a:sym typeface="Symbol" pitchFamily="18" charset="2"/>
              </a:rPr>
              <a:t>]&gt;0)  =  </a:t>
            </a:r>
            <a:r>
              <a:rPr lang="en-US" sz="2800" dirty="0"/>
              <a:t>(</a:t>
            </a:r>
            <a:r>
              <a:rPr lang="en-US" sz="2800" dirty="0">
                <a:sym typeface="Symbol" pitchFamily="18" charset="2"/>
              </a:rPr>
              <a:t></a:t>
            </a:r>
            <a:r>
              <a:rPr lang="en-US" sz="2800" dirty="0" err="1">
                <a:sym typeface="Symbol" pitchFamily="18" charset="2"/>
              </a:rPr>
              <a:t>i</a:t>
            </a:r>
            <a:r>
              <a:rPr lang="en-US" sz="2800" dirty="0">
                <a:sym typeface="Symbol" pitchFamily="18" charset="2"/>
              </a:rPr>
              <a:t> </a:t>
            </a:r>
            <a:r>
              <a:rPr lang="en-US" sz="2800" b="1" dirty="0">
                <a:solidFill>
                  <a:srgbClr val="C00000"/>
                </a:solidFill>
                <a:sym typeface="Symbol" pitchFamily="18" charset="2"/>
              </a:rPr>
              <a:t>:: </a:t>
            </a:r>
            <a:r>
              <a:rPr lang="en-US" sz="2800" dirty="0">
                <a:sym typeface="Symbol" pitchFamily="18" charset="2"/>
              </a:rPr>
              <a:t>a[</a:t>
            </a:r>
            <a:r>
              <a:rPr lang="en-US" sz="2800" dirty="0" err="1">
                <a:sym typeface="Symbol" pitchFamily="18" charset="2"/>
              </a:rPr>
              <a:t>i</a:t>
            </a:r>
            <a:r>
              <a:rPr lang="en-US" sz="2800" dirty="0">
                <a:sym typeface="Symbol" pitchFamily="18" charset="2"/>
              </a:rPr>
              <a:t>]&gt;0</a:t>
            </a:r>
            <a:r>
              <a:rPr lang="en-US" sz="2800">
                <a:sym typeface="Symbol" pitchFamily="18" charset="2"/>
              </a:rPr>
              <a:t>)    </a:t>
            </a:r>
            <a:endParaRPr lang="en-US" sz="3600" dirty="0"/>
          </a:p>
          <a:p>
            <a:pPr eaLnBrk="1" hangingPunct="1"/>
            <a:endParaRPr lang="nl-NL" sz="2800" dirty="0"/>
          </a:p>
        </p:txBody>
      </p:sp>
      <p:sp>
        <p:nvSpPr>
          <p:cNvPr id="4" name="Slide Number Placeholder 3"/>
          <p:cNvSpPr>
            <a:spLocks noGrp="1"/>
          </p:cNvSpPr>
          <p:nvPr>
            <p:ph type="sldNum" sz="quarter" idx="10"/>
          </p:nvPr>
        </p:nvSpPr>
        <p:spPr/>
        <p:txBody>
          <a:bodyPr/>
          <a:lstStyle/>
          <a:p>
            <a:pPr>
              <a:defRPr/>
            </a:pPr>
            <a:fld id="{2CCC4E60-BD61-4167-ABE6-759A45F1E9F0}" type="slidenum">
              <a:rPr lang="nl-NL" smtClean="0"/>
              <a:pPr>
                <a:defRPr/>
              </a:pPr>
              <a:t>12</a:t>
            </a:fld>
            <a:endParaRPr lang="nl-NL"/>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itle 1"/>
          <p:cNvSpPr>
            <a:spLocks noGrp="1"/>
          </p:cNvSpPr>
          <p:nvPr>
            <p:ph type="title"/>
          </p:nvPr>
        </p:nvSpPr>
        <p:spPr/>
        <p:txBody>
          <a:bodyPr/>
          <a:lstStyle/>
          <a:p>
            <a:pPr eaLnBrk="1" hangingPunct="1"/>
            <a:r>
              <a:rPr lang="en-US" sz="3600" dirty="0"/>
              <a:t>Quantifying over “empty domain”</a:t>
            </a:r>
            <a:endParaRPr lang="nl-NL" sz="3600" dirty="0"/>
          </a:p>
        </p:txBody>
      </p:sp>
      <p:sp>
        <p:nvSpPr>
          <p:cNvPr id="28676" name="Content Placeholder 2"/>
          <p:cNvSpPr>
            <a:spLocks noGrp="1"/>
          </p:cNvSpPr>
          <p:nvPr>
            <p:ph sz="quarter" idx="1"/>
          </p:nvPr>
        </p:nvSpPr>
        <p:spPr>
          <a:xfrm>
            <a:off x="467544" y="1268760"/>
            <a:ext cx="8229600" cy="4937125"/>
          </a:xfrm>
        </p:spPr>
        <p:txBody>
          <a:bodyPr/>
          <a:lstStyle/>
          <a:p>
            <a:pPr eaLnBrk="1" hangingPunct="1"/>
            <a:r>
              <a:rPr lang="en-US" sz="2800" dirty="0"/>
              <a:t>Quantifying over “false” is also called quantifying over “empty domain” .  Their meaning:</a:t>
            </a:r>
          </a:p>
          <a:p>
            <a:pPr eaLnBrk="1" hangingPunct="1"/>
            <a:r>
              <a:rPr lang="en-US" sz="2800" dirty="0"/>
              <a:t>(</a:t>
            </a:r>
            <a:r>
              <a:rPr lang="en-US" sz="2800" dirty="0">
                <a:sym typeface="Symbol" pitchFamily="18" charset="2"/>
              </a:rPr>
              <a:t></a:t>
            </a:r>
            <a:r>
              <a:rPr lang="en-US" sz="2800" dirty="0"/>
              <a:t>x : false : Q x)  </a:t>
            </a:r>
          </a:p>
          <a:p>
            <a:pPr marL="274638" lvl="1" indent="0" eaLnBrk="1" hangingPunct="1">
              <a:buNone/>
            </a:pPr>
            <a:r>
              <a:rPr lang="en-US" sz="2800" dirty="0"/>
              <a:t>= (</a:t>
            </a:r>
            <a:r>
              <a:rPr lang="en-US" sz="2800" dirty="0">
                <a:sym typeface="Symbol" pitchFamily="18" charset="2"/>
              </a:rPr>
              <a:t></a:t>
            </a:r>
            <a:r>
              <a:rPr lang="en-US" sz="2800" dirty="0"/>
              <a:t>x : : false </a:t>
            </a:r>
            <a:r>
              <a:rPr lang="en-US" sz="2800" dirty="0">
                <a:sym typeface="Symbol"/>
              </a:rPr>
              <a:t></a:t>
            </a:r>
            <a:r>
              <a:rPr lang="en-US" sz="2800" dirty="0"/>
              <a:t> Q x) </a:t>
            </a:r>
          </a:p>
          <a:p>
            <a:pPr marL="274638" lvl="1" indent="0" eaLnBrk="1" hangingPunct="1">
              <a:buNone/>
            </a:pPr>
            <a:r>
              <a:rPr lang="en-US" sz="2800" dirty="0"/>
              <a:t>= (</a:t>
            </a:r>
            <a:r>
              <a:rPr lang="en-US" sz="2800" dirty="0">
                <a:sym typeface="Symbol" pitchFamily="18" charset="2"/>
              </a:rPr>
              <a:t></a:t>
            </a:r>
            <a:r>
              <a:rPr lang="en-US" sz="2800" dirty="0"/>
              <a:t>x : : true) </a:t>
            </a:r>
          </a:p>
          <a:p>
            <a:pPr marL="274638" lvl="1" indent="0" eaLnBrk="1" hangingPunct="1">
              <a:buNone/>
            </a:pPr>
            <a:r>
              <a:rPr lang="en-US" sz="2800" dirty="0"/>
              <a:t>= true</a:t>
            </a:r>
          </a:p>
          <a:p>
            <a:pPr eaLnBrk="1" hangingPunct="1"/>
            <a:r>
              <a:rPr lang="en-US" sz="2800" dirty="0"/>
              <a:t>(</a:t>
            </a:r>
            <a:r>
              <a:rPr lang="en-US" sz="2800" dirty="0">
                <a:sym typeface="Symbol" pitchFamily="18" charset="2"/>
              </a:rPr>
              <a:t></a:t>
            </a:r>
            <a:r>
              <a:rPr lang="en-US" sz="2800" dirty="0"/>
              <a:t>x : false : Q x) </a:t>
            </a:r>
          </a:p>
          <a:p>
            <a:pPr marL="274638" lvl="1" indent="0" eaLnBrk="1" hangingPunct="1">
              <a:buNone/>
            </a:pPr>
            <a:r>
              <a:rPr lang="en-US" sz="2800" dirty="0"/>
              <a:t>= (</a:t>
            </a:r>
            <a:r>
              <a:rPr lang="en-US" sz="2800" dirty="0">
                <a:sym typeface="Symbol" pitchFamily="18" charset="2"/>
              </a:rPr>
              <a:t></a:t>
            </a:r>
            <a:r>
              <a:rPr lang="en-US" sz="2800" dirty="0"/>
              <a:t>x : :  false /\ Q x)   </a:t>
            </a:r>
          </a:p>
          <a:p>
            <a:pPr marL="274638" lvl="1" indent="0" eaLnBrk="1" hangingPunct="1">
              <a:buNone/>
            </a:pPr>
            <a:r>
              <a:rPr lang="en-US" sz="2800" dirty="0"/>
              <a:t>= (</a:t>
            </a:r>
            <a:r>
              <a:rPr lang="en-US" sz="2800" dirty="0">
                <a:sym typeface="Symbol" pitchFamily="18" charset="2"/>
              </a:rPr>
              <a:t></a:t>
            </a:r>
            <a:r>
              <a:rPr lang="en-US" sz="2800" dirty="0"/>
              <a:t>x : : false)  </a:t>
            </a:r>
          </a:p>
          <a:p>
            <a:pPr marL="274638" lvl="1" indent="0" eaLnBrk="1" hangingPunct="1">
              <a:buNone/>
            </a:pPr>
            <a:r>
              <a:rPr lang="en-US" sz="2800" dirty="0"/>
              <a:t>=  false</a:t>
            </a:r>
          </a:p>
        </p:txBody>
      </p:sp>
      <p:sp>
        <p:nvSpPr>
          <p:cNvPr id="4" name="Slide Number Placeholder 3"/>
          <p:cNvSpPr>
            <a:spLocks noGrp="1"/>
          </p:cNvSpPr>
          <p:nvPr>
            <p:ph type="sldNum" sz="quarter" idx="10"/>
          </p:nvPr>
        </p:nvSpPr>
        <p:spPr/>
        <p:txBody>
          <a:bodyPr/>
          <a:lstStyle/>
          <a:p>
            <a:pPr>
              <a:defRPr/>
            </a:pPr>
            <a:fld id="{2CCC4E60-BD61-4167-ABE6-759A45F1E9F0}" type="slidenum">
              <a:rPr lang="nl-NL" smtClean="0"/>
              <a:pPr>
                <a:defRPr/>
              </a:pPr>
              <a:t>13</a:t>
            </a:fld>
            <a:endParaRPr lang="nl-NL"/>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a:extLst>
              <a:ext uri="{FF2B5EF4-FFF2-40B4-BE49-F238E27FC236}">
                <a16:creationId xmlns:a16="http://schemas.microsoft.com/office/drawing/2014/main" id="{DB19C537-28FE-8446-8711-05F9249C0A69}"/>
              </a:ext>
            </a:extLst>
          </p:cNvPr>
          <p:cNvSpPr/>
          <p:nvPr/>
        </p:nvSpPr>
        <p:spPr>
          <a:xfrm>
            <a:off x="2123728" y="1710921"/>
            <a:ext cx="4662835" cy="1070928"/>
          </a:xfrm>
          <a:prstGeom prst="roundRect">
            <a:avLst>
              <a:gd name="adj" fmla="val 33234"/>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700" name="Title 1"/>
          <p:cNvSpPr>
            <a:spLocks noGrp="1"/>
          </p:cNvSpPr>
          <p:nvPr>
            <p:ph type="title"/>
          </p:nvPr>
        </p:nvSpPr>
        <p:spPr/>
        <p:txBody>
          <a:bodyPr/>
          <a:lstStyle/>
          <a:p>
            <a:pPr eaLnBrk="1" hangingPunct="1"/>
            <a:r>
              <a:rPr lang="en-US"/>
              <a:t>Scoping and Nesting</a:t>
            </a:r>
            <a:endParaRPr lang="nl-NL"/>
          </a:p>
        </p:txBody>
      </p:sp>
      <p:sp>
        <p:nvSpPr>
          <p:cNvPr id="29701" name="Content Placeholder 2"/>
          <p:cNvSpPr>
            <a:spLocks noGrp="1"/>
          </p:cNvSpPr>
          <p:nvPr>
            <p:ph sz="quarter" idx="1"/>
          </p:nvPr>
        </p:nvSpPr>
        <p:spPr>
          <a:xfrm>
            <a:off x="457200" y="1219200"/>
            <a:ext cx="8229600" cy="4937125"/>
          </a:xfrm>
        </p:spPr>
        <p:txBody>
          <a:bodyPr/>
          <a:lstStyle/>
          <a:p>
            <a:pPr eaLnBrk="1" hangingPunct="1"/>
            <a:r>
              <a:rPr lang="en-US" dirty="0"/>
              <a:t>A quantifier has a “scope” :</a:t>
            </a:r>
            <a:br>
              <a:rPr lang="en-US" dirty="0"/>
            </a:br>
            <a:br>
              <a:rPr lang="en-US" dirty="0"/>
            </a:br>
            <a:r>
              <a:rPr lang="en-US" dirty="0"/>
              <a:t>	              (</a:t>
            </a:r>
            <a:r>
              <a:rPr lang="en-US" dirty="0">
                <a:sym typeface="Symbol" pitchFamily="18" charset="2"/>
              </a:rPr>
              <a:t></a:t>
            </a:r>
            <a:r>
              <a:rPr lang="nl-NL" dirty="0">
                <a:sym typeface="Symbol" pitchFamily="18" charset="2"/>
              </a:rPr>
              <a:t>i : i&gt;0 : b[i])   </a:t>
            </a:r>
            <a:r>
              <a:rPr lang="en-US" dirty="0">
                <a:sym typeface="Symbol" pitchFamily="18" charset="2"/>
              </a:rPr>
              <a:t>/\   b[</a:t>
            </a:r>
            <a:r>
              <a:rPr lang="en-US" dirty="0" err="1">
                <a:sym typeface="Symbol" pitchFamily="18" charset="2"/>
              </a:rPr>
              <a:t>i</a:t>
            </a:r>
            <a:r>
              <a:rPr lang="en-US" dirty="0">
                <a:sym typeface="Symbol" pitchFamily="18" charset="2"/>
              </a:rPr>
              <a:t>]</a:t>
            </a:r>
            <a:br>
              <a:rPr lang="en-US" dirty="0"/>
            </a:br>
            <a:endParaRPr lang="en-US" dirty="0"/>
          </a:p>
          <a:p>
            <a:pPr lvl="1" eaLnBrk="1" hangingPunct="1"/>
            <a:r>
              <a:rPr lang="en-US" dirty="0"/>
              <a:t>“</a:t>
            </a:r>
            <a:r>
              <a:rPr lang="en-US" b="1" dirty="0"/>
              <a:t>Bounded </a:t>
            </a:r>
            <a:r>
              <a:rPr lang="en-US" dirty="0"/>
              <a:t>variable” e.g. </a:t>
            </a:r>
            <a:r>
              <a:rPr lang="en-US" dirty="0" err="1"/>
              <a:t>i</a:t>
            </a:r>
            <a:r>
              <a:rPr lang="en-US" dirty="0"/>
              <a:t> in the quantified formula above.</a:t>
            </a:r>
          </a:p>
          <a:p>
            <a:pPr lvl="1" eaLnBrk="1" hangingPunct="1"/>
            <a:r>
              <a:rPr lang="en-US" dirty="0"/>
              <a:t>“</a:t>
            </a:r>
            <a:r>
              <a:rPr lang="en-US" b="1" dirty="0"/>
              <a:t>Free</a:t>
            </a:r>
            <a:r>
              <a:rPr lang="en-US" dirty="0"/>
              <a:t> variable” e.g. b and the </a:t>
            </a:r>
            <a:r>
              <a:rPr lang="en-US" dirty="0" err="1"/>
              <a:t>i</a:t>
            </a:r>
            <a:r>
              <a:rPr lang="en-US" dirty="0"/>
              <a:t> on the left in the above example.</a:t>
            </a:r>
          </a:p>
          <a:p>
            <a:pPr eaLnBrk="1" hangingPunct="1"/>
            <a:r>
              <a:rPr lang="en-US" dirty="0"/>
              <a:t>Quantification can also be ”nested” :	</a:t>
            </a:r>
            <a:r>
              <a:rPr lang="pl-PL" dirty="0"/>
              <a:t> </a:t>
            </a:r>
            <a:br>
              <a:rPr lang="pl-PL" dirty="0"/>
            </a:br>
            <a:br>
              <a:rPr lang="pl-PL" dirty="0"/>
            </a:br>
            <a:r>
              <a:rPr lang="pl-PL" dirty="0"/>
              <a:t>                        (</a:t>
            </a:r>
            <a:r>
              <a:rPr lang="pl-PL" dirty="0">
                <a:sym typeface="Symbol" pitchFamily="18" charset="2"/>
              </a:rPr>
              <a:t></a:t>
            </a:r>
            <a:r>
              <a:rPr lang="pl-PL" dirty="0"/>
              <a:t>i :: (</a:t>
            </a:r>
            <a:r>
              <a:rPr lang="pl-PL" dirty="0">
                <a:sym typeface="Symbol" pitchFamily="18" charset="2"/>
              </a:rPr>
              <a:t></a:t>
            </a:r>
            <a:r>
              <a:rPr lang="pl-PL" dirty="0"/>
              <a:t>j :: a[j] &gt; a[i]))</a:t>
            </a:r>
            <a:endParaRPr lang="en-US" dirty="0"/>
          </a:p>
          <a:p>
            <a:pPr eaLnBrk="1" hangingPunct="1"/>
            <a:endParaRPr lang="nl-NL" dirty="0"/>
          </a:p>
        </p:txBody>
      </p:sp>
      <p:sp>
        <p:nvSpPr>
          <p:cNvPr id="4" name="Slide Number Placeholder 3"/>
          <p:cNvSpPr>
            <a:spLocks noGrp="1"/>
          </p:cNvSpPr>
          <p:nvPr>
            <p:ph type="sldNum" sz="quarter" idx="10"/>
          </p:nvPr>
        </p:nvSpPr>
        <p:spPr/>
        <p:txBody>
          <a:bodyPr/>
          <a:lstStyle/>
          <a:p>
            <a:pPr>
              <a:defRPr/>
            </a:pPr>
            <a:fld id="{9A1D3838-E4B6-4B9F-A5DA-642A9FB5B0C6}" type="slidenum">
              <a:rPr lang="nl-NL" smtClean="0"/>
              <a:pPr>
                <a:defRPr/>
              </a:pPr>
              <a:t>14</a:t>
            </a:fld>
            <a:endParaRPr lang="nl-NL"/>
          </a:p>
        </p:txBody>
      </p:sp>
      <p:sp>
        <p:nvSpPr>
          <p:cNvPr id="8" name="Rounded Rectangle 7">
            <a:extLst>
              <a:ext uri="{FF2B5EF4-FFF2-40B4-BE49-F238E27FC236}">
                <a16:creationId xmlns:a16="http://schemas.microsoft.com/office/drawing/2014/main" id="{AFF86966-838B-E34B-B7A6-5485F394E232}"/>
              </a:ext>
            </a:extLst>
          </p:cNvPr>
          <p:cNvSpPr/>
          <p:nvPr/>
        </p:nvSpPr>
        <p:spPr>
          <a:xfrm>
            <a:off x="2123727" y="4718208"/>
            <a:ext cx="4662835" cy="1070928"/>
          </a:xfrm>
          <a:prstGeom prst="roundRect">
            <a:avLst>
              <a:gd name="adj" fmla="val 33234"/>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a:extLst>
              <a:ext uri="{FF2B5EF4-FFF2-40B4-BE49-F238E27FC236}">
                <a16:creationId xmlns:a16="http://schemas.microsoft.com/office/drawing/2014/main" id="{03D13E7D-FAF7-8243-A90B-29B6DE93CC16}"/>
              </a:ext>
            </a:extLst>
          </p:cNvPr>
          <p:cNvSpPr/>
          <p:nvPr/>
        </p:nvSpPr>
        <p:spPr>
          <a:xfrm>
            <a:off x="1691680" y="2214512"/>
            <a:ext cx="5544616" cy="1358503"/>
          </a:xfrm>
          <a:prstGeom prst="roundRect">
            <a:avLst>
              <a:gd name="adj" fmla="val 21179"/>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22" name="Title 1"/>
          <p:cNvSpPr>
            <a:spLocks noGrp="1"/>
          </p:cNvSpPr>
          <p:nvPr>
            <p:ph type="title"/>
          </p:nvPr>
        </p:nvSpPr>
        <p:spPr/>
        <p:txBody>
          <a:bodyPr/>
          <a:lstStyle/>
          <a:p>
            <a:pPr eaLnBrk="1" hangingPunct="1"/>
            <a:r>
              <a:rPr lang="en-US"/>
              <a:t>How do we prove our claims ?</a:t>
            </a:r>
            <a:endParaRPr lang="nl-NL"/>
          </a:p>
        </p:txBody>
      </p:sp>
      <p:sp>
        <p:nvSpPr>
          <p:cNvPr id="30723" name="Content Placeholder 2"/>
          <p:cNvSpPr>
            <a:spLocks noGrp="1"/>
          </p:cNvSpPr>
          <p:nvPr>
            <p:ph sz="quarter" idx="1"/>
          </p:nvPr>
        </p:nvSpPr>
        <p:spPr>
          <a:xfrm>
            <a:off x="457200" y="1219200"/>
            <a:ext cx="8229600" cy="5067300"/>
          </a:xfrm>
        </p:spPr>
        <p:txBody>
          <a:bodyPr/>
          <a:lstStyle/>
          <a:p>
            <a:pPr eaLnBrk="1" hangingPunct="1"/>
            <a:r>
              <a:rPr lang="en-US" dirty="0"/>
              <a:t>In logic we use </a:t>
            </a:r>
            <a:r>
              <a:rPr lang="en-US" dirty="0">
                <a:solidFill>
                  <a:srgbClr val="0070C0"/>
                </a:solidFill>
              </a:rPr>
              <a:t>inference/proof rules</a:t>
            </a:r>
            <a:r>
              <a:rPr lang="en-US" dirty="0"/>
              <a:t>. Such a rule is usually shown in this form:</a:t>
            </a:r>
            <a:br>
              <a:rPr lang="en-US" dirty="0"/>
            </a:br>
            <a:br>
              <a:rPr lang="en-US" dirty="0"/>
            </a:br>
            <a:br>
              <a:rPr lang="en-US" dirty="0"/>
            </a:br>
            <a:br>
              <a:rPr lang="en-US" dirty="0"/>
            </a:br>
            <a:br>
              <a:rPr lang="en-US" dirty="0"/>
            </a:br>
            <a:br>
              <a:rPr lang="en-US" dirty="0"/>
            </a:br>
            <a:endParaRPr lang="en-US" dirty="0"/>
          </a:p>
          <a:p>
            <a:pPr eaLnBrk="1" hangingPunct="1"/>
            <a:r>
              <a:rPr lang="en-US" dirty="0"/>
              <a:t>A </a:t>
            </a:r>
            <a:r>
              <a:rPr lang="en-US" dirty="0">
                <a:solidFill>
                  <a:srgbClr val="0070C0"/>
                </a:solidFill>
              </a:rPr>
              <a:t>proof</a:t>
            </a:r>
            <a:r>
              <a:rPr lang="en-US" dirty="0"/>
              <a:t> is essentially a series of invocations of inference rules, that produces our claim from known facts and the given assumptions.</a:t>
            </a:r>
            <a:br>
              <a:rPr lang="en-US" dirty="0"/>
            </a:br>
            <a:br>
              <a:rPr lang="en-US" dirty="0"/>
            </a:br>
            <a:br>
              <a:rPr lang="en-US" dirty="0"/>
            </a:br>
            <a:endParaRPr lang="nl-NL" dirty="0"/>
          </a:p>
        </p:txBody>
      </p:sp>
      <p:sp>
        <p:nvSpPr>
          <p:cNvPr id="4" name="Slide Number Placeholder 3"/>
          <p:cNvSpPr>
            <a:spLocks noGrp="1"/>
          </p:cNvSpPr>
          <p:nvPr>
            <p:ph type="sldNum" sz="quarter" idx="10"/>
          </p:nvPr>
        </p:nvSpPr>
        <p:spPr/>
        <p:txBody>
          <a:bodyPr/>
          <a:lstStyle/>
          <a:p>
            <a:pPr>
              <a:defRPr/>
            </a:pPr>
            <a:fld id="{CBFAC76D-6F81-4F4D-A067-B0FFDEDCBA46}" type="slidenum">
              <a:rPr lang="nl-NL" smtClean="0"/>
              <a:pPr>
                <a:defRPr/>
              </a:pPr>
              <a:t>15</a:t>
            </a:fld>
            <a:endParaRPr lang="nl-NL"/>
          </a:p>
        </p:txBody>
      </p:sp>
      <p:sp>
        <p:nvSpPr>
          <p:cNvPr id="5" name="TextBox 4"/>
          <p:cNvSpPr txBox="1"/>
          <p:nvPr/>
        </p:nvSpPr>
        <p:spPr>
          <a:xfrm>
            <a:off x="1907704" y="2420888"/>
            <a:ext cx="5197475" cy="1016000"/>
          </a:xfrm>
          <a:prstGeom prst="rect">
            <a:avLst/>
          </a:prstGeom>
          <a:noFill/>
          <a:ln>
            <a:noFill/>
          </a:ln>
        </p:spPr>
        <p:txBody>
          <a:bodyPr wrap="none">
            <a:spAutoFit/>
          </a:bodyPr>
          <a:lstStyle/>
          <a:p>
            <a:pPr algn="ctr">
              <a:defRPr/>
            </a:pPr>
            <a:r>
              <a:rPr lang="en-US" sz="2000" dirty="0">
                <a:latin typeface="Arial" pitchFamily="34" charset="0"/>
                <a:cs typeface="Arial" pitchFamily="34" charset="0"/>
              </a:rPr>
              <a:t>premise</a:t>
            </a:r>
            <a:r>
              <a:rPr lang="en-US" sz="2000" baseline="-25000" dirty="0">
                <a:latin typeface="Arial" pitchFamily="34" charset="0"/>
                <a:cs typeface="Arial" pitchFamily="34" charset="0"/>
              </a:rPr>
              <a:t>1</a:t>
            </a:r>
            <a:r>
              <a:rPr lang="en-US" sz="2000" dirty="0">
                <a:latin typeface="Arial" pitchFamily="34" charset="0"/>
                <a:cs typeface="Arial" pitchFamily="34" charset="0"/>
              </a:rPr>
              <a:t>   ,  premise</a:t>
            </a:r>
            <a:r>
              <a:rPr lang="en-US" sz="2000" baseline="-25000" dirty="0">
                <a:latin typeface="Arial" pitchFamily="34" charset="0"/>
                <a:cs typeface="Arial" pitchFamily="34" charset="0"/>
              </a:rPr>
              <a:t>2</a:t>
            </a:r>
            <a:r>
              <a:rPr lang="en-US" sz="2000" dirty="0">
                <a:latin typeface="Arial" pitchFamily="34" charset="0"/>
                <a:cs typeface="Arial" pitchFamily="34" charset="0"/>
              </a:rPr>
              <a:t>   , …</a:t>
            </a:r>
            <a:br>
              <a:rPr lang="en-US" sz="2000" dirty="0">
                <a:latin typeface="Arial" pitchFamily="34" charset="0"/>
                <a:cs typeface="Arial" pitchFamily="34" charset="0"/>
              </a:rPr>
            </a:br>
            <a:r>
              <a:rPr lang="en-US" sz="2000" dirty="0">
                <a:latin typeface="Arial" pitchFamily="34" charset="0"/>
                <a:cs typeface="Arial" pitchFamily="34" charset="0"/>
              </a:rPr>
              <a:t>-----------------------------------------------------------</a:t>
            </a:r>
            <a:br>
              <a:rPr lang="en-US" sz="2000" dirty="0">
                <a:latin typeface="Arial" pitchFamily="34" charset="0"/>
                <a:cs typeface="Arial" pitchFamily="34" charset="0"/>
              </a:rPr>
            </a:br>
            <a:r>
              <a:rPr lang="en-US" sz="2000" dirty="0">
                <a:latin typeface="Arial" pitchFamily="34" charset="0"/>
                <a:cs typeface="Arial" pitchFamily="34" charset="0"/>
              </a:rPr>
              <a:t>conclusion</a:t>
            </a:r>
            <a:endParaRPr lang="nl-NL" sz="2000"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a:extLst>
              <a:ext uri="{FF2B5EF4-FFF2-40B4-BE49-F238E27FC236}">
                <a16:creationId xmlns:a16="http://schemas.microsoft.com/office/drawing/2014/main" id="{8CC1DE62-F319-8C43-A1BF-A232E0C31DF1}"/>
              </a:ext>
            </a:extLst>
          </p:cNvPr>
          <p:cNvSpPr/>
          <p:nvPr/>
        </p:nvSpPr>
        <p:spPr>
          <a:xfrm>
            <a:off x="2411760" y="4365104"/>
            <a:ext cx="4896544" cy="1440160"/>
          </a:xfrm>
          <a:prstGeom prst="roundRect">
            <a:avLst>
              <a:gd name="adj" fmla="val 20914"/>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a:extLst>
              <a:ext uri="{FF2B5EF4-FFF2-40B4-BE49-F238E27FC236}">
                <a16:creationId xmlns:a16="http://schemas.microsoft.com/office/drawing/2014/main" id="{2F9189A3-205B-1D44-BAA6-690FE58E3BFA}"/>
              </a:ext>
            </a:extLst>
          </p:cNvPr>
          <p:cNvSpPr/>
          <p:nvPr/>
        </p:nvSpPr>
        <p:spPr>
          <a:xfrm>
            <a:off x="2411760" y="1916832"/>
            <a:ext cx="4896544" cy="1440160"/>
          </a:xfrm>
          <a:prstGeom prst="roundRect">
            <a:avLst>
              <a:gd name="adj" fmla="val 19019"/>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46" name="Title 1"/>
          <p:cNvSpPr>
            <a:spLocks noGrp="1"/>
          </p:cNvSpPr>
          <p:nvPr>
            <p:ph type="title"/>
          </p:nvPr>
        </p:nvSpPr>
        <p:spPr/>
        <p:txBody>
          <a:bodyPr/>
          <a:lstStyle/>
          <a:p>
            <a:pPr eaLnBrk="1" hangingPunct="1"/>
            <a:r>
              <a:rPr lang="en-US" dirty="0"/>
              <a:t>Some examples of inference rules</a:t>
            </a:r>
            <a:endParaRPr lang="nl-NL" dirty="0"/>
          </a:p>
        </p:txBody>
      </p:sp>
      <p:sp>
        <p:nvSpPr>
          <p:cNvPr id="31747" name="Content Placeholder 2"/>
          <p:cNvSpPr>
            <a:spLocks noGrp="1"/>
          </p:cNvSpPr>
          <p:nvPr>
            <p:ph sz="quarter" idx="1"/>
          </p:nvPr>
        </p:nvSpPr>
        <p:spPr>
          <a:xfrm>
            <a:off x="457200" y="1219200"/>
            <a:ext cx="8229600" cy="4937125"/>
          </a:xfrm>
        </p:spPr>
        <p:txBody>
          <a:bodyPr/>
          <a:lstStyle/>
          <a:p>
            <a:pPr eaLnBrk="1" hangingPunct="1"/>
            <a:r>
              <a:rPr lang="nl-NL" dirty="0"/>
              <a:t>Modus </a:t>
            </a:r>
            <a:r>
              <a:rPr lang="nl-NL" dirty="0" err="1"/>
              <a:t>Ponens</a:t>
            </a:r>
            <a:br>
              <a:rPr lang="nl-NL" dirty="0"/>
            </a:br>
            <a:br>
              <a:rPr lang="nl-NL" dirty="0"/>
            </a:br>
            <a:r>
              <a:rPr lang="nl-NL" dirty="0"/>
              <a:t> 	                           P    ,    P </a:t>
            </a:r>
            <a:r>
              <a:rPr lang="nl-NL" dirty="0">
                <a:sym typeface="Symbol" pitchFamily="18" charset="2"/>
              </a:rPr>
              <a:t></a:t>
            </a:r>
            <a:r>
              <a:rPr lang="nl-NL" dirty="0"/>
              <a:t> Q</a:t>
            </a:r>
            <a:br>
              <a:rPr lang="nl-NL" dirty="0"/>
            </a:br>
            <a:r>
              <a:rPr lang="nl-NL" dirty="0"/>
              <a:t>	                        -----------------------</a:t>
            </a:r>
            <a:br>
              <a:rPr lang="nl-NL" dirty="0"/>
            </a:br>
            <a:r>
              <a:rPr lang="nl-NL" dirty="0"/>
              <a:t>	                                   Q</a:t>
            </a:r>
          </a:p>
          <a:p>
            <a:pPr eaLnBrk="1" hangingPunct="1"/>
            <a:endParaRPr lang="nl-NL" dirty="0"/>
          </a:p>
          <a:p>
            <a:pPr eaLnBrk="1" hangingPunct="1"/>
            <a:r>
              <a:rPr lang="nl-NL" dirty="0">
                <a:sym typeface="Symbol" pitchFamily="18" charset="2"/>
              </a:rPr>
              <a:t> </a:t>
            </a:r>
            <a:r>
              <a:rPr lang="nl-NL" dirty="0" err="1">
                <a:sym typeface="Symbol" pitchFamily="18" charset="2"/>
              </a:rPr>
              <a:t>e</a:t>
            </a:r>
            <a:r>
              <a:rPr lang="nl-NL" dirty="0" err="1"/>
              <a:t>limination</a:t>
            </a:r>
            <a:r>
              <a:rPr lang="nl-NL" dirty="0"/>
              <a:t>  (</a:t>
            </a:r>
            <a:r>
              <a:rPr lang="nl-NL" dirty="0">
                <a:sym typeface="Symbol" pitchFamily="18" charset="2"/>
              </a:rPr>
              <a:t> </a:t>
            </a:r>
            <a:r>
              <a:rPr lang="nl-NL" dirty="0" err="1">
                <a:sym typeface="Symbol" pitchFamily="18" charset="2"/>
              </a:rPr>
              <a:t>instantiation</a:t>
            </a:r>
            <a:r>
              <a:rPr lang="nl-NL" dirty="0">
                <a:sym typeface="Symbol" pitchFamily="18" charset="2"/>
              </a:rPr>
              <a:t>)</a:t>
            </a:r>
            <a:br>
              <a:rPr lang="nl-NL" dirty="0">
                <a:sym typeface="Symbol" pitchFamily="18" charset="2"/>
              </a:rPr>
            </a:br>
            <a:br>
              <a:rPr lang="nl-NL" dirty="0">
                <a:sym typeface="Symbol" pitchFamily="18" charset="2"/>
              </a:rPr>
            </a:br>
            <a:r>
              <a:rPr lang="nl-NL" dirty="0">
                <a:sym typeface="Symbol" pitchFamily="18" charset="2"/>
              </a:rPr>
              <a:t>	                   </a:t>
            </a:r>
            <a:r>
              <a:rPr lang="pt-BR" dirty="0" err="1"/>
              <a:t>P</a:t>
            </a:r>
            <a:r>
              <a:rPr lang="pt-BR" dirty="0"/>
              <a:t> a    ,    (</a:t>
            </a:r>
            <a:r>
              <a:rPr lang="pt-BR" dirty="0">
                <a:sym typeface="Symbol" pitchFamily="18" charset="2"/>
              </a:rPr>
              <a:t></a:t>
            </a:r>
            <a:r>
              <a:rPr lang="pt-BR" dirty="0" err="1"/>
              <a:t>x</a:t>
            </a:r>
            <a:r>
              <a:rPr lang="pt-BR" dirty="0"/>
              <a:t> : </a:t>
            </a:r>
            <a:r>
              <a:rPr lang="pt-BR" dirty="0" err="1"/>
              <a:t>P</a:t>
            </a:r>
            <a:r>
              <a:rPr lang="pt-BR" dirty="0"/>
              <a:t> </a:t>
            </a:r>
            <a:r>
              <a:rPr lang="pt-BR" dirty="0" err="1"/>
              <a:t>x</a:t>
            </a:r>
            <a:r>
              <a:rPr lang="pt-BR" dirty="0"/>
              <a:t> : </a:t>
            </a:r>
            <a:r>
              <a:rPr lang="pt-BR" dirty="0" err="1"/>
              <a:t>Q</a:t>
            </a:r>
            <a:r>
              <a:rPr lang="pt-BR" dirty="0"/>
              <a:t> </a:t>
            </a:r>
            <a:r>
              <a:rPr lang="pt-BR" dirty="0" err="1"/>
              <a:t>x</a:t>
            </a:r>
            <a:r>
              <a:rPr lang="pt-BR" dirty="0"/>
              <a:t>)</a:t>
            </a:r>
            <a:br>
              <a:rPr lang="pt-BR" dirty="0"/>
            </a:br>
            <a:r>
              <a:rPr lang="pt-BR" dirty="0"/>
              <a:t>	                -------------------------------------</a:t>
            </a:r>
            <a:br>
              <a:rPr lang="pt-BR" dirty="0"/>
            </a:br>
            <a:r>
              <a:rPr lang="pt-BR" dirty="0"/>
              <a:t>                                        </a:t>
            </a:r>
            <a:r>
              <a:rPr lang="nl-NL" dirty="0"/>
              <a:t>Q a</a:t>
            </a:r>
          </a:p>
        </p:txBody>
      </p:sp>
      <p:sp>
        <p:nvSpPr>
          <p:cNvPr id="4" name="Slide Number Placeholder 3"/>
          <p:cNvSpPr>
            <a:spLocks noGrp="1"/>
          </p:cNvSpPr>
          <p:nvPr>
            <p:ph type="sldNum" sz="quarter" idx="10"/>
          </p:nvPr>
        </p:nvSpPr>
        <p:spPr/>
        <p:txBody>
          <a:bodyPr/>
          <a:lstStyle/>
          <a:p>
            <a:pPr>
              <a:defRPr/>
            </a:pPr>
            <a:fld id="{CE8AF6BE-5193-4028-85A7-7582E94548FE}" type="slidenum">
              <a:rPr lang="nl-NL" smtClean="0"/>
              <a:pPr>
                <a:defRPr/>
              </a:pPr>
              <a:t>16</a:t>
            </a:fld>
            <a:endParaRPr lang="nl-NL"/>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Proof format (LN Ch.3)</a:t>
            </a:r>
          </a:p>
        </p:txBody>
      </p:sp>
      <p:sp>
        <p:nvSpPr>
          <p:cNvPr id="3" name="Content Placeholder 2"/>
          <p:cNvSpPr>
            <a:spLocks noGrp="1"/>
          </p:cNvSpPr>
          <p:nvPr>
            <p:ph sz="quarter" idx="1"/>
          </p:nvPr>
        </p:nvSpPr>
        <p:spPr/>
        <p:txBody>
          <a:bodyPr/>
          <a:lstStyle/>
          <a:p>
            <a:r>
              <a:rPr lang="en-US" sz="2400" dirty="0"/>
              <a:t>Stick to the proof format as in the LN (so that we have certainty when evaluating your work).</a:t>
            </a:r>
          </a:p>
          <a:p>
            <a:pPr algn="just"/>
            <a:r>
              <a:rPr lang="en-US" sz="2400" dirty="0"/>
              <a:t>To improve training, we deliberately make the format more explicit and also more verbose. </a:t>
            </a:r>
          </a:p>
          <a:p>
            <a:r>
              <a:rPr lang="en-US" sz="2400" dirty="0"/>
              <a:t>The format will allow you to mix a </a:t>
            </a:r>
            <a:r>
              <a:rPr lang="en-US" sz="2400" dirty="0">
                <a:highlight>
                  <a:srgbClr val="FFFF00"/>
                </a:highlight>
              </a:rPr>
              <a:t>deductive style </a:t>
            </a:r>
            <a:r>
              <a:rPr lang="en-US" sz="2400" dirty="0"/>
              <a:t>and an </a:t>
            </a:r>
            <a:r>
              <a:rPr lang="en-US" sz="2400" dirty="0">
                <a:highlight>
                  <a:srgbClr val="FFFF00"/>
                </a:highlight>
              </a:rPr>
              <a:t>equational style </a:t>
            </a:r>
            <a:r>
              <a:rPr lang="en-US" sz="2400" dirty="0"/>
              <a:t>of reasoning in one proof.</a:t>
            </a:r>
          </a:p>
          <a:p>
            <a:pPr lvl="1"/>
            <a:r>
              <a:rPr lang="en-US" sz="2000" dirty="0"/>
              <a:t>Deductive reasoning: one way (from assumptions to conclusion)</a:t>
            </a:r>
          </a:p>
          <a:p>
            <a:pPr lvl="1"/>
            <a:r>
              <a:rPr lang="en-US" sz="2000" dirty="0"/>
              <a:t>Equational reasoning: bi-directional.</a:t>
            </a:r>
          </a:p>
          <a:p>
            <a:pPr algn="just"/>
            <a:r>
              <a:rPr lang="en-US" sz="2400" dirty="0"/>
              <a:t>Many of our example proofs will be “quite trivial”, but remember that our goal is to train you in formal reasoning (of the correctness of your program). So your “mental process” is just as important.</a:t>
            </a:r>
          </a:p>
        </p:txBody>
      </p:sp>
      <p:sp>
        <p:nvSpPr>
          <p:cNvPr id="4" name="Slide Number Placeholder 3"/>
          <p:cNvSpPr>
            <a:spLocks noGrp="1"/>
          </p:cNvSpPr>
          <p:nvPr>
            <p:ph type="sldNum" sz="quarter" idx="10"/>
          </p:nvPr>
        </p:nvSpPr>
        <p:spPr/>
        <p:txBody>
          <a:bodyPr/>
          <a:lstStyle/>
          <a:p>
            <a:pPr>
              <a:defRPr/>
            </a:pPr>
            <a:fld id="{D8D02A37-ADA7-4699-AB7C-2E0C37010097}" type="slidenum">
              <a:rPr lang="nl-NL" smtClean="0"/>
              <a:pPr>
                <a:defRPr/>
              </a:pPr>
              <a:t>17</a:t>
            </a:fld>
            <a:endParaRPr lang="nl-NL"/>
          </a:p>
        </p:txBody>
      </p:sp>
    </p:spTree>
    <p:extLst>
      <p:ext uri="{BB962C8B-B14F-4D97-AF65-F5344CB8AC3E}">
        <p14:creationId xmlns:p14="http://schemas.microsoft.com/office/powerpoint/2010/main" val="8390591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28625" y="3500438"/>
            <a:ext cx="5000625" cy="1928812"/>
          </a:xfrm>
          <a:prstGeom prst="rect">
            <a:avLst/>
          </a:prstGeom>
          <a:solidFill>
            <a:schemeClr val="accent4">
              <a:lumMod val="75000"/>
              <a:alpha val="4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8" name="Rectangle 7"/>
          <p:cNvSpPr/>
          <p:nvPr/>
        </p:nvSpPr>
        <p:spPr>
          <a:xfrm>
            <a:off x="428625" y="2428875"/>
            <a:ext cx="3071813" cy="357188"/>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7" name="Rectangle 6"/>
          <p:cNvSpPr/>
          <p:nvPr/>
        </p:nvSpPr>
        <p:spPr>
          <a:xfrm>
            <a:off x="428625" y="1785938"/>
            <a:ext cx="3071813" cy="71437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6" name="Rectangle 5"/>
          <p:cNvSpPr/>
          <p:nvPr/>
        </p:nvSpPr>
        <p:spPr>
          <a:xfrm>
            <a:off x="428625" y="1428750"/>
            <a:ext cx="2071688" cy="428625"/>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32774" name="Title 1"/>
          <p:cNvSpPr>
            <a:spLocks noGrp="1"/>
          </p:cNvSpPr>
          <p:nvPr>
            <p:ph type="title"/>
          </p:nvPr>
        </p:nvSpPr>
        <p:spPr/>
        <p:txBody>
          <a:bodyPr/>
          <a:lstStyle/>
          <a:p>
            <a:pPr eaLnBrk="1" hangingPunct="1"/>
            <a:r>
              <a:rPr lang="en-US" dirty="0"/>
              <a:t>Basic elements of our proof format</a:t>
            </a:r>
            <a:endParaRPr lang="nl-NL" dirty="0"/>
          </a:p>
        </p:txBody>
      </p:sp>
      <p:sp>
        <p:nvSpPr>
          <p:cNvPr id="4" name="Slide Number Placeholder 3"/>
          <p:cNvSpPr>
            <a:spLocks noGrp="1"/>
          </p:cNvSpPr>
          <p:nvPr>
            <p:ph type="sldNum" sz="quarter" idx="12"/>
          </p:nvPr>
        </p:nvSpPr>
        <p:spPr/>
        <p:txBody>
          <a:bodyPr/>
          <a:lstStyle/>
          <a:p>
            <a:pPr>
              <a:defRPr/>
            </a:pPr>
            <a:fld id="{55433487-B3AA-4826-B6DC-9818DB62B710}" type="slidenum">
              <a:rPr lang="nl-NL" smtClean="0"/>
              <a:pPr>
                <a:defRPr/>
              </a:pPr>
              <a:t>18</a:t>
            </a:fld>
            <a:endParaRPr lang="nl-NL"/>
          </a:p>
        </p:txBody>
      </p:sp>
      <p:sp>
        <p:nvSpPr>
          <p:cNvPr id="5" name="TextBox 4"/>
          <p:cNvSpPr txBox="1"/>
          <p:nvPr/>
        </p:nvSpPr>
        <p:spPr>
          <a:xfrm>
            <a:off x="571500" y="1500188"/>
            <a:ext cx="7786688" cy="4400550"/>
          </a:xfrm>
          <a:prstGeom prst="rect">
            <a:avLst/>
          </a:prstGeom>
          <a:noFill/>
          <a:ln>
            <a:solidFill>
              <a:schemeClr val="bg1">
                <a:lumMod val="50000"/>
              </a:schemeClr>
            </a:solidFill>
          </a:ln>
        </p:spPr>
        <p:txBody>
          <a:bodyPr>
            <a:spAutoFit/>
          </a:bodyPr>
          <a:lstStyle/>
          <a:p>
            <a:pPr>
              <a:defRPr/>
            </a:pPr>
            <a:r>
              <a:rPr lang="nl-NL" sz="2000" b="1" dirty="0">
                <a:latin typeface="Arial" pitchFamily="34" charset="0"/>
                <a:cs typeface="Arial" pitchFamily="34" charset="0"/>
              </a:rPr>
              <a:t>PROOF</a:t>
            </a:r>
            <a:r>
              <a:rPr lang="nl-NL" sz="2000" dirty="0">
                <a:latin typeface="Arial" pitchFamily="34" charset="0"/>
                <a:cs typeface="Arial" pitchFamily="34" charset="0"/>
              </a:rPr>
              <a:t>   </a:t>
            </a:r>
            <a:r>
              <a:rPr lang="nl-NL" sz="2000" dirty="0" err="1">
                <a:latin typeface="Arial" pitchFamily="34" charset="0"/>
                <a:cs typeface="Arial" pitchFamily="34" charset="0"/>
              </a:rPr>
              <a:t>main</a:t>
            </a:r>
            <a:br>
              <a:rPr lang="nl-NL" sz="2000" dirty="0">
                <a:latin typeface="Arial" pitchFamily="34" charset="0"/>
                <a:cs typeface="Arial" pitchFamily="34" charset="0"/>
              </a:rPr>
            </a:br>
            <a:r>
              <a:rPr lang="nl-NL" sz="2000" b="1" dirty="0">
                <a:solidFill>
                  <a:srgbClr val="0070C0"/>
                </a:solidFill>
                <a:latin typeface="Arial" pitchFamily="34" charset="0"/>
                <a:cs typeface="Arial" pitchFamily="34" charset="0"/>
              </a:rPr>
              <a:t>[</a:t>
            </a:r>
            <a:r>
              <a:rPr lang="pt-BR" sz="2000" b="1" dirty="0">
                <a:solidFill>
                  <a:srgbClr val="0070C0"/>
                </a:solidFill>
                <a:latin typeface="Arial" pitchFamily="34" charset="0"/>
                <a:cs typeface="Arial" pitchFamily="34" charset="0"/>
              </a:rPr>
              <a:t>A1:] </a:t>
            </a:r>
            <a:r>
              <a:rPr lang="pt-BR" sz="2000" dirty="0">
                <a:latin typeface="Arial" pitchFamily="34" charset="0"/>
                <a:cs typeface="Arial" pitchFamily="34" charset="0"/>
              </a:rPr>
              <a:t>	(</a:t>
            </a:r>
            <a:r>
              <a:rPr lang="pt-BR" sz="2000" dirty="0">
                <a:latin typeface="Arial" pitchFamily="34" charset="0"/>
                <a:cs typeface="Arial" pitchFamily="34" charset="0"/>
                <a:sym typeface="Symbol"/>
              </a:rPr>
              <a:t></a:t>
            </a:r>
            <a:r>
              <a:rPr lang="pt-BR" sz="2000" dirty="0" err="1">
                <a:latin typeface="Arial" pitchFamily="34" charset="0"/>
                <a:cs typeface="Arial" pitchFamily="34" charset="0"/>
                <a:sym typeface="Symbol"/>
              </a:rPr>
              <a:t>i</a:t>
            </a:r>
            <a:r>
              <a:rPr lang="pt-BR" sz="2000" dirty="0">
                <a:latin typeface="Arial" pitchFamily="34" charset="0"/>
                <a:cs typeface="Arial" pitchFamily="34" charset="0"/>
              </a:rPr>
              <a:t> : </a:t>
            </a:r>
            <a:r>
              <a:rPr lang="pt-BR" sz="2000" dirty="0" err="1">
                <a:latin typeface="Arial" pitchFamily="34" charset="0"/>
                <a:cs typeface="Arial" pitchFamily="34" charset="0"/>
              </a:rPr>
              <a:t>i</a:t>
            </a:r>
            <a:r>
              <a:rPr lang="pt-BR" sz="2000" dirty="0">
                <a:latin typeface="Arial" pitchFamily="34" charset="0"/>
                <a:cs typeface="Arial" pitchFamily="34" charset="0"/>
              </a:rPr>
              <a:t>&gt;0 : a[</a:t>
            </a:r>
            <a:r>
              <a:rPr lang="pt-BR" sz="2000" dirty="0" err="1">
                <a:latin typeface="Arial" pitchFamily="34" charset="0"/>
                <a:cs typeface="Arial" pitchFamily="34" charset="0"/>
              </a:rPr>
              <a:t>i</a:t>
            </a:r>
            <a:r>
              <a:rPr lang="pt-BR" sz="2000" dirty="0">
                <a:latin typeface="Arial" pitchFamily="34" charset="0"/>
                <a:cs typeface="Arial" pitchFamily="34" charset="0"/>
              </a:rPr>
              <a:t>]=</a:t>
            </a:r>
            <a:r>
              <a:rPr lang="pt-BR" sz="2000" dirty="0" err="1">
                <a:latin typeface="Arial" pitchFamily="34" charset="0"/>
                <a:cs typeface="Arial" pitchFamily="34" charset="0"/>
              </a:rPr>
              <a:t>i</a:t>
            </a:r>
            <a:r>
              <a:rPr lang="pt-BR" sz="2000" dirty="0">
                <a:latin typeface="Arial" pitchFamily="34" charset="0"/>
                <a:cs typeface="Arial" pitchFamily="34" charset="0"/>
              </a:rPr>
              <a:t> )</a:t>
            </a:r>
          </a:p>
          <a:p>
            <a:pPr>
              <a:defRPr/>
            </a:pPr>
            <a:r>
              <a:rPr lang="nl-NL" sz="2000" b="1" dirty="0">
                <a:solidFill>
                  <a:srgbClr val="0070C0"/>
                </a:solidFill>
                <a:latin typeface="Arial" pitchFamily="34" charset="0"/>
                <a:cs typeface="Arial" pitchFamily="34" charset="0"/>
              </a:rPr>
              <a:t>[A2:]</a:t>
            </a:r>
            <a:r>
              <a:rPr lang="nl-NL" sz="2000" dirty="0">
                <a:latin typeface="Arial" pitchFamily="34" charset="0"/>
                <a:cs typeface="Arial" pitchFamily="34" charset="0"/>
              </a:rPr>
              <a:t>	 x &gt; 10</a:t>
            </a:r>
          </a:p>
          <a:p>
            <a:pPr>
              <a:defRPr/>
            </a:pPr>
            <a:r>
              <a:rPr lang="nl-NL" sz="2000" b="1" dirty="0">
                <a:solidFill>
                  <a:srgbClr val="0070C0"/>
                </a:solidFill>
                <a:latin typeface="Arial" pitchFamily="34" charset="0"/>
                <a:cs typeface="Arial" pitchFamily="34" charset="0"/>
              </a:rPr>
              <a:t>[G:  ] </a:t>
            </a:r>
            <a:r>
              <a:rPr lang="nl-NL" sz="2000" dirty="0">
                <a:latin typeface="Arial" pitchFamily="34" charset="0"/>
                <a:cs typeface="Arial" pitchFamily="34" charset="0"/>
              </a:rPr>
              <a:t>	 a[x] &gt; 10</a:t>
            </a:r>
          </a:p>
          <a:p>
            <a:pPr>
              <a:defRPr/>
            </a:pPr>
            <a:br>
              <a:rPr lang="nl-NL" sz="2000" dirty="0">
                <a:latin typeface="Arial" pitchFamily="34" charset="0"/>
                <a:cs typeface="Arial" pitchFamily="34" charset="0"/>
              </a:rPr>
            </a:br>
            <a:r>
              <a:rPr lang="nl-NL" sz="2000" b="1" dirty="0">
                <a:latin typeface="Arial" pitchFamily="34" charset="0"/>
                <a:cs typeface="Arial" pitchFamily="34" charset="0"/>
              </a:rPr>
              <a:t>BEGIN</a:t>
            </a:r>
          </a:p>
          <a:p>
            <a:pPr>
              <a:defRPr/>
            </a:pPr>
            <a:br>
              <a:rPr lang="en-US" sz="2000" dirty="0">
                <a:latin typeface="Arial" pitchFamily="34" charset="0"/>
                <a:cs typeface="Arial" pitchFamily="34" charset="0"/>
              </a:rPr>
            </a:br>
            <a:r>
              <a:rPr lang="en-US" sz="2000" dirty="0">
                <a:latin typeface="Arial" pitchFamily="34" charset="0"/>
                <a:cs typeface="Arial" pitchFamily="34" charset="0"/>
              </a:rPr>
              <a:t>1.  </a:t>
            </a:r>
            <a:r>
              <a:rPr lang="en-US" sz="2000" dirty="0">
                <a:solidFill>
                  <a:schemeClr val="bg1">
                    <a:lumMod val="50000"/>
                  </a:schemeClr>
                </a:solidFill>
                <a:latin typeface="Arial" pitchFamily="34" charset="0"/>
                <a:cs typeface="Arial" pitchFamily="34" charset="0"/>
              </a:rPr>
              <a:t>{ follows from A2 } </a:t>
            </a:r>
            <a:r>
              <a:rPr lang="en-US" sz="2000" dirty="0">
                <a:latin typeface="Arial" pitchFamily="34" charset="0"/>
                <a:cs typeface="Arial" pitchFamily="34" charset="0"/>
              </a:rPr>
              <a:t>		x&gt;0</a:t>
            </a:r>
          </a:p>
          <a:p>
            <a:pPr>
              <a:defRPr/>
            </a:pPr>
            <a:br>
              <a:rPr lang="en-US" sz="2000" dirty="0">
                <a:latin typeface="Arial" pitchFamily="34" charset="0"/>
                <a:cs typeface="Arial" pitchFamily="34" charset="0"/>
              </a:rPr>
            </a:br>
            <a:r>
              <a:rPr lang="en-US" sz="2000" dirty="0">
                <a:latin typeface="Arial" pitchFamily="34" charset="0"/>
                <a:cs typeface="Arial" pitchFamily="34" charset="0"/>
              </a:rPr>
              <a:t>2.  </a:t>
            </a:r>
            <a:r>
              <a:rPr lang="en-US" sz="2000" dirty="0">
                <a:solidFill>
                  <a:schemeClr val="bg1">
                    <a:lumMod val="50000"/>
                  </a:schemeClr>
                </a:solidFill>
                <a:latin typeface="Arial" pitchFamily="34" charset="0"/>
                <a:cs typeface="Arial" pitchFamily="34" charset="0"/>
              </a:rPr>
              <a:t>{ </a:t>
            </a:r>
            <a:r>
              <a:rPr lang="en-US" sz="2000" b="1" dirty="0">
                <a:solidFill>
                  <a:srgbClr val="FF0000"/>
                </a:solidFill>
                <a:latin typeface="Arial" pitchFamily="34" charset="0"/>
                <a:cs typeface="Arial" pitchFamily="34" charset="0"/>
                <a:sym typeface="Symbol"/>
              </a:rPr>
              <a:t></a:t>
            </a:r>
            <a:r>
              <a:rPr lang="en-US" sz="2000" b="1" dirty="0">
                <a:solidFill>
                  <a:srgbClr val="FF0000"/>
                </a:solidFill>
                <a:latin typeface="Arial" pitchFamily="34" charset="0"/>
                <a:cs typeface="Arial" pitchFamily="34" charset="0"/>
              </a:rPr>
              <a:t>-</a:t>
            </a:r>
            <a:r>
              <a:rPr lang="en-US" sz="2000" b="1" dirty="0" err="1">
                <a:solidFill>
                  <a:srgbClr val="FF0000"/>
                </a:solidFill>
                <a:latin typeface="Arial" pitchFamily="34" charset="0"/>
                <a:cs typeface="Arial" pitchFamily="34" charset="0"/>
              </a:rPr>
              <a:t>elim</a:t>
            </a:r>
            <a:r>
              <a:rPr lang="en-US" sz="2000" b="1" dirty="0">
                <a:solidFill>
                  <a:srgbClr val="FF0000"/>
                </a:solidFill>
                <a:latin typeface="Arial" pitchFamily="34" charset="0"/>
                <a:cs typeface="Arial" pitchFamily="34" charset="0"/>
              </a:rPr>
              <a:t> </a:t>
            </a:r>
            <a:r>
              <a:rPr lang="en-US" sz="2000" dirty="0">
                <a:solidFill>
                  <a:schemeClr val="bg1">
                    <a:lumMod val="50000"/>
                  </a:schemeClr>
                </a:solidFill>
                <a:latin typeface="Arial" pitchFamily="34" charset="0"/>
                <a:cs typeface="Arial" pitchFamily="34" charset="0"/>
              </a:rPr>
              <a:t>on A1 using 1 } </a:t>
            </a:r>
            <a:r>
              <a:rPr lang="en-US" sz="2000" dirty="0">
                <a:latin typeface="Arial" pitchFamily="34" charset="0"/>
                <a:cs typeface="Arial" pitchFamily="34" charset="0"/>
              </a:rPr>
              <a:t>	a[x]=x</a:t>
            </a:r>
          </a:p>
          <a:p>
            <a:pPr>
              <a:defRPr/>
            </a:pPr>
            <a:endParaRPr lang="en-US" sz="2000" dirty="0">
              <a:latin typeface="Arial" pitchFamily="34" charset="0"/>
              <a:cs typeface="Arial" pitchFamily="34" charset="0"/>
            </a:endParaRPr>
          </a:p>
          <a:p>
            <a:pPr>
              <a:defRPr/>
            </a:pPr>
            <a:r>
              <a:rPr lang="en-US" sz="2000" dirty="0">
                <a:latin typeface="Arial" pitchFamily="34" charset="0"/>
                <a:cs typeface="Arial" pitchFamily="34" charset="0"/>
              </a:rPr>
              <a:t>3.  </a:t>
            </a:r>
            <a:r>
              <a:rPr lang="en-US" sz="2000" dirty="0">
                <a:solidFill>
                  <a:schemeClr val="bg1">
                    <a:lumMod val="50000"/>
                  </a:schemeClr>
                </a:solidFill>
                <a:latin typeface="Arial" pitchFamily="34" charset="0"/>
                <a:cs typeface="Arial" pitchFamily="34" charset="0"/>
              </a:rPr>
              <a:t>{ rewrite A2 with 2 }	</a:t>
            </a:r>
            <a:r>
              <a:rPr lang="en-US" sz="2000" dirty="0">
                <a:latin typeface="Arial" pitchFamily="34" charset="0"/>
                <a:cs typeface="Arial" pitchFamily="34" charset="0"/>
              </a:rPr>
              <a:t>	a[x]&gt;10</a:t>
            </a:r>
          </a:p>
          <a:p>
            <a:pPr>
              <a:defRPr/>
            </a:pPr>
            <a:br>
              <a:rPr lang="nl-NL" sz="2000" dirty="0">
                <a:latin typeface="Arial" pitchFamily="34" charset="0"/>
                <a:cs typeface="Arial" pitchFamily="34" charset="0"/>
              </a:rPr>
            </a:br>
            <a:r>
              <a:rPr lang="nl-NL" sz="2000" b="1" dirty="0">
                <a:latin typeface="Arial" pitchFamily="34" charset="0"/>
                <a:cs typeface="Arial" pitchFamily="34" charset="0"/>
              </a:rPr>
              <a:t>END</a:t>
            </a:r>
          </a:p>
        </p:txBody>
      </p:sp>
      <p:sp>
        <p:nvSpPr>
          <p:cNvPr id="10" name="TextBox 9"/>
          <p:cNvSpPr txBox="1"/>
          <p:nvPr/>
        </p:nvSpPr>
        <p:spPr>
          <a:xfrm>
            <a:off x="4786313" y="1857375"/>
            <a:ext cx="3314079" cy="923330"/>
          </a:xfrm>
          <a:prstGeom prst="rect">
            <a:avLst/>
          </a:prstGeom>
          <a:solidFill>
            <a:schemeClr val="accent2">
              <a:lumMod val="60000"/>
              <a:lumOff val="40000"/>
            </a:schemeClr>
          </a:solidFill>
        </p:spPr>
        <p:txBody>
          <a:bodyPr wrap="square">
            <a:spAutoFit/>
          </a:bodyPr>
          <a:lstStyle/>
          <a:p>
            <a:pPr>
              <a:defRPr/>
            </a:pPr>
            <a:r>
              <a:rPr lang="en-US" dirty="0">
                <a:latin typeface="Arial" pitchFamily="34" charset="0"/>
                <a:cs typeface="Arial" pitchFamily="34" charset="0"/>
              </a:rPr>
              <a:t>If successful this will prove the claim: </a:t>
            </a:r>
            <a:r>
              <a:rPr lang="en-US" b="1" dirty="0">
                <a:solidFill>
                  <a:srgbClr val="0070C0"/>
                </a:solidFill>
                <a:latin typeface="Arial" pitchFamily="34" charset="0"/>
                <a:cs typeface="Arial" pitchFamily="34" charset="0"/>
              </a:rPr>
              <a:t>A1 /\  A2 </a:t>
            </a:r>
            <a:r>
              <a:rPr lang="en-US" b="1" dirty="0">
                <a:solidFill>
                  <a:srgbClr val="0070C0"/>
                </a:solidFill>
                <a:latin typeface="Arial" pitchFamily="34" charset="0"/>
                <a:cs typeface="Arial" pitchFamily="34" charset="0"/>
                <a:sym typeface="Symbol"/>
              </a:rPr>
              <a:t> G </a:t>
            </a:r>
            <a:r>
              <a:rPr lang="en-US" dirty="0">
                <a:latin typeface="Arial" pitchFamily="34" charset="0"/>
                <a:cs typeface="Arial" pitchFamily="34" charset="0"/>
                <a:sym typeface="Symbol"/>
              </a:rPr>
              <a:t>(note the implication)</a:t>
            </a:r>
            <a:endParaRPr lang="nl-NL"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xit" presetSubtype="0" fill="hold" grpId="1" nodeType="withEffect">
                                  <p:stCondLst>
                                    <p:cond delay="0"/>
                                  </p:stCondLst>
                                  <p:childTnLst>
                                    <p:set>
                                      <p:cBhvr>
                                        <p:cTn id="12" dur="1" fill="hold">
                                          <p:stCondLst>
                                            <p:cond delay="0"/>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xit" presetSubtype="0" fill="hold" grpId="1" nodeType="with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xit" presetSubtype="0" fill="hold" grpId="1" nodeType="withEffect">
                                  <p:stCondLst>
                                    <p:cond delay="0"/>
                                  </p:stCondLst>
                                  <p:childTnLst>
                                    <p:set>
                                      <p:cBhvr>
                                        <p:cTn id="24" dur="1" fill="hold">
                                          <p:stCondLst>
                                            <p:cond delay="0"/>
                                          </p:stCondLst>
                                        </p:cTn>
                                        <p:tgtEl>
                                          <p:spTgt spid="8"/>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8" grpId="1" animBg="1"/>
      <p:bldP spid="7" grpId="0" animBg="1"/>
      <p:bldP spid="7" grpId="1" animBg="1"/>
      <p:bldP spid="6" grpId="0" animBg="1"/>
      <p:bldP spid="6" grpId="1" animBg="1"/>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sz="3600" dirty="0" err="1"/>
              <a:t>Subproof</a:t>
            </a:r>
            <a:r>
              <a:rPr lang="en-US" sz="3600" dirty="0"/>
              <a:t> and proof scope</a:t>
            </a:r>
            <a:endParaRPr lang="nl-NL" sz="3600" dirty="0"/>
          </a:p>
        </p:txBody>
      </p:sp>
      <p:sp>
        <p:nvSpPr>
          <p:cNvPr id="4" name="Slide Number Placeholder 3"/>
          <p:cNvSpPr>
            <a:spLocks noGrp="1"/>
          </p:cNvSpPr>
          <p:nvPr>
            <p:ph type="sldNum" sz="quarter" idx="12"/>
          </p:nvPr>
        </p:nvSpPr>
        <p:spPr/>
        <p:txBody>
          <a:bodyPr/>
          <a:lstStyle/>
          <a:p>
            <a:pPr>
              <a:defRPr/>
            </a:pPr>
            <a:fld id="{3E43C7AC-D868-40BC-8A32-7502A22059DD}" type="slidenum">
              <a:rPr lang="nl-NL" smtClean="0"/>
              <a:pPr>
                <a:defRPr/>
              </a:pPr>
              <a:t>19</a:t>
            </a:fld>
            <a:endParaRPr lang="nl-NL"/>
          </a:p>
        </p:txBody>
      </p:sp>
      <p:sp>
        <p:nvSpPr>
          <p:cNvPr id="35844" name="TextBox 4"/>
          <p:cNvSpPr txBox="1">
            <a:spLocks noChangeArrowheads="1"/>
          </p:cNvSpPr>
          <p:nvPr/>
        </p:nvSpPr>
        <p:spPr bwMode="auto">
          <a:xfrm>
            <a:off x="785812" y="1643063"/>
            <a:ext cx="5286376" cy="3477875"/>
          </a:xfrm>
          <a:prstGeom prst="rect">
            <a:avLst/>
          </a:prstGeom>
          <a:solidFill>
            <a:schemeClr val="accent3">
              <a:lumMod val="40000"/>
              <a:lumOff val="60000"/>
            </a:schemeClr>
          </a:solidFill>
          <a:ln w="9525">
            <a:noFill/>
            <a:miter lim="800000"/>
            <a:headEnd/>
            <a:tailEnd/>
          </a:ln>
        </p:spPr>
        <p:txBody>
          <a:bodyPr wrap="square">
            <a:spAutoFit/>
          </a:bodyPr>
          <a:lstStyle/>
          <a:p>
            <a:pPr>
              <a:defRPr/>
            </a:pPr>
            <a:r>
              <a:rPr lang="en-US" sz="2000" b="1" dirty="0"/>
              <a:t>PROOF</a:t>
            </a:r>
            <a:r>
              <a:rPr lang="en-US" sz="2000" dirty="0"/>
              <a:t>  main</a:t>
            </a:r>
          </a:p>
          <a:p>
            <a:pPr>
              <a:defRPr/>
            </a:pPr>
            <a:r>
              <a:rPr lang="en-US" sz="2000" dirty="0"/>
              <a:t>...</a:t>
            </a:r>
          </a:p>
          <a:p>
            <a:pPr>
              <a:defRPr/>
            </a:pPr>
            <a:r>
              <a:rPr lang="en-US" sz="2000" dirty="0"/>
              <a:t>4.  …</a:t>
            </a:r>
          </a:p>
          <a:p>
            <a:pPr marL="457200" indent="-457200">
              <a:buFontTx/>
              <a:buAutoNum type="arabicPeriod" startAt="5"/>
              <a:defRPr/>
            </a:pPr>
            <a:r>
              <a:rPr lang="en-US" sz="2000" dirty="0"/>
              <a:t>{ see </a:t>
            </a:r>
            <a:r>
              <a:rPr lang="en-US" sz="2000" dirty="0" err="1"/>
              <a:t>subproof</a:t>
            </a:r>
            <a:r>
              <a:rPr lang="en-US" sz="2000" dirty="0"/>
              <a:t> below }  </a:t>
            </a:r>
            <a:r>
              <a:rPr lang="en-US" sz="2000" dirty="0">
                <a:solidFill>
                  <a:srgbClr val="0070C0"/>
                </a:solidFill>
              </a:rPr>
              <a:t>0≤k ⇒ b[k] </a:t>
            </a:r>
          </a:p>
          <a:p>
            <a:pPr>
              <a:defRPr/>
            </a:pPr>
            <a:br>
              <a:rPr lang="en-US" sz="2000" dirty="0"/>
            </a:br>
            <a:br>
              <a:rPr lang="en-US" sz="2000" dirty="0"/>
            </a:br>
            <a:endParaRPr lang="en-US" sz="2000" dirty="0"/>
          </a:p>
          <a:p>
            <a:pPr>
              <a:defRPr/>
            </a:pPr>
            <a:r>
              <a:rPr lang="en-US" sz="2000" dirty="0"/>
              <a:t>		</a:t>
            </a:r>
            <a:br>
              <a:rPr lang="en-US" sz="2000" dirty="0"/>
            </a:br>
            <a:endParaRPr lang="en-US" sz="2000" dirty="0"/>
          </a:p>
          <a:p>
            <a:pPr>
              <a:defRPr/>
            </a:pPr>
            <a:endParaRPr lang="nl-NL" sz="2000" dirty="0"/>
          </a:p>
          <a:p>
            <a:pPr>
              <a:defRPr/>
            </a:pPr>
            <a:endParaRPr lang="nl-NL" sz="2000" dirty="0"/>
          </a:p>
        </p:txBody>
      </p:sp>
      <p:sp>
        <p:nvSpPr>
          <p:cNvPr id="6" name="TextBox 5"/>
          <p:cNvSpPr txBox="1"/>
          <p:nvPr/>
        </p:nvSpPr>
        <p:spPr>
          <a:xfrm>
            <a:off x="1373188" y="3104667"/>
            <a:ext cx="4422948" cy="1754326"/>
          </a:xfrm>
          <a:prstGeom prst="rect">
            <a:avLst/>
          </a:prstGeom>
          <a:solidFill>
            <a:schemeClr val="accent4">
              <a:lumMod val="60000"/>
              <a:lumOff val="40000"/>
            </a:schemeClr>
          </a:solidFill>
          <a:ln>
            <a:solidFill>
              <a:schemeClr val="accent4">
                <a:lumMod val="50000"/>
              </a:schemeClr>
            </a:solidFill>
          </a:ln>
        </p:spPr>
        <p:txBody>
          <a:bodyPr wrap="square">
            <a:spAutoFit/>
          </a:bodyPr>
          <a:lstStyle/>
          <a:p>
            <a:pPr marL="342900" indent="-342900">
              <a:defRPr/>
            </a:pPr>
            <a:r>
              <a:rPr lang="en-US" b="1" dirty="0">
                <a:latin typeface="Arial" pitchFamily="34" charset="0"/>
                <a:cs typeface="Arial" pitchFamily="34" charset="0"/>
              </a:rPr>
              <a:t>PROOF</a:t>
            </a:r>
            <a:r>
              <a:rPr lang="en-US" dirty="0">
                <a:latin typeface="Arial" pitchFamily="34" charset="0"/>
                <a:cs typeface="Arial" pitchFamily="34" charset="0"/>
              </a:rPr>
              <a:t>  sub</a:t>
            </a:r>
          </a:p>
          <a:p>
            <a:pPr marL="342900" indent="-342900">
              <a:defRPr/>
            </a:pPr>
            <a:r>
              <a:rPr lang="en-US" dirty="0">
                <a:latin typeface="Arial" pitchFamily="34" charset="0"/>
                <a:cs typeface="Arial" pitchFamily="34" charset="0"/>
              </a:rPr>
              <a:t>[A:]  0</a:t>
            </a:r>
            <a:r>
              <a:rPr lang="en-US" dirty="0"/>
              <a:t>≤k</a:t>
            </a:r>
          </a:p>
          <a:p>
            <a:pPr marL="342900" indent="-342900">
              <a:defRPr/>
            </a:pPr>
            <a:r>
              <a:rPr lang="en-US" dirty="0"/>
              <a:t>[G:]  b[k] </a:t>
            </a:r>
            <a:endParaRPr lang="en-US" dirty="0">
              <a:latin typeface="Arial" pitchFamily="34" charset="0"/>
              <a:cs typeface="Arial" pitchFamily="34" charset="0"/>
            </a:endParaRPr>
          </a:p>
          <a:p>
            <a:pPr>
              <a:defRPr/>
            </a:pPr>
            <a:r>
              <a:rPr lang="en-US" dirty="0">
                <a:latin typeface="Arial" pitchFamily="34" charset="0"/>
                <a:cs typeface="Arial" pitchFamily="34" charset="0"/>
              </a:rPr>
              <a:t>…</a:t>
            </a:r>
          </a:p>
          <a:p>
            <a:pPr marL="342900" indent="-342900">
              <a:defRPr/>
            </a:pPr>
            <a:r>
              <a:rPr lang="en-US" dirty="0">
                <a:latin typeface="Arial" pitchFamily="34" charset="0"/>
                <a:cs typeface="Arial" pitchFamily="34" charset="0"/>
              </a:rPr>
              <a:t>… k+1 &gt; 0</a:t>
            </a:r>
          </a:p>
          <a:p>
            <a:pPr marL="342900" indent="-342900">
              <a:defRPr/>
            </a:pPr>
            <a:r>
              <a:rPr lang="en-US" dirty="0">
                <a:latin typeface="Arial" pitchFamily="34" charset="0"/>
                <a:cs typeface="Arial" pitchFamily="34" charset="0"/>
              </a:rPr>
              <a:t>...</a:t>
            </a:r>
            <a:endParaRPr lang="nl-NL" dirty="0">
              <a:latin typeface="Arial" pitchFamily="34" charset="0"/>
              <a:cs typeface="Arial" pitchFamily="34" charset="0"/>
            </a:endParaRPr>
          </a:p>
        </p:txBody>
      </p:sp>
      <p:sp>
        <p:nvSpPr>
          <p:cNvPr id="7" name="TextBox 6"/>
          <p:cNvSpPr txBox="1">
            <a:spLocks noChangeArrowheads="1"/>
          </p:cNvSpPr>
          <p:nvPr/>
        </p:nvSpPr>
        <p:spPr bwMode="auto">
          <a:xfrm>
            <a:off x="785813" y="5155129"/>
            <a:ext cx="5286376" cy="1200329"/>
          </a:xfrm>
          <a:prstGeom prst="rect">
            <a:avLst/>
          </a:prstGeom>
          <a:solidFill>
            <a:srgbClr val="C00000">
              <a:alpha val="32000"/>
            </a:srgbClr>
          </a:solidFill>
          <a:ln w="9525">
            <a:noFill/>
            <a:miter lim="800000"/>
            <a:headEnd/>
            <a:tailEnd/>
          </a:ln>
        </p:spPr>
        <p:txBody>
          <a:bodyPr wrap="square">
            <a:spAutoFit/>
          </a:bodyPr>
          <a:lstStyle/>
          <a:p>
            <a:r>
              <a:rPr lang="en-US" dirty="0"/>
              <a:t>7.   { because “sub” says  k+1&gt;0 }  k+2&gt;0</a:t>
            </a:r>
            <a:br>
              <a:rPr lang="en-US" dirty="0"/>
            </a:br>
            <a:br>
              <a:rPr lang="en-US" dirty="0"/>
            </a:br>
            <a:r>
              <a:rPr lang="en-US" dirty="0"/>
              <a:t>Using facts inferred in a </a:t>
            </a:r>
            <a:r>
              <a:rPr lang="en-US" dirty="0" err="1"/>
              <a:t>subproof</a:t>
            </a:r>
            <a:r>
              <a:rPr lang="en-US" dirty="0"/>
              <a:t> as an argument in a higher level proof is not sound!</a:t>
            </a:r>
            <a:endParaRPr lang="nl-NL" dirty="0"/>
          </a:p>
        </p:txBody>
      </p:sp>
      <p:sp>
        <p:nvSpPr>
          <p:cNvPr id="8" name="TextBox 7"/>
          <p:cNvSpPr txBox="1"/>
          <p:nvPr/>
        </p:nvSpPr>
        <p:spPr>
          <a:xfrm>
            <a:off x="6659564" y="2629460"/>
            <a:ext cx="2182811" cy="2031325"/>
          </a:xfrm>
          <a:prstGeom prst="rect">
            <a:avLst/>
          </a:prstGeom>
          <a:solidFill>
            <a:schemeClr val="accent2">
              <a:lumMod val="60000"/>
              <a:lumOff val="40000"/>
            </a:schemeClr>
          </a:solidFill>
        </p:spPr>
        <p:txBody>
          <a:bodyPr wrap="square">
            <a:spAutoFit/>
          </a:bodyPr>
          <a:lstStyle/>
          <a:p>
            <a:pPr>
              <a:defRPr/>
            </a:pPr>
            <a:r>
              <a:rPr lang="en-US" dirty="0">
                <a:latin typeface="Arial" pitchFamily="34" charset="0"/>
                <a:cs typeface="Arial" pitchFamily="34" charset="0"/>
              </a:rPr>
              <a:t>Suppose in the </a:t>
            </a:r>
            <a:r>
              <a:rPr lang="en-US" dirty="0" err="1">
                <a:latin typeface="Arial" pitchFamily="34" charset="0"/>
                <a:cs typeface="Arial" pitchFamily="34" charset="0"/>
              </a:rPr>
              <a:t>subproof</a:t>
            </a:r>
            <a:r>
              <a:rPr lang="en-US" dirty="0">
                <a:latin typeface="Arial" pitchFamily="34" charset="0"/>
                <a:cs typeface="Arial" pitchFamily="34" charset="0"/>
              </a:rPr>
              <a:t> you manage to derive k+1&gt;0. Using this for further inference </a:t>
            </a:r>
            <a:r>
              <a:rPr lang="en-US" b="1" dirty="0">
                <a:latin typeface="Arial" pitchFamily="34" charset="0"/>
                <a:cs typeface="Arial" pitchFamily="34" charset="0"/>
              </a:rPr>
              <a:t>within</a:t>
            </a:r>
            <a:r>
              <a:rPr lang="en-US" dirty="0">
                <a:latin typeface="Arial" pitchFamily="34" charset="0"/>
                <a:cs typeface="Arial" pitchFamily="34" charset="0"/>
              </a:rPr>
              <a:t> the same </a:t>
            </a:r>
            <a:r>
              <a:rPr lang="en-US" dirty="0" err="1">
                <a:latin typeface="Arial" pitchFamily="34" charset="0"/>
                <a:cs typeface="Arial" pitchFamily="34" charset="0"/>
              </a:rPr>
              <a:t>subproof</a:t>
            </a:r>
            <a:r>
              <a:rPr lang="en-US" dirty="0">
                <a:latin typeface="Arial" pitchFamily="34" charset="0"/>
                <a:cs typeface="Arial" pitchFamily="34" charset="0"/>
              </a:rPr>
              <a:t> is ok.</a:t>
            </a:r>
          </a:p>
        </p:txBody>
      </p:sp>
      <p:cxnSp>
        <p:nvCxnSpPr>
          <p:cNvPr id="10" name="Straight Arrow Connector 9"/>
          <p:cNvCxnSpPr>
            <a:cxnSpLocks/>
            <a:endCxn id="8" idx="1"/>
          </p:cNvCxnSpPr>
          <p:nvPr/>
        </p:nvCxnSpPr>
        <p:spPr>
          <a:xfrm flipV="1">
            <a:off x="2699792" y="3645123"/>
            <a:ext cx="3959772" cy="647973"/>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BE919734-0190-4841-A4C9-5DC269BCBA58}"/>
              </a:ext>
            </a:extLst>
          </p:cNvPr>
          <p:cNvSpPr txBox="1"/>
          <p:nvPr/>
        </p:nvSpPr>
        <p:spPr>
          <a:xfrm>
            <a:off x="5306772" y="4941168"/>
            <a:ext cx="561372" cy="769441"/>
          </a:xfrm>
          <a:prstGeom prst="rect">
            <a:avLst/>
          </a:prstGeom>
          <a:noFill/>
        </p:spPr>
        <p:txBody>
          <a:bodyPr wrap="none" rtlCol="0">
            <a:spAutoFit/>
          </a:bodyPr>
          <a:lstStyle/>
          <a:p>
            <a:r>
              <a:rPr lang="en-US" sz="4400" b="1" dirty="0">
                <a:solidFill>
                  <a:srgbClr val="FF0000"/>
                </a:solidFill>
              </a:rPr>
              <a:t>X</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C58EB628-0B3C-FA4C-998E-D224D7806CAD}"/>
              </a:ext>
            </a:extLst>
          </p:cNvPr>
          <p:cNvSpPr/>
          <p:nvPr/>
        </p:nvSpPr>
        <p:spPr>
          <a:xfrm>
            <a:off x="288330" y="1556792"/>
            <a:ext cx="8676157" cy="1656184"/>
          </a:xfrm>
          <a:prstGeom prst="roundRect">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38" name="Title 1"/>
          <p:cNvSpPr>
            <a:spLocks noGrp="1"/>
          </p:cNvSpPr>
          <p:nvPr>
            <p:ph type="title"/>
          </p:nvPr>
        </p:nvSpPr>
        <p:spPr/>
        <p:txBody>
          <a:bodyPr/>
          <a:lstStyle/>
          <a:p>
            <a:r>
              <a:rPr lang="en-US"/>
              <a:t>Testing vs verification</a:t>
            </a:r>
          </a:p>
        </p:txBody>
      </p:sp>
      <p:sp>
        <p:nvSpPr>
          <p:cNvPr id="14339" name="Content Placeholder 2"/>
          <p:cNvSpPr>
            <a:spLocks noGrp="1"/>
          </p:cNvSpPr>
          <p:nvPr>
            <p:ph sz="quarter" idx="1"/>
          </p:nvPr>
        </p:nvSpPr>
        <p:spPr>
          <a:xfrm>
            <a:off x="457200" y="1219200"/>
            <a:ext cx="8229600" cy="4937125"/>
          </a:xfrm>
        </p:spPr>
        <p:txBody>
          <a:bodyPr/>
          <a:lstStyle/>
          <a:p>
            <a:endParaRPr lang="en-US" sz="2800">
              <a:sym typeface="Symbol" pitchFamily="18" charset="2"/>
            </a:endParaRPr>
          </a:p>
          <a:p>
            <a:pPr marL="0" indent="0" algn="ctr">
              <a:buNone/>
            </a:pPr>
            <a:r>
              <a:rPr lang="en-US" sz="2800">
                <a:sym typeface="Symbol" pitchFamily="18" charset="2"/>
              </a:rPr>
              <a:t>Verification: here it means proving that a program will </a:t>
            </a:r>
            <a:r>
              <a:rPr lang="en-US" sz="2800" b="1">
                <a:sym typeface="Symbol" pitchFamily="18" charset="2"/>
              </a:rPr>
              <a:t>always</a:t>
            </a:r>
            <a:r>
              <a:rPr lang="en-US" sz="2800">
                <a:sym typeface="Symbol" pitchFamily="18" charset="2"/>
              </a:rPr>
              <a:t> behave correctly, as opposed to testing that only proves that some executions are correct.</a:t>
            </a:r>
          </a:p>
          <a:p>
            <a:pPr lvl="1"/>
            <a:endParaRPr lang="en-US" sz="2800">
              <a:sym typeface="Wingdings" pitchFamily="2" charset="2"/>
            </a:endParaRPr>
          </a:p>
          <a:p>
            <a:pPr lvl="1"/>
            <a:r>
              <a:rPr lang="en-US" sz="2400">
                <a:sym typeface="Wingdings" pitchFamily="2" charset="2"/>
              </a:rPr>
              <a:t>Verification is however undecidable (it cannot be generically automated).</a:t>
            </a:r>
          </a:p>
          <a:p>
            <a:pPr lvl="1"/>
            <a:r>
              <a:rPr lang="en-US" sz="2400">
                <a:sym typeface="Wingdings" pitchFamily="2" charset="2"/>
              </a:rPr>
              <a:t>There are tools to assist us constructing proofs, or to automatically verify special cases (e.g. if the program has finite number of states)  outside our scope. </a:t>
            </a:r>
          </a:p>
          <a:p>
            <a:pPr lvl="1"/>
            <a:r>
              <a:rPr lang="en-US" sz="2400">
                <a:sym typeface="Wingdings" pitchFamily="2" charset="2"/>
              </a:rPr>
              <a:t>More on such automation in Master courses e.g. Program Semantics &amp; Verification.</a:t>
            </a:r>
            <a:endParaRPr lang="en-US" sz="2400">
              <a:sym typeface="Symbol" pitchFamily="18" charset="2"/>
            </a:endParaRPr>
          </a:p>
        </p:txBody>
      </p:sp>
      <p:sp>
        <p:nvSpPr>
          <p:cNvPr id="4" name="Slide Number Placeholder 3"/>
          <p:cNvSpPr>
            <a:spLocks noGrp="1"/>
          </p:cNvSpPr>
          <p:nvPr>
            <p:ph type="sldNum" sz="quarter" idx="10"/>
          </p:nvPr>
        </p:nvSpPr>
        <p:spPr/>
        <p:txBody>
          <a:bodyPr/>
          <a:lstStyle/>
          <a:p>
            <a:pPr>
              <a:defRPr/>
            </a:pPr>
            <a:fld id="{2CCF16D5-85A6-4C34-9CA5-0BFF5A1132CE}" type="slidenum">
              <a:rPr lang="nl-NL" smtClean="0"/>
              <a:pPr>
                <a:defRPr/>
              </a:pPr>
              <a:t>2</a:t>
            </a:fld>
            <a:endParaRPr lang="nl-NL"/>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a:extLst>
              <a:ext uri="{FF2B5EF4-FFF2-40B4-BE49-F238E27FC236}">
                <a16:creationId xmlns:a16="http://schemas.microsoft.com/office/drawing/2014/main" id="{24F99FD0-6E00-164E-8A31-5EDEDC370B1A}"/>
              </a:ext>
            </a:extLst>
          </p:cNvPr>
          <p:cNvSpPr/>
          <p:nvPr/>
        </p:nvSpPr>
        <p:spPr>
          <a:xfrm>
            <a:off x="2123728" y="4164360"/>
            <a:ext cx="4896544" cy="1440160"/>
          </a:xfrm>
          <a:prstGeom prst="roundRect">
            <a:avLst>
              <a:gd name="adj" fmla="val 19019"/>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a:extLst>
              <a:ext uri="{FF2B5EF4-FFF2-40B4-BE49-F238E27FC236}">
                <a16:creationId xmlns:a16="http://schemas.microsoft.com/office/drawing/2014/main" id="{5DF14EEE-05BB-9B41-A8B4-DF010B57F0FF}"/>
              </a:ext>
            </a:extLst>
          </p:cNvPr>
          <p:cNvSpPr/>
          <p:nvPr/>
        </p:nvSpPr>
        <p:spPr>
          <a:xfrm>
            <a:off x="2123728" y="1844824"/>
            <a:ext cx="4896544" cy="1440160"/>
          </a:xfrm>
          <a:prstGeom prst="roundRect">
            <a:avLst>
              <a:gd name="adj" fmla="val 19019"/>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794" name="Title 3"/>
          <p:cNvSpPr>
            <a:spLocks noGrp="1"/>
          </p:cNvSpPr>
          <p:nvPr>
            <p:ph type="title"/>
          </p:nvPr>
        </p:nvSpPr>
        <p:spPr/>
        <p:txBody>
          <a:bodyPr/>
          <a:lstStyle/>
          <a:p>
            <a:pPr eaLnBrk="1" hangingPunct="1"/>
            <a:r>
              <a:rPr lang="en-US" dirty="0"/>
              <a:t>Introducing and eliminating quant.</a:t>
            </a:r>
            <a:endParaRPr lang="nl-NL" dirty="0"/>
          </a:p>
        </p:txBody>
      </p:sp>
      <p:sp>
        <p:nvSpPr>
          <p:cNvPr id="33795" name="Content Placeholder 4"/>
          <p:cNvSpPr>
            <a:spLocks noGrp="1"/>
          </p:cNvSpPr>
          <p:nvPr>
            <p:ph sz="quarter" idx="1"/>
          </p:nvPr>
        </p:nvSpPr>
        <p:spPr>
          <a:xfrm>
            <a:off x="457200" y="1219200"/>
            <a:ext cx="8229600" cy="4937125"/>
          </a:xfrm>
        </p:spPr>
        <p:txBody>
          <a:bodyPr/>
          <a:lstStyle/>
          <a:p>
            <a:pPr eaLnBrk="1" hangingPunct="1"/>
            <a:r>
              <a:rPr lang="en-US" sz="2400" dirty="0"/>
              <a:t>Eliminating </a:t>
            </a:r>
            <a:r>
              <a:rPr lang="en-US" sz="2400" dirty="0">
                <a:sym typeface="Symbol" pitchFamily="18" charset="2"/>
              </a:rPr>
              <a:t> :</a:t>
            </a:r>
            <a:br>
              <a:rPr lang="en-US" sz="2400" dirty="0">
                <a:sym typeface="Symbol" pitchFamily="18" charset="2"/>
              </a:rPr>
            </a:br>
            <a:br>
              <a:rPr lang="en-US" sz="2400" dirty="0">
                <a:sym typeface="Symbol" pitchFamily="18" charset="2"/>
              </a:rPr>
            </a:br>
            <a:r>
              <a:rPr lang="en-US" sz="2400" dirty="0">
                <a:sym typeface="Symbol" pitchFamily="18" charset="2"/>
              </a:rPr>
              <a:t>                           </a:t>
            </a:r>
            <a:r>
              <a:rPr lang="nl-NL" sz="2400" dirty="0">
                <a:sym typeface="Symbol" pitchFamily="18" charset="2"/>
              </a:rPr>
              <a:t> </a:t>
            </a:r>
            <a:r>
              <a:rPr lang="pt-BR" sz="2400" dirty="0" err="1"/>
              <a:t>P</a:t>
            </a:r>
            <a:r>
              <a:rPr lang="pt-BR" sz="2400" dirty="0"/>
              <a:t> a    ,    (</a:t>
            </a:r>
            <a:r>
              <a:rPr lang="pt-BR" sz="2400" dirty="0">
                <a:sym typeface="Symbol" pitchFamily="18" charset="2"/>
              </a:rPr>
              <a:t></a:t>
            </a:r>
            <a:r>
              <a:rPr lang="pt-BR" sz="2400" dirty="0" err="1"/>
              <a:t>x</a:t>
            </a:r>
            <a:r>
              <a:rPr lang="pt-BR" sz="2400" dirty="0"/>
              <a:t> : </a:t>
            </a:r>
            <a:r>
              <a:rPr lang="pt-BR" sz="2400" dirty="0" err="1"/>
              <a:t>P</a:t>
            </a:r>
            <a:r>
              <a:rPr lang="pt-BR" sz="2400" dirty="0"/>
              <a:t> </a:t>
            </a:r>
            <a:r>
              <a:rPr lang="pt-BR" sz="2400" dirty="0" err="1"/>
              <a:t>x</a:t>
            </a:r>
            <a:r>
              <a:rPr lang="pt-BR" sz="2400" dirty="0"/>
              <a:t> : </a:t>
            </a:r>
            <a:r>
              <a:rPr lang="pt-BR" sz="2400" dirty="0" err="1"/>
              <a:t>Q</a:t>
            </a:r>
            <a:r>
              <a:rPr lang="pt-BR" sz="2400" dirty="0"/>
              <a:t> </a:t>
            </a:r>
            <a:r>
              <a:rPr lang="pt-BR" sz="2400" dirty="0" err="1"/>
              <a:t>x</a:t>
            </a:r>
            <a:r>
              <a:rPr lang="pt-BR" sz="2400" dirty="0"/>
              <a:t>)</a:t>
            </a:r>
            <a:br>
              <a:rPr lang="pt-BR" sz="2400" dirty="0"/>
            </a:br>
            <a:r>
              <a:rPr lang="pt-BR" sz="2400" dirty="0"/>
              <a:t>                      -------------------------------------</a:t>
            </a:r>
            <a:br>
              <a:rPr lang="pt-BR" sz="2400" dirty="0"/>
            </a:br>
            <a:r>
              <a:rPr lang="pt-BR" sz="2400" dirty="0"/>
              <a:t>                                         </a:t>
            </a:r>
            <a:r>
              <a:rPr lang="nl-NL" sz="2400" dirty="0"/>
              <a:t>Q a</a:t>
            </a:r>
          </a:p>
          <a:p>
            <a:pPr eaLnBrk="1" hangingPunct="1"/>
            <a:endParaRPr lang="nl-NL" sz="2400" dirty="0">
              <a:sym typeface="Symbol" pitchFamily="18" charset="2"/>
            </a:endParaRPr>
          </a:p>
          <a:p>
            <a:pPr eaLnBrk="1" hangingPunct="1"/>
            <a:r>
              <a:rPr lang="nl-NL" sz="2400" dirty="0" err="1">
                <a:sym typeface="Symbol" pitchFamily="18" charset="2"/>
              </a:rPr>
              <a:t>Introducing</a:t>
            </a:r>
            <a:r>
              <a:rPr lang="nl-NL" sz="2400" dirty="0">
                <a:sym typeface="Symbol" pitchFamily="18" charset="2"/>
              </a:rPr>
              <a:t>  :</a:t>
            </a:r>
            <a:br>
              <a:rPr lang="nl-NL" sz="2400" dirty="0">
                <a:sym typeface="Symbol" pitchFamily="18" charset="2"/>
              </a:rPr>
            </a:br>
            <a:br>
              <a:rPr lang="nl-NL" sz="2400" dirty="0">
                <a:sym typeface="Symbol" pitchFamily="18" charset="2"/>
              </a:rPr>
            </a:br>
            <a:r>
              <a:rPr lang="nl-NL" sz="2400" dirty="0">
                <a:sym typeface="Symbol" pitchFamily="18" charset="2"/>
              </a:rPr>
              <a:t>                                    </a:t>
            </a:r>
            <a:r>
              <a:rPr lang="pt-BR" sz="2400" dirty="0" err="1"/>
              <a:t>P</a:t>
            </a:r>
            <a:r>
              <a:rPr lang="pt-BR" sz="2400" dirty="0"/>
              <a:t> a    , </a:t>
            </a:r>
            <a:r>
              <a:rPr lang="pt-BR" sz="2400" dirty="0" err="1"/>
              <a:t>Q</a:t>
            </a:r>
            <a:r>
              <a:rPr lang="pt-BR" sz="2400" dirty="0"/>
              <a:t> a</a:t>
            </a:r>
            <a:br>
              <a:rPr lang="pt-BR" sz="2400" dirty="0"/>
            </a:br>
            <a:r>
              <a:rPr lang="pt-BR" sz="2400" dirty="0"/>
              <a:t>                          ------------------------------</a:t>
            </a:r>
            <a:br>
              <a:rPr lang="pt-BR" sz="2400" dirty="0"/>
            </a:br>
            <a:r>
              <a:rPr lang="pt-BR" sz="2400" dirty="0"/>
              <a:t>                                (</a:t>
            </a:r>
            <a:r>
              <a:rPr lang="pt-BR" sz="2400" dirty="0">
                <a:sym typeface="Symbol" pitchFamily="18" charset="2"/>
              </a:rPr>
              <a:t></a:t>
            </a:r>
            <a:r>
              <a:rPr lang="pt-BR" sz="2400" dirty="0" err="1">
                <a:sym typeface="Symbol" pitchFamily="18" charset="2"/>
              </a:rPr>
              <a:t>x</a:t>
            </a:r>
            <a:r>
              <a:rPr lang="pt-BR" sz="2400" dirty="0">
                <a:sym typeface="Symbol" pitchFamily="18" charset="2"/>
              </a:rPr>
              <a:t> : </a:t>
            </a:r>
            <a:r>
              <a:rPr lang="pt-BR" sz="2400" dirty="0" err="1">
                <a:sym typeface="Symbol" pitchFamily="18" charset="2"/>
              </a:rPr>
              <a:t>P</a:t>
            </a:r>
            <a:r>
              <a:rPr lang="pt-BR" sz="2400" dirty="0">
                <a:sym typeface="Symbol" pitchFamily="18" charset="2"/>
              </a:rPr>
              <a:t> </a:t>
            </a:r>
            <a:r>
              <a:rPr lang="pt-BR" sz="2400" dirty="0" err="1">
                <a:sym typeface="Symbol" pitchFamily="18" charset="2"/>
              </a:rPr>
              <a:t>x</a:t>
            </a:r>
            <a:r>
              <a:rPr lang="pt-BR" sz="2400" dirty="0">
                <a:sym typeface="Symbol" pitchFamily="18" charset="2"/>
              </a:rPr>
              <a:t> : </a:t>
            </a:r>
            <a:r>
              <a:rPr lang="nl-NL" sz="2400" dirty="0"/>
              <a:t>Q x )</a:t>
            </a:r>
          </a:p>
          <a:p>
            <a:pPr eaLnBrk="1" hangingPunct="1"/>
            <a:endParaRPr lang="en-US" sz="2400" dirty="0">
              <a:sym typeface="Symbol" pitchFamily="18" charset="2"/>
            </a:endParaRPr>
          </a:p>
          <a:p>
            <a:pPr eaLnBrk="1" hangingPunct="1"/>
            <a:r>
              <a:rPr lang="en-US" sz="2400" dirty="0">
                <a:sym typeface="Symbol" pitchFamily="18" charset="2"/>
              </a:rPr>
              <a:t>How about introducing  and eliminating  ??</a:t>
            </a:r>
            <a:br>
              <a:rPr lang="en-US" sz="2400" dirty="0">
                <a:sym typeface="Symbol" pitchFamily="18" charset="2"/>
              </a:rPr>
            </a:br>
            <a:br>
              <a:rPr lang="en-US" sz="2400" dirty="0">
                <a:sym typeface="Symbol" pitchFamily="18" charset="2"/>
              </a:rPr>
            </a:br>
            <a:r>
              <a:rPr lang="en-US" sz="2400" dirty="0">
                <a:sym typeface="Symbol" pitchFamily="18" charset="2"/>
              </a:rPr>
              <a:t>	</a:t>
            </a:r>
            <a:endParaRPr lang="nl-NL" sz="2400" dirty="0"/>
          </a:p>
        </p:txBody>
      </p:sp>
      <p:sp>
        <p:nvSpPr>
          <p:cNvPr id="3" name="Slide Number Placeholder 2"/>
          <p:cNvSpPr>
            <a:spLocks noGrp="1"/>
          </p:cNvSpPr>
          <p:nvPr>
            <p:ph type="sldNum" sz="quarter" idx="10"/>
          </p:nvPr>
        </p:nvSpPr>
        <p:spPr/>
        <p:txBody>
          <a:bodyPr/>
          <a:lstStyle/>
          <a:p>
            <a:pPr>
              <a:defRPr/>
            </a:pPr>
            <a:fld id="{9C2EF72B-F3FE-4A3C-87B2-366F89E29E93}" type="slidenum">
              <a:rPr lang="nl-NL" smtClean="0"/>
              <a:pPr>
                <a:defRPr/>
              </a:pPr>
              <a:t>20</a:t>
            </a:fld>
            <a:endParaRPr lang="nl-NL"/>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US"/>
              <a:t>Introducing </a:t>
            </a:r>
            <a:r>
              <a:rPr lang="en-US">
                <a:sym typeface="Symbol" pitchFamily="18" charset="2"/>
              </a:rPr>
              <a:t></a:t>
            </a:r>
            <a:endParaRPr lang="nl-NL"/>
          </a:p>
        </p:txBody>
      </p:sp>
      <p:sp>
        <p:nvSpPr>
          <p:cNvPr id="4" name="Slide Number Placeholder 3"/>
          <p:cNvSpPr>
            <a:spLocks noGrp="1"/>
          </p:cNvSpPr>
          <p:nvPr>
            <p:ph type="sldNum" sz="quarter" idx="12"/>
          </p:nvPr>
        </p:nvSpPr>
        <p:spPr/>
        <p:txBody>
          <a:bodyPr/>
          <a:lstStyle/>
          <a:p>
            <a:pPr>
              <a:defRPr/>
            </a:pPr>
            <a:fld id="{E3AA762D-0441-4BC9-A6B1-C7A8502E45F5}" type="slidenum">
              <a:rPr lang="nl-NL" smtClean="0"/>
              <a:pPr>
                <a:defRPr/>
              </a:pPr>
              <a:t>21</a:t>
            </a:fld>
            <a:endParaRPr lang="nl-NL"/>
          </a:p>
        </p:txBody>
      </p:sp>
      <p:sp>
        <p:nvSpPr>
          <p:cNvPr id="5" name="TextBox 4"/>
          <p:cNvSpPr txBox="1"/>
          <p:nvPr/>
        </p:nvSpPr>
        <p:spPr>
          <a:xfrm>
            <a:off x="457200" y="1412776"/>
            <a:ext cx="5472608" cy="4708981"/>
          </a:xfrm>
          <a:prstGeom prst="rect">
            <a:avLst/>
          </a:prstGeom>
          <a:solidFill>
            <a:schemeClr val="accent3">
              <a:lumMod val="60000"/>
              <a:lumOff val="40000"/>
            </a:schemeClr>
          </a:solidFill>
          <a:ln>
            <a:solidFill>
              <a:schemeClr val="tx1"/>
            </a:solidFill>
          </a:ln>
        </p:spPr>
        <p:txBody>
          <a:bodyPr wrap="square">
            <a:spAutoFit/>
          </a:bodyPr>
          <a:lstStyle/>
          <a:p>
            <a:pPr>
              <a:defRPr/>
            </a:pPr>
            <a:r>
              <a:rPr lang="en-US" sz="2000" b="1" dirty="0">
                <a:latin typeface="Arial" pitchFamily="34" charset="0"/>
                <a:cs typeface="Arial" pitchFamily="34" charset="0"/>
              </a:rPr>
              <a:t>PROOF</a:t>
            </a:r>
            <a:r>
              <a:rPr lang="en-US" sz="2000" dirty="0">
                <a:latin typeface="Arial" pitchFamily="34" charset="0"/>
                <a:cs typeface="Arial" pitchFamily="34" charset="0"/>
              </a:rPr>
              <a:t> main</a:t>
            </a:r>
            <a:br>
              <a:rPr lang="en-US" sz="2000" dirty="0">
                <a:latin typeface="Arial" pitchFamily="34" charset="0"/>
                <a:cs typeface="Arial" pitchFamily="34" charset="0"/>
              </a:rPr>
            </a:br>
            <a:br>
              <a:rPr lang="en-US" sz="2000" dirty="0">
                <a:latin typeface="Arial" pitchFamily="34" charset="0"/>
                <a:cs typeface="Arial" pitchFamily="34" charset="0"/>
              </a:rPr>
            </a:br>
            <a:r>
              <a:rPr lang="en-US" sz="2000" b="1" dirty="0">
                <a:solidFill>
                  <a:srgbClr val="0070C0"/>
                </a:solidFill>
                <a:latin typeface="Arial" pitchFamily="34" charset="0"/>
                <a:cs typeface="Arial" pitchFamily="34" charset="0"/>
              </a:rPr>
              <a:t>[A:]    </a:t>
            </a:r>
            <a:r>
              <a:rPr lang="en-US" sz="2000" dirty="0">
                <a:latin typeface="Arial" pitchFamily="34" charset="0"/>
                <a:cs typeface="Arial" pitchFamily="34" charset="0"/>
              </a:rPr>
              <a:t>(</a:t>
            </a:r>
            <a:r>
              <a:rPr lang="en-US" sz="2000" dirty="0">
                <a:latin typeface="Arial" pitchFamily="34" charset="0"/>
                <a:cs typeface="Arial" pitchFamily="34" charset="0"/>
                <a:sym typeface="Symbol"/>
              </a:rPr>
              <a:t>k: k0 : b[k] )</a:t>
            </a:r>
            <a:br>
              <a:rPr lang="en-US" sz="2000" dirty="0">
                <a:latin typeface="Arial" pitchFamily="34" charset="0"/>
                <a:cs typeface="Arial" pitchFamily="34" charset="0"/>
                <a:sym typeface="Symbol"/>
              </a:rPr>
            </a:br>
            <a:r>
              <a:rPr lang="en-US" sz="2000" b="1" dirty="0">
                <a:solidFill>
                  <a:srgbClr val="0070C0"/>
                </a:solidFill>
                <a:latin typeface="Arial" pitchFamily="34" charset="0"/>
                <a:cs typeface="Arial" pitchFamily="34" charset="0"/>
                <a:sym typeface="Symbol"/>
              </a:rPr>
              <a:t>[G:]    </a:t>
            </a:r>
            <a:r>
              <a:rPr lang="en-US" sz="2000" dirty="0">
                <a:latin typeface="Arial" pitchFamily="34" charset="0"/>
                <a:cs typeface="Arial" pitchFamily="34" charset="0"/>
              </a:rPr>
              <a:t>(</a:t>
            </a:r>
            <a:r>
              <a:rPr lang="en-US" sz="2000" dirty="0">
                <a:latin typeface="Arial" pitchFamily="34" charset="0"/>
                <a:cs typeface="Arial" pitchFamily="34" charset="0"/>
                <a:sym typeface="Symbol"/>
              </a:rPr>
              <a:t>k: k&gt;1: b[k] )</a:t>
            </a:r>
          </a:p>
          <a:p>
            <a:pPr>
              <a:defRPr/>
            </a:pPr>
            <a:endParaRPr lang="en-US" sz="2000" dirty="0">
              <a:latin typeface="Arial" pitchFamily="34" charset="0"/>
              <a:cs typeface="Arial" pitchFamily="34" charset="0"/>
              <a:sym typeface="Symbol"/>
            </a:endParaRPr>
          </a:p>
          <a:p>
            <a:pPr>
              <a:defRPr/>
            </a:pPr>
            <a:r>
              <a:rPr lang="en-US" sz="2000" dirty="0">
                <a:latin typeface="Arial" pitchFamily="34" charset="0"/>
                <a:cs typeface="Arial" pitchFamily="34" charset="0"/>
                <a:sym typeface="Symbol"/>
              </a:rPr>
              <a:t>1.  </a:t>
            </a:r>
            <a:r>
              <a:rPr lang="en-US" sz="2000" dirty="0">
                <a:solidFill>
                  <a:srgbClr val="C00000"/>
                </a:solidFill>
                <a:latin typeface="Arial" pitchFamily="34" charset="0"/>
                <a:cs typeface="Arial" pitchFamily="34" charset="0"/>
                <a:sym typeface="Symbol"/>
              </a:rPr>
              <a:t>{ how ??}   </a:t>
            </a:r>
            <a:r>
              <a:rPr lang="en-US" sz="2000" dirty="0">
                <a:latin typeface="Arial" pitchFamily="34" charset="0"/>
                <a:cs typeface="Arial" pitchFamily="34" charset="0"/>
              </a:rPr>
              <a:t>(</a:t>
            </a:r>
            <a:r>
              <a:rPr lang="en-US" sz="2000" dirty="0">
                <a:latin typeface="Arial" pitchFamily="34" charset="0"/>
                <a:cs typeface="Arial" pitchFamily="34" charset="0"/>
                <a:sym typeface="Symbol"/>
              </a:rPr>
              <a:t>k: k&gt;1 : b[k] )</a:t>
            </a:r>
          </a:p>
          <a:p>
            <a:pPr>
              <a:defRPr/>
            </a:pPr>
            <a:endParaRPr lang="nl-NL" sz="2000" dirty="0">
              <a:latin typeface="Arial" pitchFamily="34" charset="0"/>
              <a:cs typeface="Arial" pitchFamily="34" charset="0"/>
            </a:endParaRPr>
          </a:p>
          <a:p>
            <a:pPr>
              <a:defRPr/>
            </a:pPr>
            <a:endParaRPr lang="nl-NL" sz="2000" dirty="0">
              <a:latin typeface="Arial" pitchFamily="34" charset="0"/>
              <a:cs typeface="Arial" pitchFamily="34" charset="0"/>
            </a:endParaRPr>
          </a:p>
          <a:p>
            <a:pPr>
              <a:defRPr/>
            </a:pPr>
            <a:endParaRPr lang="nl-NL" sz="2000" dirty="0">
              <a:latin typeface="Arial" pitchFamily="34" charset="0"/>
              <a:cs typeface="Arial" pitchFamily="34" charset="0"/>
            </a:endParaRPr>
          </a:p>
          <a:p>
            <a:pPr>
              <a:defRPr/>
            </a:pPr>
            <a:endParaRPr lang="nl-NL" sz="2000" dirty="0">
              <a:latin typeface="Arial" pitchFamily="34" charset="0"/>
              <a:cs typeface="Arial" pitchFamily="34" charset="0"/>
            </a:endParaRPr>
          </a:p>
          <a:p>
            <a:pPr>
              <a:defRPr/>
            </a:pPr>
            <a:endParaRPr lang="nl-NL" sz="2000" dirty="0">
              <a:latin typeface="Arial" pitchFamily="34" charset="0"/>
              <a:cs typeface="Arial" pitchFamily="34" charset="0"/>
            </a:endParaRPr>
          </a:p>
          <a:p>
            <a:pPr>
              <a:defRPr/>
            </a:pPr>
            <a:endParaRPr lang="nl-NL" sz="2000" dirty="0">
              <a:latin typeface="Arial" pitchFamily="34" charset="0"/>
              <a:cs typeface="Arial" pitchFamily="34" charset="0"/>
            </a:endParaRPr>
          </a:p>
          <a:p>
            <a:pPr>
              <a:defRPr/>
            </a:pPr>
            <a:endParaRPr lang="nl-NL" sz="2000" dirty="0">
              <a:latin typeface="Arial" pitchFamily="34" charset="0"/>
              <a:cs typeface="Arial" pitchFamily="34" charset="0"/>
            </a:endParaRPr>
          </a:p>
          <a:p>
            <a:pPr>
              <a:defRPr/>
            </a:pPr>
            <a:endParaRPr lang="nl-NL" sz="2000" dirty="0">
              <a:latin typeface="Arial" pitchFamily="34" charset="0"/>
              <a:cs typeface="Arial" pitchFamily="34" charset="0"/>
            </a:endParaRPr>
          </a:p>
          <a:p>
            <a:pPr>
              <a:defRPr/>
            </a:pPr>
            <a:endParaRPr lang="nl-NL" sz="2000" dirty="0">
              <a:latin typeface="Arial" pitchFamily="34" charset="0"/>
              <a:cs typeface="Arial" pitchFamily="34" charset="0"/>
            </a:endParaRPr>
          </a:p>
        </p:txBody>
      </p:sp>
      <p:sp>
        <p:nvSpPr>
          <p:cNvPr id="8" name="TextBox 7"/>
          <p:cNvSpPr txBox="1"/>
          <p:nvPr/>
        </p:nvSpPr>
        <p:spPr>
          <a:xfrm>
            <a:off x="1268816" y="3469339"/>
            <a:ext cx="4414710" cy="1938992"/>
          </a:xfrm>
          <a:prstGeom prst="rect">
            <a:avLst/>
          </a:prstGeom>
          <a:solidFill>
            <a:schemeClr val="accent4">
              <a:lumMod val="60000"/>
              <a:lumOff val="40000"/>
            </a:schemeClr>
          </a:solidFill>
          <a:ln>
            <a:solidFill>
              <a:schemeClr val="tx1"/>
            </a:solidFill>
          </a:ln>
        </p:spPr>
        <p:txBody>
          <a:bodyPr wrap="square">
            <a:spAutoFit/>
          </a:bodyPr>
          <a:lstStyle/>
          <a:p>
            <a:pPr>
              <a:defRPr/>
            </a:pPr>
            <a:r>
              <a:rPr lang="en-US" sz="2000" b="1" dirty="0">
                <a:latin typeface="Arial" pitchFamily="34" charset="0"/>
                <a:cs typeface="Arial" pitchFamily="34" charset="0"/>
              </a:rPr>
              <a:t>PROOF</a:t>
            </a:r>
            <a:r>
              <a:rPr lang="en-US" sz="2000" dirty="0">
                <a:latin typeface="Arial" pitchFamily="34" charset="0"/>
                <a:cs typeface="Arial" pitchFamily="34" charset="0"/>
              </a:rPr>
              <a:t> sub</a:t>
            </a:r>
          </a:p>
          <a:p>
            <a:pPr>
              <a:defRPr/>
            </a:pPr>
            <a:r>
              <a:rPr lang="en-US" sz="2000" dirty="0">
                <a:latin typeface="Arial" pitchFamily="34" charset="0"/>
                <a:cs typeface="Arial" pitchFamily="34" charset="0"/>
              </a:rPr>
              <a:t>[A:]   k &gt; 1</a:t>
            </a:r>
          </a:p>
          <a:p>
            <a:pPr>
              <a:defRPr/>
            </a:pPr>
            <a:r>
              <a:rPr lang="en-US" sz="2000" dirty="0">
                <a:latin typeface="Arial" pitchFamily="34" charset="0"/>
                <a:cs typeface="Arial" pitchFamily="34" charset="0"/>
              </a:rPr>
              <a:t>[ G]  b[k]</a:t>
            </a:r>
            <a:br>
              <a:rPr lang="en-US" sz="2000" dirty="0">
                <a:latin typeface="Arial" pitchFamily="34" charset="0"/>
                <a:cs typeface="Arial" pitchFamily="34" charset="0"/>
              </a:rPr>
            </a:br>
            <a:r>
              <a:rPr lang="en-US" sz="2000" dirty="0">
                <a:latin typeface="Arial" pitchFamily="34" charset="0"/>
                <a:cs typeface="Arial" pitchFamily="34" charset="0"/>
              </a:rPr>
              <a:t>1. { follows from A } </a:t>
            </a:r>
            <a:r>
              <a:rPr lang="en-US" sz="2000" dirty="0">
                <a:latin typeface="Arial" pitchFamily="34" charset="0"/>
                <a:cs typeface="Arial" pitchFamily="34" charset="0"/>
                <a:sym typeface="Symbol"/>
              </a:rPr>
              <a:t>k0 </a:t>
            </a:r>
            <a:br>
              <a:rPr lang="en-US" sz="2000" dirty="0">
                <a:latin typeface="Arial" pitchFamily="34" charset="0"/>
                <a:cs typeface="Arial" pitchFamily="34" charset="0"/>
                <a:sym typeface="Symbol"/>
              </a:rPr>
            </a:br>
            <a:r>
              <a:rPr lang="en-US" sz="2000" dirty="0">
                <a:latin typeface="Arial" pitchFamily="34" charset="0"/>
                <a:cs typeface="Arial" pitchFamily="34" charset="0"/>
                <a:sym typeface="Symbol"/>
              </a:rPr>
              <a:t>2. {-</a:t>
            </a:r>
            <a:r>
              <a:rPr lang="en-US" sz="2000" dirty="0" err="1">
                <a:latin typeface="Arial" pitchFamily="34" charset="0"/>
                <a:cs typeface="Arial" pitchFamily="34" charset="0"/>
                <a:sym typeface="Symbol"/>
              </a:rPr>
              <a:t>elim</a:t>
            </a:r>
            <a:r>
              <a:rPr lang="en-US" sz="2000" dirty="0">
                <a:latin typeface="Arial" pitchFamily="34" charset="0"/>
                <a:cs typeface="Arial" pitchFamily="34" charset="0"/>
                <a:sym typeface="Symbol"/>
              </a:rPr>
              <a:t> on </a:t>
            </a:r>
            <a:r>
              <a:rPr lang="en-US" sz="2000" dirty="0" err="1">
                <a:latin typeface="Arial" pitchFamily="34" charset="0"/>
                <a:cs typeface="Arial" pitchFamily="34" charset="0"/>
                <a:sym typeface="Symbol"/>
              </a:rPr>
              <a:t>main.A</a:t>
            </a:r>
            <a:r>
              <a:rPr lang="en-US" sz="2000" dirty="0">
                <a:latin typeface="Arial" pitchFamily="34" charset="0"/>
                <a:cs typeface="Arial" pitchFamily="34" charset="0"/>
                <a:sym typeface="Symbol"/>
              </a:rPr>
              <a:t> using 1 } b[k]</a:t>
            </a:r>
            <a:br>
              <a:rPr lang="en-US" sz="2000" dirty="0">
                <a:latin typeface="Arial" pitchFamily="34" charset="0"/>
                <a:cs typeface="Arial" pitchFamily="34" charset="0"/>
              </a:rPr>
            </a:br>
            <a:r>
              <a:rPr lang="en-US" sz="2000" dirty="0">
                <a:latin typeface="Arial" pitchFamily="34" charset="0"/>
                <a:cs typeface="Arial" pitchFamily="34" charset="0"/>
              </a:rPr>
              <a:t>Success!  (conclusion:  k&gt;1 </a:t>
            </a:r>
            <a:r>
              <a:rPr lang="en-US" sz="2000" dirty="0">
                <a:latin typeface="Arial" pitchFamily="34" charset="0"/>
                <a:cs typeface="Arial" pitchFamily="34" charset="0"/>
                <a:sym typeface="Symbol"/>
              </a:rPr>
              <a:t>  b[k])</a:t>
            </a:r>
            <a:endParaRPr lang="nl-NL" sz="2000" dirty="0">
              <a:latin typeface="Arial" pitchFamily="34" charset="0"/>
              <a:cs typeface="Arial" pitchFamily="34" charset="0"/>
            </a:endParaRPr>
          </a:p>
        </p:txBody>
      </p:sp>
      <p:sp>
        <p:nvSpPr>
          <p:cNvPr id="9" name="TextBox 8"/>
          <p:cNvSpPr txBox="1"/>
          <p:nvPr/>
        </p:nvSpPr>
        <p:spPr>
          <a:xfrm>
            <a:off x="6012160" y="3429000"/>
            <a:ext cx="2880320" cy="2308324"/>
          </a:xfrm>
          <a:prstGeom prst="rect">
            <a:avLst/>
          </a:prstGeom>
          <a:solidFill>
            <a:schemeClr val="tx1">
              <a:lumMod val="65000"/>
              <a:lumOff val="35000"/>
            </a:schemeClr>
          </a:solidFill>
        </p:spPr>
        <p:txBody>
          <a:bodyPr wrap="square">
            <a:spAutoFit/>
          </a:bodyPr>
          <a:lstStyle/>
          <a:p>
            <a:pPr algn="just">
              <a:defRPr/>
            </a:pPr>
            <a:r>
              <a:rPr lang="en-US" dirty="0">
                <a:solidFill>
                  <a:schemeClr val="bg1"/>
                </a:solidFill>
                <a:latin typeface="Arial" pitchFamily="34" charset="0"/>
                <a:cs typeface="Arial" pitchFamily="34" charset="0"/>
              </a:rPr>
              <a:t>We then could argue that since k is </a:t>
            </a:r>
            <a:r>
              <a:rPr lang="en-US" b="1" dirty="0">
                <a:solidFill>
                  <a:schemeClr val="accent4">
                    <a:lumMod val="60000"/>
                    <a:lumOff val="40000"/>
                  </a:schemeClr>
                </a:solidFill>
                <a:latin typeface="Arial" pitchFamily="34" charset="0"/>
                <a:cs typeface="Arial" pitchFamily="34" charset="0"/>
              </a:rPr>
              <a:t>unconstrained</a:t>
            </a:r>
            <a:r>
              <a:rPr lang="en-US" dirty="0">
                <a:solidFill>
                  <a:schemeClr val="bg1"/>
                </a:solidFill>
                <a:latin typeface="Arial" pitchFamily="34" charset="0"/>
                <a:cs typeface="Arial" pitchFamily="34" charset="0"/>
              </a:rPr>
              <a:t> in the parent proof, we can generalize the normal conclusion of this </a:t>
            </a:r>
            <a:r>
              <a:rPr lang="en-US" dirty="0" err="1">
                <a:solidFill>
                  <a:schemeClr val="bg1"/>
                </a:solidFill>
                <a:latin typeface="Arial" pitchFamily="34" charset="0"/>
                <a:cs typeface="Arial" pitchFamily="34" charset="0"/>
              </a:rPr>
              <a:t>subproof</a:t>
            </a:r>
            <a:r>
              <a:rPr lang="en-US" dirty="0">
                <a:solidFill>
                  <a:schemeClr val="bg1"/>
                </a:solidFill>
                <a:latin typeface="Arial" pitchFamily="34" charset="0"/>
                <a:cs typeface="Arial" pitchFamily="34" charset="0"/>
              </a:rPr>
              <a:t> to (</a:t>
            </a:r>
            <a:r>
              <a:rPr lang="en-US" dirty="0">
                <a:solidFill>
                  <a:schemeClr val="bg1"/>
                </a:solidFill>
                <a:latin typeface="Arial" pitchFamily="34" charset="0"/>
                <a:cs typeface="Arial" pitchFamily="34" charset="0"/>
                <a:sym typeface="Symbol"/>
              </a:rPr>
              <a:t>k :  k&gt;1  : b[k] ). </a:t>
            </a:r>
            <a:r>
              <a:rPr lang="en-US" dirty="0">
                <a:solidFill>
                  <a:schemeClr val="accent4">
                    <a:lumMod val="60000"/>
                    <a:lumOff val="40000"/>
                  </a:schemeClr>
                </a:solidFill>
                <a:latin typeface="Arial" pitchFamily="34" charset="0"/>
                <a:cs typeface="Arial" pitchFamily="34" charset="0"/>
                <a:sym typeface="Symbol"/>
              </a:rPr>
              <a:t>But this is a bit error prone.</a:t>
            </a:r>
            <a:endParaRPr lang="nl-NL" dirty="0">
              <a:solidFill>
                <a:schemeClr val="accent4">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US" dirty="0">
                <a:sym typeface="Symbol" pitchFamily="18" charset="2"/>
              </a:rPr>
              <a:t> Introduction through a </a:t>
            </a:r>
            <a:r>
              <a:rPr lang="en-US" dirty="0" err="1">
                <a:sym typeface="Symbol" pitchFamily="18" charset="2"/>
              </a:rPr>
              <a:t>subproof</a:t>
            </a:r>
            <a:endParaRPr lang="nl-NL" dirty="0"/>
          </a:p>
        </p:txBody>
      </p:sp>
      <p:sp>
        <p:nvSpPr>
          <p:cNvPr id="4" name="Slide Number Placeholder 3"/>
          <p:cNvSpPr>
            <a:spLocks noGrp="1"/>
          </p:cNvSpPr>
          <p:nvPr>
            <p:ph type="sldNum" sz="quarter" idx="12"/>
          </p:nvPr>
        </p:nvSpPr>
        <p:spPr/>
        <p:txBody>
          <a:bodyPr/>
          <a:lstStyle/>
          <a:p>
            <a:pPr>
              <a:defRPr/>
            </a:pPr>
            <a:fld id="{E3AA762D-0441-4BC9-A6B1-C7A8502E45F5}" type="slidenum">
              <a:rPr lang="nl-NL" smtClean="0"/>
              <a:pPr>
                <a:defRPr/>
              </a:pPr>
              <a:t>22</a:t>
            </a:fld>
            <a:endParaRPr lang="nl-NL"/>
          </a:p>
        </p:txBody>
      </p:sp>
      <p:sp>
        <p:nvSpPr>
          <p:cNvPr id="5" name="TextBox 4"/>
          <p:cNvSpPr txBox="1"/>
          <p:nvPr/>
        </p:nvSpPr>
        <p:spPr>
          <a:xfrm>
            <a:off x="466167" y="1484784"/>
            <a:ext cx="4608512" cy="4401205"/>
          </a:xfrm>
          <a:prstGeom prst="rect">
            <a:avLst/>
          </a:prstGeom>
          <a:solidFill>
            <a:schemeClr val="accent3">
              <a:lumMod val="60000"/>
              <a:lumOff val="40000"/>
            </a:schemeClr>
          </a:solidFill>
          <a:ln>
            <a:solidFill>
              <a:schemeClr val="tx1"/>
            </a:solidFill>
          </a:ln>
        </p:spPr>
        <p:txBody>
          <a:bodyPr wrap="square">
            <a:spAutoFit/>
          </a:bodyPr>
          <a:lstStyle/>
          <a:p>
            <a:pPr>
              <a:defRPr/>
            </a:pPr>
            <a:r>
              <a:rPr lang="en-US" sz="2000" b="1" dirty="0">
                <a:latin typeface="Arial" pitchFamily="34" charset="0"/>
                <a:cs typeface="Arial" pitchFamily="34" charset="0"/>
              </a:rPr>
              <a:t>PROOF</a:t>
            </a:r>
            <a:r>
              <a:rPr lang="en-US" sz="2000" dirty="0">
                <a:latin typeface="Arial" pitchFamily="34" charset="0"/>
                <a:cs typeface="Arial" pitchFamily="34" charset="0"/>
              </a:rPr>
              <a:t> main</a:t>
            </a:r>
            <a:br>
              <a:rPr lang="en-US" sz="2000" dirty="0">
                <a:latin typeface="Arial" pitchFamily="34" charset="0"/>
                <a:cs typeface="Arial" pitchFamily="34" charset="0"/>
              </a:rPr>
            </a:br>
            <a:br>
              <a:rPr lang="en-US" sz="2000" dirty="0">
                <a:latin typeface="Arial" pitchFamily="34" charset="0"/>
                <a:cs typeface="Arial" pitchFamily="34" charset="0"/>
              </a:rPr>
            </a:br>
            <a:r>
              <a:rPr lang="en-US" sz="2000" b="1" dirty="0">
                <a:solidFill>
                  <a:srgbClr val="0070C0"/>
                </a:solidFill>
                <a:latin typeface="Arial" pitchFamily="34" charset="0"/>
                <a:cs typeface="Arial" pitchFamily="34" charset="0"/>
              </a:rPr>
              <a:t>[A:]    </a:t>
            </a:r>
            <a:r>
              <a:rPr lang="en-US" sz="2000" dirty="0">
                <a:latin typeface="Arial" pitchFamily="34" charset="0"/>
                <a:cs typeface="Arial" pitchFamily="34" charset="0"/>
              </a:rPr>
              <a:t>(</a:t>
            </a:r>
            <a:r>
              <a:rPr lang="en-US" sz="2000" dirty="0">
                <a:latin typeface="Arial" pitchFamily="34" charset="0"/>
                <a:cs typeface="Arial" pitchFamily="34" charset="0"/>
                <a:sym typeface="Symbol"/>
              </a:rPr>
              <a:t>k: k0 : b[k] )</a:t>
            </a:r>
            <a:br>
              <a:rPr lang="en-US" sz="2000" dirty="0">
                <a:latin typeface="Arial" pitchFamily="34" charset="0"/>
                <a:cs typeface="Arial" pitchFamily="34" charset="0"/>
                <a:sym typeface="Symbol"/>
              </a:rPr>
            </a:br>
            <a:r>
              <a:rPr lang="en-US" sz="2000" b="1" dirty="0">
                <a:solidFill>
                  <a:srgbClr val="0070C0"/>
                </a:solidFill>
                <a:latin typeface="Arial" pitchFamily="34" charset="0"/>
                <a:cs typeface="Arial" pitchFamily="34" charset="0"/>
                <a:sym typeface="Symbol"/>
              </a:rPr>
              <a:t>[G:]    </a:t>
            </a:r>
            <a:r>
              <a:rPr lang="en-US" sz="2000" dirty="0">
                <a:latin typeface="Arial" pitchFamily="34" charset="0"/>
                <a:cs typeface="Arial" pitchFamily="34" charset="0"/>
              </a:rPr>
              <a:t>(</a:t>
            </a:r>
            <a:r>
              <a:rPr lang="en-US" sz="2000" dirty="0">
                <a:latin typeface="Arial" pitchFamily="34" charset="0"/>
                <a:cs typeface="Arial" pitchFamily="34" charset="0"/>
                <a:sym typeface="Symbol"/>
              </a:rPr>
              <a:t>k: k&gt;1: b[k] )</a:t>
            </a:r>
          </a:p>
          <a:p>
            <a:pPr>
              <a:defRPr/>
            </a:pPr>
            <a:endParaRPr lang="en-US" sz="2000" dirty="0">
              <a:latin typeface="Arial" pitchFamily="34" charset="0"/>
              <a:cs typeface="Arial" pitchFamily="34" charset="0"/>
              <a:sym typeface="Symbol"/>
            </a:endParaRPr>
          </a:p>
          <a:p>
            <a:pPr>
              <a:defRPr/>
            </a:pPr>
            <a:r>
              <a:rPr lang="en-US" sz="2000" dirty="0">
                <a:latin typeface="Arial" pitchFamily="34" charset="0"/>
                <a:cs typeface="Arial" pitchFamily="34" charset="0"/>
                <a:sym typeface="Symbol"/>
              </a:rPr>
              <a:t>1.  </a:t>
            </a:r>
            <a:r>
              <a:rPr lang="en-US" sz="2000" dirty="0">
                <a:solidFill>
                  <a:srgbClr val="C00000"/>
                </a:solidFill>
                <a:latin typeface="Arial" pitchFamily="34" charset="0"/>
                <a:cs typeface="Arial" pitchFamily="34" charset="0"/>
                <a:sym typeface="Symbol"/>
              </a:rPr>
              <a:t>{ see </a:t>
            </a:r>
            <a:r>
              <a:rPr lang="en-US" sz="2000" dirty="0" err="1">
                <a:solidFill>
                  <a:srgbClr val="C00000"/>
                </a:solidFill>
                <a:latin typeface="Arial" pitchFamily="34" charset="0"/>
                <a:cs typeface="Arial" pitchFamily="34" charset="0"/>
                <a:sym typeface="Symbol"/>
              </a:rPr>
              <a:t>subproof</a:t>
            </a:r>
            <a:r>
              <a:rPr lang="en-US" sz="2000" dirty="0">
                <a:solidFill>
                  <a:srgbClr val="C00000"/>
                </a:solidFill>
                <a:latin typeface="Arial" pitchFamily="34" charset="0"/>
                <a:cs typeface="Arial" pitchFamily="34" charset="0"/>
                <a:sym typeface="Symbol"/>
              </a:rPr>
              <a:t> }   </a:t>
            </a:r>
            <a:r>
              <a:rPr lang="en-US" sz="2000" dirty="0">
                <a:latin typeface="Arial" pitchFamily="34" charset="0"/>
                <a:cs typeface="Arial" pitchFamily="34" charset="0"/>
              </a:rPr>
              <a:t>(</a:t>
            </a:r>
            <a:r>
              <a:rPr lang="en-US" sz="2000" dirty="0">
                <a:latin typeface="Arial" pitchFamily="34" charset="0"/>
                <a:cs typeface="Arial" pitchFamily="34" charset="0"/>
                <a:sym typeface="Symbol"/>
              </a:rPr>
              <a:t>k: k&gt;1: b[k] )</a:t>
            </a:r>
          </a:p>
          <a:p>
            <a:pPr>
              <a:defRPr/>
            </a:pPr>
            <a:endParaRPr lang="nl-NL" sz="2000" dirty="0">
              <a:latin typeface="Arial" pitchFamily="34" charset="0"/>
              <a:cs typeface="Arial" pitchFamily="34" charset="0"/>
            </a:endParaRPr>
          </a:p>
          <a:p>
            <a:pPr>
              <a:defRPr/>
            </a:pPr>
            <a:endParaRPr lang="nl-NL" sz="2000" dirty="0">
              <a:latin typeface="Arial" pitchFamily="34" charset="0"/>
              <a:cs typeface="Arial" pitchFamily="34" charset="0"/>
            </a:endParaRPr>
          </a:p>
          <a:p>
            <a:pPr>
              <a:defRPr/>
            </a:pPr>
            <a:endParaRPr lang="nl-NL" sz="2000" dirty="0">
              <a:latin typeface="Arial" pitchFamily="34" charset="0"/>
              <a:cs typeface="Arial" pitchFamily="34" charset="0"/>
            </a:endParaRPr>
          </a:p>
          <a:p>
            <a:pPr>
              <a:defRPr/>
            </a:pPr>
            <a:endParaRPr lang="nl-NL" sz="2000" dirty="0">
              <a:latin typeface="Arial" pitchFamily="34" charset="0"/>
              <a:cs typeface="Arial" pitchFamily="34" charset="0"/>
            </a:endParaRPr>
          </a:p>
          <a:p>
            <a:pPr>
              <a:defRPr/>
            </a:pPr>
            <a:endParaRPr lang="nl-NL" sz="2000" dirty="0">
              <a:latin typeface="Arial" pitchFamily="34" charset="0"/>
              <a:cs typeface="Arial" pitchFamily="34" charset="0"/>
            </a:endParaRPr>
          </a:p>
          <a:p>
            <a:pPr>
              <a:defRPr/>
            </a:pPr>
            <a:endParaRPr lang="nl-NL" sz="2000" dirty="0">
              <a:latin typeface="Arial" pitchFamily="34" charset="0"/>
              <a:cs typeface="Arial" pitchFamily="34" charset="0"/>
            </a:endParaRPr>
          </a:p>
          <a:p>
            <a:pPr>
              <a:defRPr/>
            </a:pPr>
            <a:endParaRPr lang="nl-NL" sz="2000" dirty="0">
              <a:latin typeface="Arial" pitchFamily="34" charset="0"/>
              <a:cs typeface="Arial" pitchFamily="34" charset="0"/>
            </a:endParaRPr>
          </a:p>
          <a:p>
            <a:pPr>
              <a:defRPr/>
            </a:pPr>
            <a:endParaRPr lang="nl-NL" sz="2000" dirty="0">
              <a:latin typeface="Arial" pitchFamily="34" charset="0"/>
              <a:cs typeface="Arial" pitchFamily="34" charset="0"/>
            </a:endParaRPr>
          </a:p>
        </p:txBody>
      </p:sp>
      <p:sp>
        <p:nvSpPr>
          <p:cNvPr id="8" name="TextBox 7"/>
          <p:cNvSpPr txBox="1"/>
          <p:nvPr/>
        </p:nvSpPr>
        <p:spPr>
          <a:xfrm>
            <a:off x="755576" y="3573016"/>
            <a:ext cx="4095253" cy="1938992"/>
          </a:xfrm>
          <a:prstGeom prst="rect">
            <a:avLst/>
          </a:prstGeom>
          <a:solidFill>
            <a:schemeClr val="accent4">
              <a:lumMod val="60000"/>
              <a:lumOff val="40000"/>
            </a:schemeClr>
          </a:solidFill>
          <a:ln>
            <a:solidFill>
              <a:schemeClr val="tx1"/>
            </a:solidFill>
          </a:ln>
        </p:spPr>
        <p:txBody>
          <a:bodyPr wrap="square">
            <a:spAutoFit/>
          </a:bodyPr>
          <a:lstStyle/>
          <a:p>
            <a:pPr>
              <a:defRPr/>
            </a:pPr>
            <a:r>
              <a:rPr lang="en-US" sz="2000" b="1" dirty="0">
                <a:latin typeface="Arial" pitchFamily="34" charset="0"/>
                <a:cs typeface="Arial" pitchFamily="34" charset="0"/>
              </a:rPr>
              <a:t>PROOF</a:t>
            </a:r>
            <a:r>
              <a:rPr lang="en-US" sz="2000" dirty="0">
                <a:latin typeface="Arial" pitchFamily="34" charset="0"/>
                <a:cs typeface="Arial" pitchFamily="34" charset="0"/>
              </a:rPr>
              <a:t> sub</a:t>
            </a:r>
          </a:p>
          <a:p>
            <a:pPr>
              <a:defRPr/>
            </a:pPr>
            <a:r>
              <a:rPr lang="en-US" sz="2000" b="1" dirty="0">
                <a:solidFill>
                  <a:srgbClr val="0070C0"/>
                </a:solidFill>
                <a:highlight>
                  <a:srgbClr val="FFFF00"/>
                </a:highlight>
                <a:latin typeface="Arial" pitchFamily="34" charset="0"/>
                <a:cs typeface="Arial" pitchFamily="34" charset="0"/>
              </a:rPr>
              <a:t>ANY k</a:t>
            </a:r>
          </a:p>
          <a:p>
            <a:pPr>
              <a:defRPr/>
            </a:pPr>
            <a:r>
              <a:rPr lang="en-US" sz="2000" dirty="0">
                <a:latin typeface="Arial" pitchFamily="34" charset="0"/>
                <a:cs typeface="Arial" pitchFamily="34" charset="0"/>
              </a:rPr>
              <a:t>[A:]   k &gt; 1</a:t>
            </a:r>
          </a:p>
          <a:p>
            <a:pPr>
              <a:defRPr/>
            </a:pPr>
            <a:r>
              <a:rPr lang="en-US" sz="2000" dirty="0">
                <a:latin typeface="Arial" pitchFamily="34" charset="0"/>
                <a:cs typeface="Arial" pitchFamily="34" charset="0"/>
              </a:rPr>
              <a:t>[ G]  b[k]</a:t>
            </a:r>
            <a:br>
              <a:rPr lang="en-US" sz="2000" dirty="0">
                <a:latin typeface="Arial" pitchFamily="34" charset="0"/>
                <a:cs typeface="Arial" pitchFamily="34" charset="0"/>
              </a:rPr>
            </a:br>
            <a:r>
              <a:rPr lang="en-US" sz="2000" dirty="0">
                <a:latin typeface="Arial" pitchFamily="34" charset="0"/>
                <a:cs typeface="Arial" pitchFamily="34" charset="0"/>
              </a:rPr>
              <a:t>1. { follows from A } </a:t>
            </a:r>
            <a:r>
              <a:rPr lang="en-US" sz="2000" dirty="0">
                <a:latin typeface="Arial" pitchFamily="34" charset="0"/>
                <a:cs typeface="Arial" pitchFamily="34" charset="0"/>
                <a:sym typeface="Symbol"/>
              </a:rPr>
              <a:t>k0 </a:t>
            </a:r>
            <a:br>
              <a:rPr lang="en-US" sz="2000" dirty="0">
                <a:latin typeface="Arial" pitchFamily="34" charset="0"/>
                <a:cs typeface="Arial" pitchFamily="34" charset="0"/>
                <a:sym typeface="Symbol"/>
              </a:rPr>
            </a:br>
            <a:r>
              <a:rPr lang="en-US" sz="2000" dirty="0">
                <a:latin typeface="Arial" pitchFamily="34" charset="0"/>
                <a:cs typeface="Arial" pitchFamily="34" charset="0"/>
                <a:sym typeface="Symbol"/>
              </a:rPr>
              <a:t>2. {-</a:t>
            </a:r>
            <a:r>
              <a:rPr lang="en-US" sz="2000" dirty="0" err="1">
                <a:latin typeface="Arial" pitchFamily="34" charset="0"/>
                <a:cs typeface="Arial" pitchFamily="34" charset="0"/>
                <a:sym typeface="Symbol"/>
              </a:rPr>
              <a:t>elim</a:t>
            </a:r>
            <a:r>
              <a:rPr lang="en-US" sz="2000" dirty="0">
                <a:latin typeface="Arial" pitchFamily="34" charset="0"/>
                <a:cs typeface="Arial" pitchFamily="34" charset="0"/>
                <a:sym typeface="Symbol"/>
              </a:rPr>
              <a:t> on </a:t>
            </a:r>
            <a:r>
              <a:rPr lang="en-US" sz="2000" dirty="0" err="1">
                <a:latin typeface="Arial" pitchFamily="34" charset="0"/>
                <a:cs typeface="Arial" pitchFamily="34" charset="0"/>
                <a:sym typeface="Symbol"/>
              </a:rPr>
              <a:t>main.A</a:t>
            </a:r>
            <a:r>
              <a:rPr lang="en-US" sz="2000" dirty="0">
                <a:latin typeface="Arial" pitchFamily="34" charset="0"/>
                <a:cs typeface="Arial" pitchFamily="34" charset="0"/>
                <a:sym typeface="Symbol"/>
              </a:rPr>
              <a:t> using 1 } b[k]</a:t>
            </a:r>
            <a:endParaRPr lang="nl-NL" sz="2000" dirty="0">
              <a:latin typeface="Arial" pitchFamily="34" charset="0"/>
              <a:cs typeface="Arial" pitchFamily="34" charset="0"/>
            </a:endParaRPr>
          </a:p>
        </p:txBody>
      </p:sp>
      <p:sp>
        <p:nvSpPr>
          <p:cNvPr id="9" name="TextBox 8"/>
          <p:cNvSpPr txBox="1"/>
          <p:nvPr/>
        </p:nvSpPr>
        <p:spPr>
          <a:xfrm>
            <a:off x="5140239" y="3300666"/>
            <a:ext cx="3860886" cy="2585323"/>
          </a:xfrm>
          <a:prstGeom prst="rect">
            <a:avLst/>
          </a:prstGeom>
          <a:solidFill>
            <a:schemeClr val="tx1">
              <a:lumMod val="65000"/>
              <a:lumOff val="35000"/>
            </a:schemeClr>
          </a:solidFill>
        </p:spPr>
        <p:txBody>
          <a:bodyPr wrap="square">
            <a:spAutoFit/>
          </a:bodyPr>
          <a:lstStyle/>
          <a:p>
            <a:pPr algn="just">
              <a:defRPr/>
            </a:pPr>
            <a:r>
              <a:rPr lang="en-US" b="1" dirty="0">
                <a:solidFill>
                  <a:schemeClr val="accent4">
                    <a:lumMod val="60000"/>
                    <a:lumOff val="40000"/>
                  </a:schemeClr>
                </a:solidFill>
                <a:latin typeface="Arial" pitchFamily="34" charset="0"/>
                <a:cs typeface="Arial" pitchFamily="34" charset="0"/>
              </a:rPr>
              <a:t>ANY k </a:t>
            </a:r>
            <a:r>
              <a:rPr lang="en-US" dirty="0">
                <a:solidFill>
                  <a:schemeClr val="bg1"/>
                </a:solidFill>
                <a:latin typeface="Arial" pitchFamily="34" charset="0"/>
                <a:cs typeface="Arial" pitchFamily="34" charset="0"/>
              </a:rPr>
              <a:t>marker at the start of a proof introduces a scope for k, namely limited within the proof. Within the proof, occurrences of k refers to this k and any </a:t>
            </a:r>
            <a:r>
              <a:rPr lang="en-US" b="1" dirty="0">
                <a:solidFill>
                  <a:schemeClr val="accent4">
                    <a:lumMod val="60000"/>
                    <a:lumOff val="40000"/>
                  </a:schemeClr>
                </a:solidFill>
                <a:latin typeface="Arial" pitchFamily="34" charset="0"/>
                <a:cs typeface="Arial" pitchFamily="34" charset="0"/>
              </a:rPr>
              <a:t>previous</a:t>
            </a:r>
            <a:r>
              <a:rPr lang="en-US" dirty="0">
                <a:solidFill>
                  <a:schemeClr val="bg1"/>
                </a:solidFill>
                <a:latin typeface="Arial" pitchFamily="34" charset="0"/>
                <a:cs typeface="Arial" pitchFamily="34" charset="0"/>
              </a:rPr>
              <a:t> assumption about this k </a:t>
            </a:r>
            <a:r>
              <a:rPr lang="en-US" b="1" dirty="0">
                <a:solidFill>
                  <a:schemeClr val="accent4">
                    <a:lumMod val="60000"/>
                    <a:lumOff val="40000"/>
                  </a:schemeClr>
                </a:solidFill>
                <a:latin typeface="Arial" pitchFamily="34" charset="0"/>
                <a:cs typeface="Arial" pitchFamily="34" charset="0"/>
              </a:rPr>
              <a:t>cannot</a:t>
            </a:r>
            <a:r>
              <a:rPr lang="en-US" dirty="0">
                <a:solidFill>
                  <a:schemeClr val="bg1"/>
                </a:solidFill>
                <a:latin typeface="Arial" pitchFamily="34" charset="0"/>
                <a:cs typeface="Arial" pitchFamily="34" charset="0"/>
              </a:rPr>
              <a:t> be used.</a:t>
            </a:r>
          </a:p>
          <a:p>
            <a:pPr algn="just">
              <a:defRPr/>
            </a:pPr>
            <a:r>
              <a:rPr lang="en-US" dirty="0">
                <a:solidFill>
                  <a:schemeClr val="bg1"/>
                </a:solidFill>
                <a:latin typeface="Arial" pitchFamily="34" charset="0"/>
                <a:cs typeface="Arial" pitchFamily="34" charset="0"/>
              </a:rPr>
              <a:t>From such a proof we are allowed to conclude a </a:t>
            </a:r>
            <a:r>
              <a:rPr lang="en-US" b="1" dirty="0">
                <a:solidFill>
                  <a:schemeClr val="accent4">
                    <a:lumMod val="60000"/>
                    <a:lumOff val="40000"/>
                  </a:schemeClr>
                </a:solidFill>
                <a:latin typeface="Arial" pitchFamily="34" charset="0"/>
                <a:cs typeface="Arial" pitchFamily="34" charset="0"/>
              </a:rPr>
              <a:t>generalized</a:t>
            </a:r>
            <a:r>
              <a:rPr lang="en-US" dirty="0">
                <a:solidFill>
                  <a:schemeClr val="bg1"/>
                </a:solidFill>
                <a:latin typeface="Arial" pitchFamily="34" charset="0"/>
                <a:cs typeface="Arial" pitchFamily="34" charset="0"/>
              </a:rPr>
              <a:t> formula, in this case </a:t>
            </a:r>
            <a:r>
              <a:rPr lang="en-US" b="1" dirty="0">
                <a:solidFill>
                  <a:schemeClr val="accent4">
                    <a:lumMod val="60000"/>
                    <a:lumOff val="40000"/>
                  </a:schemeClr>
                </a:solidFill>
                <a:latin typeface="Arial" pitchFamily="34" charset="0"/>
                <a:cs typeface="Arial" pitchFamily="34" charset="0"/>
              </a:rPr>
              <a:t>(</a:t>
            </a:r>
            <a:r>
              <a:rPr lang="en-US" b="1" dirty="0">
                <a:solidFill>
                  <a:schemeClr val="accent4">
                    <a:lumMod val="60000"/>
                    <a:lumOff val="40000"/>
                  </a:schemeClr>
                </a:solidFill>
                <a:latin typeface="Arial" pitchFamily="34" charset="0"/>
                <a:cs typeface="Arial" pitchFamily="34" charset="0"/>
                <a:sym typeface="Symbol"/>
              </a:rPr>
              <a:t>k: k&gt;1: b[k] )</a:t>
            </a:r>
          </a:p>
        </p:txBody>
      </p:sp>
    </p:spTree>
    <p:extLst>
      <p:ext uri="{BB962C8B-B14F-4D97-AF65-F5344CB8AC3E}">
        <p14:creationId xmlns:p14="http://schemas.microsoft.com/office/powerpoint/2010/main" val="1218113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a:extLst>
              <a:ext uri="{FF2B5EF4-FFF2-40B4-BE49-F238E27FC236}">
                <a16:creationId xmlns:a16="http://schemas.microsoft.com/office/drawing/2014/main" id="{B67B503D-590A-2947-AD2E-CF2ED80CFF9B}"/>
              </a:ext>
            </a:extLst>
          </p:cNvPr>
          <p:cNvSpPr/>
          <p:nvPr/>
        </p:nvSpPr>
        <p:spPr>
          <a:xfrm>
            <a:off x="2077836" y="1844824"/>
            <a:ext cx="4680520" cy="1584176"/>
          </a:xfrm>
          <a:prstGeom prst="roundRect">
            <a:avLst>
              <a:gd name="adj" fmla="val 19019"/>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67" name="Title 1"/>
          <p:cNvSpPr>
            <a:spLocks noGrp="1"/>
          </p:cNvSpPr>
          <p:nvPr>
            <p:ph type="title"/>
          </p:nvPr>
        </p:nvSpPr>
        <p:spPr/>
        <p:txBody>
          <a:bodyPr/>
          <a:lstStyle/>
          <a:p>
            <a:pPr eaLnBrk="1" hangingPunct="1"/>
            <a:r>
              <a:rPr lang="en-US" sz="3600"/>
              <a:t>Proof by Contradiction</a:t>
            </a:r>
            <a:endParaRPr lang="nl-NL" sz="3600"/>
          </a:p>
        </p:txBody>
      </p:sp>
      <p:sp>
        <p:nvSpPr>
          <p:cNvPr id="36868" name="Content Placeholder 3"/>
          <p:cNvSpPr>
            <a:spLocks noGrp="1"/>
          </p:cNvSpPr>
          <p:nvPr>
            <p:ph sz="quarter" idx="1"/>
          </p:nvPr>
        </p:nvSpPr>
        <p:spPr>
          <a:xfrm>
            <a:off x="457200" y="1219200"/>
            <a:ext cx="8229600" cy="4937125"/>
          </a:xfrm>
        </p:spPr>
        <p:txBody>
          <a:bodyPr/>
          <a:lstStyle/>
          <a:p>
            <a:pPr eaLnBrk="1" hangingPunct="1"/>
            <a:r>
              <a:rPr lang="en-US" dirty="0"/>
              <a:t>Let’s prove this claim:</a:t>
            </a:r>
            <a:br>
              <a:rPr lang="en-US" dirty="0"/>
            </a:br>
            <a:br>
              <a:rPr lang="en-US" dirty="0"/>
            </a:br>
            <a:r>
              <a:rPr lang="nl-NL" dirty="0"/>
              <a:t> 	              a[i]&gt;i   /\   (</a:t>
            </a:r>
            <a:r>
              <a:rPr lang="nl-NL" b="1" dirty="0">
                <a:solidFill>
                  <a:srgbClr val="0070C0"/>
                </a:solidFill>
                <a:sym typeface="Symbol" pitchFamily="18" charset="2"/>
              </a:rPr>
              <a:t></a:t>
            </a:r>
            <a:r>
              <a:rPr lang="nl-NL" dirty="0"/>
              <a:t>i : 0≤i : a[i] = i)</a:t>
            </a:r>
            <a:br>
              <a:rPr lang="nl-NL" dirty="0"/>
            </a:br>
            <a:r>
              <a:rPr lang="nl-NL" dirty="0"/>
              <a:t>	              </a:t>
            </a:r>
            <a:r>
              <a:rPr lang="nl-NL" dirty="0">
                <a:sym typeface="Symbol" pitchFamily="18" charset="2"/>
              </a:rPr>
              <a:t></a:t>
            </a:r>
            <a:br>
              <a:rPr lang="nl-NL" dirty="0">
                <a:sym typeface="Symbol" pitchFamily="18" charset="2"/>
              </a:rPr>
            </a:br>
            <a:r>
              <a:rPr lang="nl-NL" dirty="0">
                <a:sym typeface="Symbol" pitchFamily="18" charset="2"/>
              </a:rPr>
              <a:t>	              </a:t>
            </a:r>
            <a:r>
              <a:rPr lang="nl-NL" b="1" dirty="0">
                <a:solidFill>
                  <a:srgbClr val="C00000"/>
                </a:solidFill>
              </a:rPr>
              <a:t>¬</a:t>
            </a:r>
            <a:r>
              <a:rPr lang="nl-NL" dirty="0"/>
              <a:t>(</a:t>
            </a:r>
            <a:r>
              <a:rPr lang="nl-NL" b="1" dirty="0">
                <a:solidFill>
                  <a:srgbClr val="0070C0"/>
                </a:solidFill>
                <a:sym typeface="Symbol" pitchFamily="18" charset="2"/>
              </a:rPr>
              <a:t></a:t>
            </a:r>
            <a:r>
              <a:rPr lang="nl-NL" dirty="0"/>
              <a:t>i : 0≤i : a[i] &gt; i)</a:t>
            </a:r>
          </a:p>
          <a:p>
            <a:pPr eaLnBrk="1" hangingPunct="1"/>
            <a:endParaRPr lang="en-US" dirty="0"/>
          </a:p>
          <a:p>
            <a:pPr eaLnBrk="1" hangingPunct="1"/>
            <a:r>
              <a:rPr lang="en-US" dirty="0"/>
              <a:t>We’ll  prove this </a:t>
            </a:r>
            <a:r>
              <a:rPr lang="en-US" i="1" dirty="0"/>
              <a:t>by contradiction</a:t>
            </a:r>
            <a:r>
              <a:rPr lang="en-US" dirty="0"/>
              <a:t>. Based on this rule:</a:t>
            </a:r>
            <a:br>
              <a:rPr lang="en-US" dirty="0"/>
            </a:br>
            <a:br>
              <a:rPr lang="en-US" dirty="0"/>
            </a:br>
            <a:r>
              <a:rPr lang="en-US" dirty="0"/>
              <a:t>	  </a:t>
            </a:r>
            <a:r>
              <a:rPr lang="nl-NL" dirty="0">
                <a:sym typeface="Symbol" pitchFamily="18" charset="2"/>
              </a:rPr>
              <a:t></a:t>
            </a:r>
            <a:r>
              <a:rPr lang="en-US" dirty="0"/>
              <a:t>Q  </a:t>
            </a:r>
            <a:r>
              <a:rPr lang="en-US" dirty="0">
                <a:sym typeface="Symbol" pitchFamily="18" charset="2"/>
              </a:rPr>
              <a:t> false</a:t>
            </a:r>
            <a:br>
              <a:rPr lang="en-US" dirty="0">
                <a:sym typeface="Symbol" pitchFamily="18" charset="2"/>
              </a:rPr>
            </a:br>
            <a:r>
              <a:rPr lang="en-US" dirty="0">
                <a:sym typeface="Symbol" pitchFamily="18" charset="2"/>
              </a:rPr>
              <a:t>	--------------------</a:t>
            </a:r>
            <a:br>
              <a:rPr lang="nl-NL" dirty="0">
                <a:sym typeface="Symbol" pitchFamily="18" charset="2"/>
              </a:rPr>
            </a:br>
            <a:r>
              <a:rPr lang="nl-NL" dirty="0">
                <a:sym typeface="Symbol" pitchFamily="18" charset="2"/>
              </a:rPr>
              <a:t>	          Q</a:t>
            </a:r>
            <a:endParaRPr lang="en-US" dirty="0">
              <a:sym typeface="Symbol" pitchFamily="18" charset="2"/>
            </a:endParaRPr>
          </a:p>
        </p:txBody>
      </p:sp>
      <p:sp>
        <p:nvSpPr>
          <p:cNvPr id="3" name="Slide Number Placeholder 2"/>
          <p:cNvSpPr>
            <a:spLocks noGrp="1"/>
          </p:cNvSpPr>
          <p:nvPr>
            <p:ph type="sldNum" sz="quarter" idx="10"/>
          </p:nvPr>
        </p:nvSpPr>
        <p:spPr/>
        <p:txBody>
          <a:bodyPr/>
          <a:lstStyle/>
          <a:p>
            <a:pPr>
              <a:defRPr/>
            </a:pPr>
            <a:fld id="{6BAAA9F3-1D5E-4490-8FAE-2639C542D88F}" type="slidenum">
              <a:rPr lang="nl-NL" smtClean="0"/>
              <a:pPr>
                <a:defRPr/>
              </a:pPr>
              <a:t>23</a:t>
            </a:fld>
            <a:endParaRPr lang="nl-NL"/>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a:t>Top level proof</a:t>
            </a:r>
            <a:endParaRPr lang="nl-NL"/>
          </a:p>
        </p:txBody>
      </p:sp>
      <p:sp>
        <p:nvSpPr>
          <p:cNvPr id="4" name="Slide Number Placeholder 3"/>
          <p:cNvSpPr>
            <a:spLocks noGrp="1"/>
          </p:cNvSpPr>
          <p:nvPr>
            <p:ph type="sldNum" sz="quarter" idx="12"/>
          </p:nvPr>
        </p:nvSpPr>
        <p:spPr/>
        <p:txBody>
          <a:bodyPr/>
          <a:lstStyle/>
          <a:p>
            <a:pPr>
              <a:defRPr/>
            </a:pPr>
            <a:fld id="{4D30A230-4E6F-41EF-B16D-5B895CC6ECB9}" type="slidenum">
              <a:rPr lang="nl-NL" smtClean="0"/>
              <a:pPr>
                <a:defRPr/>
              </a:pPr>
              <a:t>24</a:t>
            </a:fld>
            <a:endParaRPr lang="nl-NL"/>
          </a:p>
        </p:txBody>
      </p:sp>
      <p:sp>
        <p:nvSpPr>
          <p:cNvPr id="5" name="TextBox 4"/>
          <p:cNvSpPr txBox="1"/>
          <p:nvPr/>
        </p:nvSpPr>
        <p:spPr>
          <a:xfrm>
            <a:off x="842987" y="1772816"/>
            <a:ext cx="7458025" cy="3785652"/>
          </a:xfrm>
          <a:prstGeom prst="rect">
            <a:avLst/>
          </a:prstGeom>
          <a:solidFill>
            <a:schemeClr val="accent3">
              <a:lumMod val="40000"/>
              <a:lumOff val="60000"/>
            </a:schemeClr>
          </a:solidFill>
          <a:ln>
            <a:solidFill>
              <a:schemeClr val="accent1"/>
            </a:solidFill>
          </a:ln>
        </p:spPr>
        <p:txBody>
          <a:bodyPr wrap="square">
            <a:spAutoFit/>
          </a:bodyPr>
          <a:lstStyle/>
          <a:p>
            <a:pPr>
              <a:defRPr/>
            </a:pPr>
            <a:r>
              <a:rPr lang="en-US" sz="2400" b="1" dirty="0">
                <a:latin typeface="Arial" pitchFamily="34" charset="0"/>
                <a:cs typeface="Arial" pitchFamily="34" charset="0"/>
              </a:rPr>
              <a:t>PROOF</a:t>
            </a:r>
            <a:r>
              <a:rPr lang="en-US" sz="2400" dirty="0">
                <a:latin typeface="Arial" pitchFamily="34" charset="0"/>
                <a:cs typeface="Arial" pitchFamily="34" charset="0"/>
              </a:rPr>
              <a:t> main</a:t>
            </a:r>
            <a:br>
              <a:rPr lang="en-US" sz="2400" dirty="0">
                <a:latin typeface="Arial" pitchFamily="34" charset="0"/>
                <a:cs typeface="Arial" pitchFamily="34" charset="0"/>
              </a:rPr>
            </a:br>
            <a:br>
              <a:rPr lang="en-US" sz="2400" dirty="0">
                <a:latin typeface="Arial" pitchFamily="34" charset="0"/>
                <a:cs typeface="Arial" pitchFamily="34" charset="0"/>
              </a:rPr>
            </a:br>
            <a:r>
              <a:rPr lang="en-US" sz="2400" dirty="0">
                <a:solidFill>
                  <a:srgbClr val="0070C0"/>
                </a:solidFill>
                <a:latin typeface="Arial" pitchFamily="34" charset="0"/>
                <a:cs typeface="Arial" pitchFamily="34" charset="0"/>
              </a:rPr>
              <a:t>[</a:t>
            </a:r>
            <a:r>
              <a:rPr lang="en-US" sz="2400" b="1" dirty="0">
                <a:solidFill>
                  <a:srgbClr val="0070C0"/>
                </a:solidFill>
                <a:latin typeface="Arial" pitchFamily="34" charset="0"/>
                <a:cs typeface="Arial" pitchFamily="34" charset="0"/>
              </a:rPr>
              <a:t>A1:]</a:t>
            </a:r>
            <a:r>
              <a:rPr lang="en-US" sz="2400" dirty="0">
                <a:latin typeface="Arial" pitchFamily="34" charset="0"/>
                <a:cs typeface="Arial" pitchFamily="34" charset="0"/>
              </a:rPr>
              <a:t>	a[</a:t>
            </a:r>
            <a:r>
              <a:rPr lang="en-US" sz="2400" dirty="0" err="1">
                <a:latin typeface="Arial" pitchFamily="34" charset="0"/>
                <a:cs typeface="Arial" pitchFamily="34" charset="0"/>
              </a:rPr>
              <a:t>i</a:t>
            </a:r>
            <a:r>
              <a:rPr lang="en-US" sz="2400" dirty="0">
                <a:latin typeface="Arial" pitchFamily="34" charset="0"/>
                <a:cs typeface="Arial" pitchFamily="34" charset="0"/>
              </a:rPr>
              <a:t>]&gt;</a:t>
            </a:r>
            <a:r>
              <a:rPr lang="en-US" sz="2400" dirty="0" err="1">
                <a:latin typeface="Arial" pitchFamily="34" charset="0"/>
                <a:cs typeface="Arial" pitchFamily="34" charset="0"/>
              </a:rPr>
              <a:t>i</a:t>
            </a:r>
            <a:endParaRPr lang="en-US" sz="2400" dirty="0">
              <a:latin typeface="Arial" pitchFamily="34" charset="0"/>
              <a:cs typeface="Arial" pitchFamily="34" charset="0"/>
            </a:endParaRPr>
          </a:p>
          <a:p>
            <a:pPr>
              <a:defRPr/>
            </a:pPr>
            <a:r>
              <a:rPr lang="en-US" sz="2400" b="1" dirty="0">
                <a:solidFill>
                  <a:srgbClr val="0070C0"/>
                </a:solidFill>
                <a:latin typeface="Arial" pitchFamily="34" charset="0"/>
                <a:cs typeface="Arial" pitchFamily="34" charset="0"/>
              </a:rPr>
              <a:t>[A2:]</a:t>
            </a:r>
            <a:r>
              <a:rPr lang="en-US" sz="2400" dirty="0">
                <a:latin typeface="Arial" pitchFamily="34" charset="0"/>
                <a:cs typeface="Arial" pitchFamily="34" charset="0"/>
              </a:rPr>
              <a:t>	(</a:t>
            </a:r>
            <a:r>
              <a:rPr lang="en-US" sz="2400" dirty="0">
                <a:latin typeface="Arial" pitchFamily="34" charset="0"/>
                <a:cs typeface="Arial" pitchFamily="34" charset="0"/>
                <a:sym typeface="Symbol"/>
              </a:rPr>
              <a:t></a:t>
            </a:r>
            <a:r>
              <a:rPr lang="en-US" sz="2400" dirty="0" err="1">
                <a:latin typeface="Arial" pitchFamily="34" charset="0"/>
                <a:cs typeface="Arial" pitchFamily="34" charset="0"/>
              </a:rPr>
              <a:t>i</a:t>
            </a:r>
            <a:r>
              <a:rPr lang="en-US" sz="2400" dirty="0">
                <a:latin typeface="Arial" pitchFamily="34" charset="0"/>
                <a:cs typeface="Arial" pitchFamily="34" charset="0"/>
              </a:rPr>
              <a:t> : 0≤i : a[</a:t>
            </a:r>
            <a:r>
              <a:rPr lang="en-US" sz="2400" dirty="0" err="1">
                <a:latin typeface="Arial" pitchFamily="34" charset="0"/>
                <a:cs typeface="Arial" pitchFamily="34" charset="0"/>
              </a:rPr>
              <a:t>i</a:t>
            </a:r>
            <a:r>
              <a:rPr lang="en-US" sz="2400" dirty="0">
                <a:latin typeface="Arial" pitchFamily="34" charset="0"/>
                <a:cs typeface="Arial" pitchFamily="34" charset="0"/>
              </a:rPr>
              <a:t>] = </a:t>
            </a:r>
            <a:r>
              <a:rPr lang="en-US" sz="2400" dirty="0" err="1">
                <a:latin typeface="Arial" pitchFamily="34" charset="0"/>
                <a:cs typeface="Arial" pitchFamily="34" charset="0"/>
              </a:rPr>
              <a:t>i</a:t>
            </a:r>
            <a:r>
              <a:rPr lang="en-US" sz="2400" dirty="0">
                <a:latin typeface="Arial" pitchFamily="34" charset="0"/>
                <a:cs typeface="Arial" pitchFamily="34" charset="0"/>
              </a:rPr>
              <a:t>)</a:t>
            </a:r>
            <a:br>
              <a:rPr lang="en-US" sz="2400" dirty="0">
                <a:latin typeface="Arial" pitchFamily="34" charset="0"/>
                <a:cs typeface="Arial" pitchFamily="34" charset="0"/>
              </a:rPr>
            </a:br>
            <a:r>
              <a:rPr lang="en-US" sz="2400" b="1" dirty="0">
                <a:solidFill>
                  <a:srgbClr val="0070C0"/>
                </a:solidFill>
                <a:latin typeface="Arial" pitchFamily="34" charset="0"/>
                <a:cs typeface="Arial" pitchFamily="34" charset="0"/>
              </a:rPr>
              <a:t>[G:  ]</a:t>
            </a:r>
            <a:r>
              <a:rPr lang="en-US" sz="2400" dirty="0">
                <a:latin typeface="Arial" pitchFamily="34" charset="0"/>
                <a:cs typeface="Arial" pitchFamily="34" charset="0"/>
              </a:rPr>
              <a:t>	</a:t>
            </a:r>
            <a:r>
              <a:rPr lang="en-US" sz="2400" b="1" dirty="0">
                <a:solidFill>
                  <a:srgbClr val="C00000"/>
                </a:solidFill>
                <a:latin typeface="Arial" pitchFamily="34" charset="0"/>
                <a:cs typeface="Arial" pitchFamily="34" charset="0"/>
                <a:sym typeface="Symbol"/>
              </a:rPr>
              <a:t></a:t>
            </a:r>
            <a:r>
              <a:rPr lang="en-US" sz="2400" dirty="0">
                <a:latin typeface="Arial" pitchFamily="34" charset="0"/>
                <a:cs typeface="Arial" pitchFamily="34" charset="0"/>
              </a:rPr>
              <a:t>(</a:t>
            </a:r>
            <a:r>
              <a:rPr lang="en-US" sz="2400" dirty="0">
                <a:latin typeface="Arial" pitchFamily="34" charset="0"/>
                <a:cs typeface="Arial" pitchFamily="34" charset="0"/>
                <a:sym typeface="Symbol"/>
              </a:rPr>
              <a:t></a:t>
            </a:r>
            <a:r>
              <a:rPr lang="en-US" sz="2400" dirty="0" err="1">
                <a:latin typeface="Arial" pitchFamily="34" charset="0"/>
                <a:cs typeface="Arial" pitchFamily="34" charset="0"/>
              </a:rPr>
              <a:t>i</a:t>
            </a:r>
            <a:r>
              <a:rPr lang="en-US" sz="2400" dirty="0">
                <a:latin typeface="Arial" pitchFamily="34" charset="0"/>
                <a:cs typeface="Arial" pitchFamily="34" charset="0"/>
              </a:rPr>
              <a:t> : 0≤i : a[</a:t>
            </a:r>
            <a:r>
              <a:rPr lang="en-US" sz="2400" dirty="0" err="1">
                <a:latin typeface="Arial" pitchFamily="34" charset="0"/>
                <a:cs typeface="Arial" pitchFamily="34" charset="0"/>
              </a:rPr>
              <a:t>i</a:t>
            </a:r>
            <a:r>
              <a:rPr lang="en-US" sz="2400" dirty="0">
                <a:latin typeface="Arial" pitchFamily="34" charset="0"/>
                <a:cs typeface="Arial" pitchFamily="34" charset="0"/>
              </a:rPr>
              <a:t>] &gt; </a:t>
            </a:r>
            <a:r>
              <a:rPr lang="en-US" sz="2400" dirty="0" err="1">
                <a:latin typeface="Arial" pitchFamily="34" charset="0"/>
                <a:cs typeface="Arial" pitchFamily="34" charset="0"/>
              </a:rPr>
              <a:t>i</a:t>
            </a:r>
            <a:r>
              <a:rPr lang="en-US" sz="2400" dirty="0">
                <a:latin typeface="Arial" pitchFamily="34" charset="0"/>
                <a:cs typeface="Arial" pitchFamily="34" charset="0"/>
              </a:rPr>
              <a:t>)</a:t>
            </a:r>
            <a:br>
              <a:rPr lang="en-US" sz="2400" dirty="0">
                <a:latin typeface="Arial" pitchFamily="34" charset="0"/>
                <a:cs typeface="Arial" pitchFamily="34" charset="0"/>
              </a:rPr>
            </a:br>
            <a:br>
              <a:rPr lang="en-US" sz="2400" dirty="0">
                <a:latin typeface="Arial" pitchFamily="34" charset="0"/>
                <a:cs typeface="Arial" pitchFamily="34" charset="0"/>
              </a:rPr>
            </a:br>
            <a:r>
              <a:rPr lang="en-US" sz="2400" b="1" dirty="0">
                <a:latin typeface="Arial" pitchFamily="34" charset="0"/>
                <a:cs typeface="Arial" pitchFamily="34" charset="0"/>
              </a:rPr>
              <a:t>BEGIN</a:t>
            </a:r>
            <a:br>
              <a:rPr lang="en-US" sz="2400" dirty="0">
                <a:latin typeface="Arial" pitchFamily="34" charset="0"/>
                <a:cs typeface="Arial" pitchFamily="34" charset="0"/>
              </a:rPr>
            </a:br>
            <a:r>
              <a:rPr lang="en-US" sz="2400" dirty="0">
                <a:latin typeface="Arial" pitchFamily="34" charset="0"/>
                <a:cs typeface="Arial" pitchFamily="34" charset="0"/>
              </a:rPr>
              <a:t>1. </a:t>
            </a:r>
            <a:r>
              <a:rPr lang="en-US" sz="2400" dirty="0">
                <a:solidFill>
                  <a:schemeClr val="bg1">
                    <a:lumMod val="50000"/>
                  </a:schemeClr>
                </a:solidFill>
                <a:latin typeface="Arial" pitchFamily="34" charset="0"/>
                <a:cs typeface="Arial" pitchFamily="34" charset="0"/>
              </a:rPr>
              <a:t>{ see </a:t>
            </a:r>
            <a:r>
              <a:rPr lang="en-US" sz="2400" dirty="0" err="1">
                <a:solidFill>
                  <a:schemeClr val="bg1">
                    <a:lumMod val="50000"/>
                  </a:schemeClr>
                </a:solidFill>
                <a:latin typeface="Arial" pitchFamily="34" charset="0"/>
                <a:cs typeface="Arial" pitchFamily="34" charset="0"/>
              </a:rPr>
              <a:t>subproof</a:t>
            </a:r>
            <a:r>
              <a:rPr lang="en-US" sz="2400" dirty="0">
                <a:solidFill>
                  <a:schemeClr val="bg1">
                    <a:lumMod val="50000"/>
                  </a:schemeClr>
                </a:solidFill>
                <a:latin typeface="Arial" pitchFamily="34" charset="0"/>
                <a:cs typeface="Arial" pitchFamily="34" charset="0"/>
              </a:rPr>
              <a:t> }</a:t>
            </a:r>
            <a:r>
              <a:rPr lang="en-US" sz="2400" dirty="0">
                <a:latin typeface="Arial" pitchFamily="34" charset="0"/>
                <a:cs typeface="Arial" pitchFamily="34" charset="0"/>
              </a:rPr>
              <a:t>	 	(</a:t>
            </a:r>
            <a:r>
              <a:rPr lang="en-US" sz="2400" dirty="0">
                <a:latin typeface="Arial" pitchFamily="34" charset="0"/>
                <a:cs typeface="Arial" pitchFamily="34" charset="0"/>
                <a:sym typeface="Symbol"/>
              </a:rPr>
              <a:t></a:t>
            </a:r>
            <a:r>
              <a:rPr lang="en-US" sz="2400" dirty="0" err="1">
                <a:latin typeface="Arial" pitchFamily="34" charset="0"/>
                <a:cs typeface="Arial" pitchFamily="34" charset="0"/>
              </a:rPr>
              <a:t>i</a:t>
            </a:r>
            <a:r>
              <a:rPr lang="en-US" sz="2400" dirty="0">
                <a:latin typeface="Arial" pitchFamily="34" charset="0"/>
                <a:cs typeface="Arial" pitchFamily="34" charset="0"/>
              </a:rPr>
              <a:t> : 0≤i : a[</a:t>
            </a:r>
            <a:r>
              <a:rPr lang="en-US" sz="2400" dirty="0" err="1">
                <a:latin typeface="Arial" pitchFamily="34" charset="0"/>
                <a:cs typeface="Arial" pitchFamily="34" charset="0"/>
              </a:rPr>
              <a:t>i</a:t>
            </a:r>
            <a:r>
              <a:rPr lang="en-US" sz="2400" dirty="0">
                <a:latin typeface="Arial" pitchFamily="34" charset="0"/>
                <a:cs typeface="Arial" pitchFamily="34" charset="0"/>
              </a:rPr>
              <a:t>] &gt; </a:t>
            </a:r>
            <a:r>
              <a:rPr lang="en-US" sz="2400" dirty="0" err="1">
                <a:latin typeface="Arial" pitchFamily="34" charset="0"/>
                <a:cs typeface="Arial" pitchFamily="34" charset="0"/>
              </a:rPr>
              <a:t>i</a:t>
            </a:r>
            <a:r>
              <a:rPr lang="en-US" sz="2400" dirty="0">
                <a:latin typeface="Arial" pitchFamily="34" charset="0"/>
                <a:cs typeface="Arial" pitchFamily="34" charset="0"/>
              </a:rPr>
              <a:t>) </a:t>
            </a:r>
            <a:r>
              <a:rPr lang="en-US" sz="2400" b="1" dirty="0">
                <a:solidFill>
                  <a:srgbClr val="C00000"/>
                </a:solidFill>
                <a:latin typeface="Arial" pitchFamily="34" charset="0"/>
                <a:cs typeface="Arial" pitchFamily="34" charset="0"/>
                <a:sym typeface="Symbol"/>
              </a:rPr>
              <a:t> false</a:t>
            </a:r>
          </a:p>
          <a:p>
            <a:pPr>
              <a:defRPr/>
            </a:pPr>
            <a:r>
              <a:rPr lang="en-US" sz="2400" dirty="0">
                <a:latin typeface="Arial" pitchFamily="34" charset="0"/>
                <a:cs typeface="Arial" pitchFamily="34" charset="0"/>
                <a:sym typeface="Symbol"/>
              </a:rPr>
              <a:t>2. </a:t>
            </a:r>
            <a:r>
              <a:rPr lang="en-US" sz="2400" dirty="0">
                <a:solidFill>
                  <a:schemeClr val="bg1">
                    <a:lumMod val="50000"/>
                  </a:schemeClr>
                </a:solidFill>
                <a:latin typeface="Arial" pitchFamily="34" charset="0"/>
                <a:cs typeface="Arial" pitchFamily="34" charset="0"/>
                <a:sym typeface="Symbol"/>
              </a:rPr>
              <a:t>{ rule of contradiction on 1 } </a:t>
            </a:r>
            <a:r>
              <a:rPr lang="en-US" sz="2400" dirty="0">
                <a:latin typeface="Arial" pitchFamily="34" charset="0"/>
                <a:cs typeface="Arial" pitchFamily="34" charset="0"/>
              </a:rPr>
              <a:t>	</a:t>
            </a:r>
            <a:r>
              <a:rPr lang="en-US" sz="2400" b="1" dirty="0">
                <a:solidFill>
                  <a:srgbClr val="C00000"/>
                </a:solidFill>
                <a:latin typeface="Arial" pitchFamily="34" charset="0"/>
                <a:cs typeface="Arial" pitchFamily="34" charset="0"/>
                <a:sym typeface="Symbol"/>
              </a:rPr>
              <a:t></a:t>
            </a:r>
            <a:r>
              <a:rPr lang="en-US" sz="2400" dirty="0">
                <a:latin typeface="Arial" pitchFamily="34" charset="0"/>
                <a:cs typeface="Arial" pitchFamily="34" charset="0"/>
                <a:sym typeface="Symbol"/>
              </a:rPr>
              <a:t> </a:t>
            </a:r>
            <a:r>
              <a:rPr lang="en-US" sz="2400" dirty="0">
                <a:latin typeface="Arial" pitchFamily="34" charset="0"/>
                <a:cs typeface="Arial" pitchFamily="34" charset="0"/>
              </a:rPr>
              <a:t>(</a:t>
            </a:r>
            <a:r>
              <a:rPr lang="en-US" sz="2400" dirty="0">
                <a:latin typeface="Arial" pitchFamily="34" charset="0"/>
                <a:cs typeface="Arial" pitchFamily="34" charset="0"/>
                <a:sym typeface="Symbol"/>
              </a:rPr>
              <a:t></a:t>
            </a:r>
            <a:r>
              <a:rPr lang="en-US" sz="2400" dirty="0" err="1">
                <a:latin typeface="Arial" pitchFamily="34" charset="0"/>
                <a:cs typeface="Arial" pitchFamily="34" charset="0"/>
              </a:rPr>
              <a:t>i</a:t>
            </a:r>
            <a:r>
              <a:rPr lang="en-US" sz="2400" dirty="0">
                <a:latin typeface="Arial" pitchFamily="34" charset="0"/>
                <a:cs typeface="Arial" pitchFamily="34" charset="0"/>
              </a:rPr>
              <a:t> : 0≤i : a[</a:t>
            </a:r>
            <a:r>
              <a:rPr lang="en-US" sz="2400" dirty="0" err="1">
                <a:latin typeface="Arial" pitchFamily="34" charset="0"/>
                <a:cs typeface="Arial" pitchFamily="34" charset="0"/>
              </a:rPr>
              <a:t>i</a:t>
            </a:r>
            <a:r>
              <a:rPr lang="en-US" sz="2400" dirty="0">
                <a:latin typeface="Arial" pitchFamily="34" charset="0"/>
                <a:cs typeface="Arial" pitchFamily="34" charset="0"/>
              </a:rPr>
              <a:t>] &gt; </a:t>
            </a:r>
            <a:r>
              <a:rPr lang="en-US" sz="2400" dirty="0" err="1">
                <a:latin typeface="Arial" pitchFamily="34" charset="0"/>
                <a:cs typeface="Arial" pitchFamily="34" charset="0"/>
              </a:rPr>
              <a:t>i</a:t>
            </a:r>
            <a:r>
              <a:rPr lang="en-US" sz="2400" dirty="0">
                <a:latin typeface="Arial" pitchFamily="34" charset="0"/>
                <a:cs typeface="Arial" pitchFamily="34" charset="0"/>
              </a:rPr>
              <a:t>) </a:t>
            </a:r>
            <a:br>
              <a:rPr lang="en-US" sz="2400" dirty="0">
                <a:latin typeface="Arial" pitchFamily="34" charset="0"/>
                <a:cs typeface="Arial" pitchFamily="34" charset="0"/>
              </a:rPr>
            </a:br>
            <a:r>
              <a:rPr lang="en-US" sz="2400" b="1" dirty="0">
                <a:latin typeface="Arial" pitchFamily="34" charset="0"/>
                <a:cs typeface="Arial" pitchFamily="34" charset="0"/>
              </a:rPr>
              <a:t>END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dirty="0"/>
              <a:t>Eliminating </a:t>
            </a:r>
            <a:r>
              <a:rPr lang="en-US" dirty="0">
                <a:sym typeface="Symbol" pitchFamily="18" charset="2"/>
              </a:rPr>
              <a:t></a:t>
            </a:r>
            <a:endParaRPr lang="nl-NL" dirty="0"/>
          </a:p>
        </p:txBody>
      </p:sp>
      <p:sp>
        <p:nvSpPr>
          <p:cNvPr id="4" name="Slide Number Placeholder 3"/>
          <p:cNvSpPr>
            <a:spLocks noGrp="1"/>
          </p:cNvSpPr>
          <p:nvPr>
            <p:ph type="sldNum" sz="quarter" idx="12"/>
          </p:nvPr>
        </p:nvSpPr>
        <p:spPr/>
        <p:txBody>
          <a:bodyPr/>
          <a:lstStyle/>
          <a:p>
            <a:pPr>
              <a:defRPr/>
            </a:pPr>
            <a:fld id="{4D30A230-4E6F-41EF-B16D-5B895CC6ECB9}" type="slidenum">
              <a:rPr lang="nl-NL" smtClean="0"/>
              <a:pPr>
                <a:defRPr/>
              </a:pPr>
              <a:t>25</a:t>
            </a:fld>
            <a:endParaRPr lang="nl-NL"/>
          </a:p>
        </p:txBody>
      </p:sp>
      <p:sp>
        <p:nvSpPr>
          <p:cNvPr id="5" name="TextBox 4"/>
          <p:cNvSpPr txBox="1"/>
          <p:nvPr/>
        </p:nvSpPr>
        <p:spPr>
          <a:xfrm>
            <a:off x="433874" y="1484784"/>
            <a:ext cx="7090454" cy="4401205"/>
          </a:xfrm>
          <a:prstGeom prst="rect">
            <a:avLst/>
          </a:prstGeom>
          <a:solidFill>
            <a:schemeClr val="accent3">
              <a:lumMod val="40000"/>
              <a:lumOff val="60000"/>
            </a:schemeClr>
          </a:solidFill>
          <a:ln>
            <a:solidFill>
              <a:schemeClr val="tx1"/>
            </a:solidFill>
          </a:ln>
        </p:spPr>
        <p:txBody>
          <a:bodyPr wrap="square">
            <a:spAutoFit/>
          </a:bodyPr>
          <a:lstStyle/>
          <a:p>
            <a:pPr>
              <a:defRPr/>
            </a:pPr>
            <a:r>
              <a:rPr lang="en-US" sz="2000" b="1" dirty="0">
                <a:latin typeface="Arial" pitchFamily="34" charset="0"/>
                <a:cs typeface="Arial" pitchFamily="34" charset="0"/>
              </a:rPr>
              <a:t>PROOF</a:t>
            </a:r>
            <a:r>
              <a:rPr lang="en-US" sz="2000" dirty="0">
                <a:latin typeface="Arial" pitchFamily="34" charset="0"/>
                <a:cs typeface="Arial" pitchFamily="34" charset="0"/>
              </a:rPr>
              <a:t> main</a:t>
            </a:r>
            <a:br>
              <a:rPr lang="en-US" sz="2000" dirty="0">
                <a:latin typeface="Arial" pitchFamily="34" charset="0"/>
                <a:cs typeface="Arial" pitchFamily="34" charset="0"/>
              </a:rPr>
            </a:br>
            <a:r>
              <a:rPr lang="en-US" sz="2000" dirty="0">
                <a:solidFill>
                  <a:srgbClr val="0070C0"/>
                </a:solidFill>
                <a:latin typeface="Arial" pitchFamily="34" charset="0"/>
                <a:cs typeface="Arial" pitchFamily="34" charset="0"/>
              </a:rPr>
              <a:t>[</a:t>
            </a:r>
            <a:r>
              <a:rPr lang="en-US" sz="2000" b="1" dirty="0">
                <a:solidFill>
                  <a:srgbClr val="0070C0"/>
                </a:solidFill>
                <a:latin typeface="Arial" pitchFamily="34" charset="0"/>
                <a:cs typeface="Arial" pitchFamily="34" charset="0"/>
              </a:rPr>
              <a:t>A1:]</a:t>
            </a:r>
            <a:r>
              <a:rPr lang="en-US" sz="2000" dirty="0">
                <a:latin typeface="Arial" pitchFamily="34" charset="0"/>
                <a:cs typeface="Arial" pitchFamily="34" charset="0"/>
              </a:rPr>
              <a:t>	a[</a:t>
            </a:r>
            <a:r>
              <a:rPr lang="en-US" sz="2000" dirty="0" err="1">
                <a:latin typeface="Arial" pitchFamily="34" charset="0"/>
                <a:cs typeface="Arial" pitchFamily="34" charset="0"/>
              </a:rPr>
              <a:t>i</a:t>
            </a:r>
            <a:r>
              <a:rPr lang="en-US" sz="2000" dirty="0">
                <a:latin typeface="Arial" pitchFamily="34" charset="0"/>
                <a:cs typeface="Arial" pitchFamily="34" charset="0"/>
              </a:rPr>
              <a:t>]&gt;</a:t>
            </a:r>
            <a:r>
              <a:rPr lang="en-US" sz="2000" dirty="0" err="1">
                <a:latin typeface="Arial" pitchFamily="34" charset="0"/>
                <a:cs typeface="Arial" pitchFamily="34" charset="0"/>
              </a:rPr>
              <a:t>i</a:t>
            </a:r>
            <a:endParaRPr lang="en-US" sz="2000" dirty="0">
              <a:latin typeface="Arial" pitchFamily="34" charset="0"/>
              <a:cs typeface="Arial" pitchFamily="34" charset="0"/>
            </a:endParaRPr>
          </a:p>
          <a:p>
            <a:pPr>
              <a:defRPr/>
            </a:pPr>
            <a:r>
              <a:rPr lang="en-US" sz="2000" b="1" dirty="0">
                <a:solidFill>
                  <a:srgbClr val="0070C0"/>
                </a:solidFill>
                <a:latin typeface="Arial" pitchFamily="34" charset="0"/>
                <a:cs typeface="Arial" pitchFamily="34" charset="0"/>
              </a:rPr>
              <a:t>[A2:]</a:t>
            </a:r>
            <a:r>
              <a:rPr lang="en-US" sz="2000" dirty="0">
                <a:latin typeface="Arial" pitchFamily="34" charset="0"/>
                <a:cs typeface="Arial" pitchFamily="34" charset="0"/>
              </a:rPr>
              <a:t>	(</a:t>
            </a:r>
            <a:r>
              <a:rPr lang="en-US" sz="2000" dirty="0">
                <a:latin typeface="Arial" pitchFamily="34" charset="0"/>
                <a:cs typeface="Arial" pitchFamily="34" charset="0"/>
                <a:sym typeface="Symbol"/>
              </a:rPr>
              <a:t></a:t>
            </a:r>
            <a:r>
              <a:rPr lang="en-US" sz="2000" dirty="0" err="1">
                <a:latin typeface="Arial" pitchFamily="34" charset="0"/>
                <a:cs typeface="Arial" pitchFamily="34" charset="0"/>
              </a:rPr>
              <a:t>i</a:t>
            </a:r>
            <a:r>
              <a:rPr lang="en-US" sz="2000" dirty="0">
                <a:latin typeface="Arial" pitchFamily="34" charset="0"/>
                <a:cs typeface="Arial" pitchFamily="34" charset="0"/>
              </a:rPr>
              <a:t> : 0≤i : a[</a:t>
            </a:r>
            <a:r>
              <a:rPr lang="en-US" sz="2000" dirty="0" err="1">
                <a:latin typeface="Arial" pitchFamily="34" charset="0"/>
                <a:cs typeface="Arial" pitchFamily="34" charset="0"/>
              </a:rPr>
              <a:t>i</a:t>
            </a:r>
            <a:r>
              <a:rPr lang="en-US" sz="2000" dirty="0">
                <a:latin typeface="Arial" pitchFamily="34" charset="0"/>
                <a:cs typeface="Arial" pitchFamily="34" charset="0"/>
              </a:rPr>
              <a:t>] = </a:t>
            </a:r>
            <a:r>
              <a:rPr lang="en-US" sz="2000" dirty="0" err="1">
                <a:latin typeface="Arial" pitchFamily="34" charset="0"/>
                <a:cs typeface="Arial" pitchFamily="34" charset="0"/>
              </a:rPr>
              <a:t>i</a:t>
            </a:r>
            <a:r>
              <a:rPr lang="en-US" sz="2000" dirty="0">
                <a:latin typeface="Arial" pitchFamily="34" charset="0"/>
                <a:cs typeface="Arial" pitchFamily="34" charset="0"/>
              </a:rPr>
              <a:t>)</a:t>
            </a:r>
            <a:br>
              <a:rPr lang="en-US" sz="2000" dirty="0">
                <a:latin typeface="Arial" pitchFamily="34" charset="0"/>
                <a:cs typeface="Arial" pitchFamily="34" charset="0"/>
              </a:rPr>
            </a:br>
            <a:r>
              <a:rPr lang="en-US" sz="2000" b="1" dirty="0">
                <a:solidFill>
                  <a:srgbClr val="0070C0"/>
                </a:solidFill>
                <a:latin typeface="Arial" pitchFamily="34" charset="0"/>
                <a:cs typeface="Arial" pitchFamily="34" charset="0"/>
              </a:rPr>
              <a:t>[G:  ]</a:t>
            </a:r>
            <a:r>
              <a:rPr lang="en-US" sz="2000" dirty="0">
                <a:latin typeface="Arial" pitchFamily="34" charset="0"/>
                <a:cs typeface="Arial" pitchFamily="34" charset="0"/>
              </a:rPr>
              <a:t>	</a:t>
            </a:r>
            <a:r>
              <a:rPr lang="en-US" sz="2000" b="1" dirty="0">
                <a:solidFill>
                  <a:srgbClr val="C00000"/>
                </a:solidFill>
                <a:latin typeface="Arial" pitchFamily="34" charset="0"/>
                <a:cs typeface="Arial" pitchFamily="34" charset="0"/>
                <a:sym typeface="Symbol"/>
              </a:rPr>
              <a:t></a:t>
            </a:r>
            <a:r>
              <a:rPr lang="en-US" sz="2000" dirty="0">
                <a:latin typeface="Arial" pitchFamily="34" charset="0"/>
                <a:cs typeface="Arial" pitchFamily="34" charset="0"/>
              </a:rPr>
              <a:t>(</a:t>
            </a:r>
            <a:r>
              <a:rPr lang="en-US" sz="2000" dirty="0">
                <a:latin typeface="Arial" pitchFamily="34" charset="0"/>
                <a:cs typeface="Arial" pitchFamily="34" charset="0"/>
                <a:sym typeface="Symbol"/>
              </a:rPr>
              <a:t></a:t>
            </a:r>
            <a:r>
              <a:rPr lang="en-US" sz="2000" dirty="0" err="1">
                <a:latin typeface="Arial" pitchFamily="34" charset="0"/>
                <a:cs typeface="Arial" pitchFamily="34" charset="0"/>
              </a:rPr>
              <a:t>i</a:t>
            </a:r>
            <a:r>
              <a:rPr lang="en-US" sz="2000" dirty="0">
                <a:latin typeface="Arial" pitchFamily="34" charset="0"/>
                <a:cs typeface="Arial" pitchFamily="34" charset="0"/>
              </a:rPr>
              <a:t> : 0≤i : a[</a:t>
            </a:r>
            <a:r>
              <a:rPr lang="en-US" sz="2000" dirty="0" err="1">
                <a:latin typeface="Arial" pitchFamily="34" charset="0"/>
                <a:cs typeface="Arial" pitchFamily="34" charset="0"/>
              </a:rPr>
              <a:t>i</a:t>
            </a:r>
            <a:r>
              <a:rPr lang="en-US" sz="2000" dirty="0">
                <a:latin typeface="Arial" pitchFamily="34" charset="0"/>
                <a:cs typeface="Arial" pitchFamily="34" charset="0"/>
              </a:rPr>
              <a:t>] &gt; </a:t>
            </a:r>
            <a:r>
              <a:rPr lang="en-US" sz="2000" dirty="0" err="1">
                <a:latin typeface="Arial" pitchFamily="34" charset="0"/>
                <a:cs typeface="Arial" pitchFamily="34" charset="0"/>
              </a:rPr>
              <a:t>i</a:t>
            </a:r>
            <a:r>
              <a:rPr lang="en-US" sz="2000" dirty="0">
                <a:latin typeface="Arial" pitchFamily="34" charset="0"/>
                <a:cs typeface="Arial" pitchFamily="34" charset="0"/>
              </a:rPr>
              <a:t>)</a:t>
            </a:r>
            <a:br>
              <a:rPr lang="en-US" sz="2000" dirty="0">
                <a:latin typeface="Arial" pitchFamily="34" charset="0"/>
                <a:cs typeface="Arial" pitchFamily="34" charset="0"/>
              </a:rPr>
            </a:br>
            <a:r>
              <a:rPr lang="en-US" sz="2000" b="1" dirty="0">
                <a:latin typeface="Arial" pitchFamily="34" charset="0"/>
                <a:cs typeface="Arial" pitchFamily="34" charset="0"/>
              </a:rPr>
              <a:t>BEGIN</a:t>
            </a:r>
          </a:p>
          <a:p>
            <a:pPr>
              <a:defRPr/>
            </a:pPr>
            <a:endParaRPr lang="en-US" sz="2000" b="1" dirty="0">
              <a:latin typeface="Arial" pitchFamily="34" charset="0"/>
              <a:cs typeface="Arial" pitchFamily="34" charset="0"/>
            </a:endParaRPr>
          </a:p>
          <a:p>
            <a:pPr>
              <a:defRPr/>
            </a:pPr>
            <a:endParaRPr lang="en-US" sz="2000" b="1" dirty="0">
              <a:latin typeface="Arial" pitchFamily="34" charset="0"/>
              <a:cs typeface="Arial" pitchFamily="34" charset="0"/>
            </a:endParaRPr>
          </a:p>
          <a:p>
            <a:pPr>
              <a:defRPr/>
            </a:pPr>
            <a:endParaRPr lang="en-US" sz="2000" b="1" dirty="0">
              <a:latin typeface="Arial" pitchFamily="34" charset="0"/>
              <a:cs typeface="Arial" pitchFamily="34" charset="0"/>
            </a:endParaRPr>
          </a:p>
          <a:p>
            <a:pPr>
              <a:defRPr/>
            </a:pPr>
            <a:endParaRPr lang="en-US" sz="2000" b="1" dirty="0">
              <a:latin typeface="Arial" pitchFamily="34" charset="0"/>
              <a:cs typeface="Arial" pitchFamily="34" charset="0"/>
            </a:endParaRPr>
          </a:p>
          <a:p>
            <a:pPr>
              <a:defRPr/>
            </a:pPr>
            <a:endParaRPr lang="en-US" sz="2000" b="1" dirty="0">
              <a:latin typeface="Arial" pitchFamily="34" charset="0"/>
              <a:cs typeface="Arial" pitchFamily="34" charset="0"/>
            </a:endParaRPr>
          </a:p>
          <a:p>
            <a:pPr>
              <a:defRPr/>
            </a:pPr>
            <a:endParaRPr lang="en-US" sz="2000" b="1" dirty="0">
              <a:latin typeface="Arial" pitchFamily="34" charset="0"/>
              <a:cs typeface="Arial" pitchFamily="34" charset="0"/>
            </a:endParaRPr>
          </a:p>
          <a:p>
            <a:pPr>
              <a:defRPr/>
            </a:pPr>
            <a:endParaRPr lang="en-US" sz="2000" b="1" dirty="0">
              <a:latin typeface="Arial" pitchFamily="34" charset="0"/>
              <a:cs typeface="Arial" pitchFamily="34" charset="0"/>
            </a:endParaRPr>
          </a:p>
          <a:p>
            <a:pPr>
              <a:defRPr/>
            </a:pPr>
            <a:endParaRPr lang="en-US" sz="2000" b="1" dirty="0">
              <a:latin typeface="Arial" pitchFamily="34" charset="0"/>
              <a:cs typeface="Arial" pitchFamily="34" charset="0"/>
            </a:endParaRPr>
          </a:p>
          <a:p>
            <a:pPr>
              <a:defRPr/>
            </a:pPr>
            <a:r>
              <a:rPr lang="en-US" sz="2000" dirty="0">
                <a:latin typeface="Arial" pitchFamily="34" charset="0"/>
                <a:cs typeface="Arial" pitchFamily="34" charset="0"/>
                <a:sym typeface="Symbol"/>
              </a:rPr>
              <a:t>....</a:t>
            </a:r>
          </a:p>
        </p:txBody>
      </p:sp>
      <p:sp>
        <p:nvSpPr>
          <p:cNvPr id="2" name="TextBox 1">
            <a:extLst>
              <a:ext uri="{FF2B5EF4-FFF2-40B4-BE49-F238E27FC236}">
                <a16:creationId xmlns:a16="http://schemas.microsoft.com/office/drawing/2014/main" id="{E093E270-4B3C-B64A-8659-3054E52C38BE}"/>
              </a:ext>
            </a:extLst>
          </p:cNvPr>
          <p:cNvSpPr txBox="1"/>
          <p:nvPr/>
        </p:nvSpPr>
        <p:spPr>
          <a:xfrm>
            <a:off x="778511" y="3212976"/>
            <a:ext cx="6372257" cy="2246769"/>
          </a:xfrm>
          <a:prstGeom prst="rect">
            <a:avLst/>
          </a:prstGeom>
          <a:solidFill>
            <a:schemeClr val="accent4">
              <a:lumMod val="60000"/>
              <a:lumOff val="40000"/>
            </a:schemeClr>
          </a:solidFill>
          <a:ln>
            <a:solidFill>
              <a:schemeClr val="tx1"/>
            </a:solidFill>
          </a:ln>
        </p:spPr>
        <p:txBody>
          <a:bodyPr wrap="square" rtlCol="0">
            <a:spAutoFit/>
          </a:bodyPr>
          <a:lstStyle/>
          <a:p>
            <a:pPr>
              <a:defRPr/>
            </a:pPr>
            <a:r>
              <a:rPr lang="en-US" sz="2000" b="1" dirty="0">
                <a:latin typeface="Arial" pitchFamily="34" charset="0"/>
                <a:cs typeface="Arial" pitchFamily="34" charset="0"/>
              </a:rPr>
              <a:t>PROOF </a:t>
            </a:r>
            <a:r>
              <a:rPr lang="en-US" sz="2000" dirty="0">
                <a:latin typeface="Arial" pitchFamily="34" charset="0"/>
                <a:cs typeface="Arial" pitchFamily="34" charset="0"/>
              </a:rPr>
              <a:t>sub</a:t>
            </a:r>
          </a:p>
          <a:p>
            <a:pPr>
              <a:defRPr/>
            </a:pPr>
            <a:r>
              <a:rPr lang="en-US" sz="2000" b="1" dirty="0">
                <a:solidFill>
                  <a:srgbClr val="0070C0"/>
                </a:solidFill>
                <a:latin typeface="Arial" pitchFamily="34" charset="0"/>
                <a:cs typeface="Arial" pitchFamily="34" charset="0"/>
              </a:rPr>
              <a:t>[A:] </a:t>
            </a:r>
            <a:r>
              <a:rPr lang="en-US" sz="2000" dirty="0">
                <a:latin typeface="Arial" pitchFamily="34" charset="0"/>
                <a:cs typeface="Arial" pitchFamily="34" charset="0"/>
              </a:rPr>
              <a:t>(</a:t>
            </a:r>
            <a:r>
              <a:rPr lang="en-US" sz="2000" dirty="0">
                <a:latin typeface="Arial" pitchFamily="34" charset="0"/>
                <a:cs typeface="Arial" pitchFamily="34" charset="0"/>
                <a:sym typeface="Symbol"/>
              </a:rPr>
              <a:t></a:t>
            </a:r>
            <a:r>
              <a:rPr lang="en-US" sz="2000" dirty="0" err="1">
                <a:latin typeface="Arial" pitchFamily="34" charset="0"/>
                <a:cs typeface="Arial" pitchFamily="34" charset="0"/>
              </a:rPr>
              <a:t>i</a:t>
            </a:r>
            <a:r>
              <a:rPr lang="en-US" sz="2000" dirty="0">
                <a:latin typeface="Arial" pitchFamily="34" charset="0"/>
                <a:cs typeface="Arial" pitchFamily="34" charset="0"/>
              </a:rPr>
              <a:t> : 0≤i : a[</a:t>
            </a:r>
            <a:r>
              <a:rPr lang="en-US" sz="2000" dirty="0" err="1">
                <a:latin typeface="Arial" pitchFamily="34" charset="0"/>
                <a:cs typeface="Arial" pitchFamily="34" charset="0"/>
              </a:rPr>
              <a:t>i</a:t>
            </a:r>
            <a:r>
              <a:rPr lang="en-US" sz="2000" dirty="0">
                <a:latin typeface="Arial" pitchFamily="34" charset="0"/>
                <a:cs typeface="Arial" pitchFamily="34" charset="0"/>
              </a:rPr>
              <a:t>] &gt; </a:t>
            </a:r>
            <a:r>
              <a:rPr lang="en-US" sz="2000" dirty="0" err="1">
                <a:latin typeface="Arial" pitchFamily="34" charset="0"/>
                <a:cs typeface="Arial" pitchFamily="34" charset="0"/>
              </a:rPr>
              <a:t>i</a:t>
            </a:r>
            <a:r>
              <a:rPr lang="en-US" sz="2000" dirty="0">
                <a:latin typeface="Arial" pitchFamily="34" charset="0"/>
                <a:cs typeface="Arial" pitchFamily="34" charset="0"/>
              </a:rPr>
              <a:t>) </a:t>
            </a:r>
            <a:br>
              <a:rPr lang="en-US" sz="2000" dirty="0">
                <a:latin typeface="Arial" pitchFamily="34" charset="0"/>
                <a:cs typeface="Arial" pitchFamily="34" charset="0"/>
              </a:rPr>
            </a:br>
            <a:r>
              <a:rPr lang="en-US" sz="2000" b="1" dirty="0">
                <a:solidFill>
                  <a:srgbClr val="0070C0"/>
                </a:solidFill>
                <a:latin typeface="Arial" pitchFamily="34" charset="0"/>
                <a:cs typeface="Arial" pitchFamily="34" charset="0"/>
              </a:rPr>
              <a:t>[G:]  </a:t>
            </a:r>
            <a:r>
              <a:rPr lang="en-US" sz="2000" dirty="0">
                <a:latin typeface="Arial" pitchFamily="34" charset="0"/>
                <a:cs typeface="Arial" pitchFamily="34" charset="0"/>
              </a:rPr>
              <a:t>false</a:t>
            </a:r>
          </a:p>
          <a:p>
            <a:pPr>
              <a:defRPr/>
            </a:pPr>
            <a:r>
              <a:rPr lang="en-US" sz="2000" dirty="0">
                <a:latin typeface="Arial" pitchFamily="34" charset="0"/>
                <a:cs typeface="Arial" pitchFamily="34" charset="0"/>
              </a:rPr>
              <a:t>1. {</a:t>
            </a:r>
            <a:r>
              <a:rPr lang="en-US" sz="2000" b="1" dirty="0">
                <a:solidFill>
                  <a:srgbClr val="C00000"/>
                </a:solidFill>
                <a:latin typeface="Arial" pitchFamily="34" charset="0"/>
                <a:cs typeface="Arial" pitchFamily="34" charset="0"/>
                <a:sym typeface="Symbol"/>
              </a:rPr>
              <a:t> elimination </a:t>
            </a:r>
            <a:r>
              <a:rPr lang="en-US" sz="2000" dirty="0">
                <a:latin typeface="Arial" pitchFamily="34" charset="0"/>
                <a:cs typeface="Arial" pitchFamily="34" charset="0"/>
                <a:sym typeface="Symbol"/>
              </a:rPr>
              <a:t>on main.A2} </a:t>
            </a:r>
            <a:r>
              <a:rPr lang="en-US" sz="2000" b="1" dirty="0">
                <a:highlight>
                  <a:srgbClr val="FFFF00"/>
                </a:highlight>
                <a:latin typeface="Arial" pitchFamily="34" charset="0"/>
                <a:cs typeface="Arial" pitchFamily="34" charset="0"/>
                <a:sym typeface="Symbol"/>
              </a:rPr>
              <a:t>[SOME k] </a:t>
            </a:r>
            <a:r>
              <a:rPr lang="en-US" sz="2000" dirty="0">
                <a:latin typeface="Arial" pitchFamily="34" charset="0"/>
                <a:cs typeface="Arial" pitchFamily="34" charset="0"/>
              </a:rPr>
              <a:t>0≤k /\ a[k]=k</a:t>
            </a:r>
          </a:p>
          <a:p>
            <a:pPr>
              <a:defRPr/>
            </a:pPr>
            <a:r>
              <a:rPr lang="en-US" sz="2000" dirty="0">
                <a:latin typeface="Arial" pitchFamily="34" charset="0"/>
                <a:cs typeface="Arial" pitchFamily="34" charset="0"/>
              </a:rPr>
              <a:t>2.  {</a:t>
            </a:r>
            <a:r>
              <a:rPr lang="en-US" sz="2000" dirty="0">
                <a:latin typeface="Arial" pitchFamily="34" charset="0"/>
                <a:cs typeface="Arial" pitchFamily="34" charset="0"/>
                <a:sym typeface="Symbol"/>
              </a:rPr>
              <a:t> elimination on A using 1</a:t>
            </a:r>
            <a:r>
              <a:rPr lang="en-US" sz="2000" baseline="30000" dirty="0">
                <a:latin typeface="Arial" pitchFamily="34" charset="0"/>
                <a:cs typeface="Arial" pitchFamily="34" charset="0"/>
                <a:sym typeface="Symbol"/>
              </a:rPr>
              <a:t>st</a:t>
            </a:r>
            <a:r>
              <a:rPr lang="en-US" sz="2000" dirty="0">
                <a:latin typeface="Arial" pitchFamily="34" charset="0"/>
                <a:cs typeface="Arial" pitchFamily="34" charset="0"/>
                <a:sym typeface="Symbol"/>
              </a:rPr>
              <a:t> conjunct of 1 } a[k] &gt; k</a:t>
            </a:r>
            <a:br>
              <a:rPr lang="en-US" sz="2000" dirty="0">
                <a:latin typeface="Arial" pitchFamily="34" charset="0"/>
                <a:cs typeface="Arial" pitchFamily="34" charset="0"/>
                <a:sym typeface="Symbol"/>
              </a:rPr>
            </a:br>
            <a:r>
              <a:rPr lang="en-US" sz="2000" dirty="0">
                <a:latin typeface="Arial" pitchFamily="34" charset="0"/>
                <a:cs typeface="Arial" pitchFamily="34" charset="0"/>
                <a:sym typeface="Symbol"/>
              </a:rPr>
              <a:t>3. { contradiction of 1 and 2 } false </a:t>
            </a:r>
            <a:br>
              <a:rPr lang="en-US" sz="2000" dirty="0">
                <a:latin typeface="Arial" pitchFamily="34" charset="0"/>
                <a:cs typeface="Arial" pitchFamily="34" charset="0"/>
                <a:sym typeface="Symbol"/>
              </a:rPr>
            </a:br>
            <a:r>
              <a:rPr lang="en-US" sz="2000" b="1" dirty="0">
                <a:latin typeface="Arial" pitchFamily="34" charset="0"/>
                <a:cs typeface="Arial" pitchFamily="34" charset="0"/>
                <a:sym typeface="Symbol"/>
              </a:rPr>
              <a:t>END</a:t>
            </a:r>
            <a:endParaRPr lang="en-US" sz="2000" b="1" dirty="0"/>
          </a:p>
        </p:txBody>
      </p:sp>
      <p:sp>
        <p:nvSpPr>
          <p:cNvPr id="6" name="Right Arrow 5">
            <a:extLst>
              <a:ext uri="{FF2B5EF4-FFF2-40B4-BE49-F238E27FC236}">
                <a16:creationId xmlns:a16="http://schemas.microsoft.com/office/drawing/2014/main" id="{B21A7A0B-6915-FA4B-B6C4-45030D424C6E}"/>
              </a:ext>
            </a:extLst>
          </p:cNvPr>
          <p:cNvSpPr/>
          <p:nvPr/>
        </p:nvSpPr>
        <p:spPr>
          <a:xfrm rot="5400000">
            <a:off x="4103948" y="3259021"/>
            <a:ext cx="936104" cy="792088"/>
          </a:xfrm>
          <a:prstGeom prst="rightArrow">
            <a:avLst/>
          </a:prstGeom>
          <a:solidFill>
            <a:srgbClr val="C00000">
              <a:alpha val="51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E970788E-D01D-3247-80BD-E7555DD2AF53}"/>
              </a:ext>
            </a:extLst>
          </p:cNvPr>
          <p:cNvSpPr txBox="1"/>
          <p:nvPr/>
        </p:nvSpPr>
        <p:spPr>
          <a:xfrm>
            <a:off x="4355976" y="1287758"/>
            <a:ext cx="3888432" cy="1754326"/>
          </a:xfrm>
          <a:prstGeom prst="rect">
            <a:avLst/>
          </a:prstGeom>
          <a:solidFill>
            <a:schemeClr val="tx1">
              <a:lumMod val="65000"/>
              <a:lumOff val="35000"/>
            </a:schemeClr>
          </a:solidFill>
        </p:spPr>
        <p:txBody>
          <a:bodyPr wrap="square">
            <a:spAutoFit/>
          </a:bodyPr>
          <a:lstStyle/>
          <a:p>
            <a:pPr algn="just">
              <a:defRPr/>
            </a:pPr>
            <a:r>
              <a:rPr lang="en-US" dirty="0">
                <a:solidFill>
                  <a:schemeClr val="bg1"/>
                </a:solidFill>
                <a:latin typeface="Arial" pitchFamily="34" charset="0"/>
                <a:cs typeface="Arial" pitchFamily="34" charset="0"/>
              </a:rPr>
              <a:t>Eliminating </a:t>
            </a:r>
            <a:r>
              <a:rPr lang="en-US" dirty="0">
                <a:solidFill>
                  <a:schemeClr val="bg1"/>
                </a:solidFill>
                <a:sym typeface="Symbol" pitchFamily="18" charset="2"/>
              </a:rPr>
              <a:t> introduces a </a:t>
            </a:r>
            <a:r>
              <a:rPr lang="en-US" b="1" dirty="0">
                <a:solidFill>
                  <a:schemeClr val="accent4">
                    <a:lumMod val="60000"/>
                    <a:lumOff val="40000"/>
                  </a:schemeClr>
                </a:solidFill>
                <a:latin typeface="Arial" pitchFamily="34" charset="0"/>
                <a:cs typeface="Arial" pitchFamily="34" charset="0"/>
              </a:rPr>
              <a:t>[SOME k] </a:t>
            </a:r>
            <a:r>
              <a:rPr lang="en-US" dirty="0">
                <a:solidFill>
                  <a:schemeClr val="bg1"/>
                </a:solidFill>
                <a:latin typeface="Arial" pitchFamily="34" charset="0"/>
                <a:cs typeface="Arial" pitchFamily="34" charset="0"/>
              </a:rPr>
              <a:t>marker which imposes a scope. From this point on, occurrences of k refers to this k and any </a:t>
            </a:r>
            <a:r>
              <a:rPr lang="en-US" b="1" dirty="0">
                <a:solidFill>
                  <a:schemeClr val="accent4">
                    <a:lumMod val="60000"/>
                    <a:lumOff val="40000"/>
                  </a:schemeClr>
                </a:solidFill>
                <a:latin typeface="Arial" pitchFamily="34" charset="0"/>
                <a:cs typeface="Arial" pitchFamily="34" charset="0"/>
              </a:rPr>
              <a:t>previous</a:t>
            </a:r>
            <a:r>
              <a:rPr lang="en-US" dirty="0">
                <a:solidFill>
                  <a:schemeClr val="bg1"/>
                </a:solidFill>
                <a:latin typeface="Arial" pitchFamily="34" charset="0"/>
                <a:cs typeface="Arial" pitchFamily="34" charset="0"/>
              </a:rPr>
              <a:t> assumption about this k </a:t>
            </a:r>
            <a:r>
              <a:rPr lang="en-US" b="1" dirty="0">
                <a:solidFill>
                  <a:schemeClr val="accent4">
                    <a:lumMod val="60000"/>
                    <a:lumOff val="40000"/>
                  </a:schemeClr>
                </a:solidFill>
                <a:latin typeface="Arial" pitchFamily="34" charset="0"/>
                <a:cs typeface="Arial" pitchFamily="34" charset="0"/>
              </a:rPr>
              <a:t>cannot</a:t>
            </a:r>
            <a:r>
              <a:rPr lang="en-US" dirty="0">
                <a:solidFill>
                  <a:schemeClr val="bg1"/>
                </a:solidFill>
                <a:latin typeface="Arial" pitchFamily="34" charset="0"/>
                <a:cs typeface="Arial" pitchFamily="34" charset="0"/>
              </a:rPr>
              <a:t> be used.</a:t>
            </a:r>
          </a:p>
        </p:txBody>
      </p:sp>
    </p:spTree>
    <p:extLst>
      <p:ext uri="{BB962C8B-B14F-4D97-AF65-F5344CB8AC3E}">
        <p14:creationId xmlns:p14="http://schemas.microsoft.com/office/powerpoint/2010/main" val="3622820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n-US" dirty="0"/>
              <a:t>Equational proof</a:t>
            </a:r>
            <a:endParaRPr lang="nl-NL" dirty="0"/>
          </a:p>
        </p:txBody>
      </p:sp>
      <p:sp>
        <p:nvSpPr>
          <p:cNvPr id="4" name="Slide Number Placeholder 3"/>
          <p:cNvSpPr>
            <a:spLocks noGrp="1"/>
          </p:cNvSpPr>
          <p:nvPr>
            <p:ph type="sldNum" sz="quarter" idx="12"/>
          </p:nvPr>
        </p:nvSpPr>
        <p:spPr/>
        <p:txBody>
          <a:bodyPr/>
          <a:lstStyle/>
          <a:p>
            <a:pPr>
              <a:defRPr/>
            </a:pPr>
            <a:fld id="{DD13DCDA-BCFA-4190-B497-07CEB2B85436}" type="slidenum">
              <a:rPr lang="nl-NL" smtClean="0"/>
              <a:pPr>
                <a:defRPr/>
              </a:pPr>
              <a:t>26</a:t>
            </a:fld>
            <a:endParaRPr lang="nl-NL"/>
          </a:p>
        </p:txBody>
      </p:sp>
      <p:sp>
        <p:nvSpPr>
          <p:cNvPr id="5" name="TextBox 4"/>
          <p:cNvSpPr txBox="1"/>
          <p:nvPr/>
        </p:nvSpPr>
        <p:spPr>
          <a:xfrm>
            <a:off x="611560" y="1309558"/>
            <a:ext cx="5657825" cy="5016758"/>
          </a:xfrm>
          <a:prstGeom prst="rect">
            <a:avLst/>
          </a:prstGeom>
          <a:solidFill>
            <a:schemeClr val="accent3">
              <a:lumMod val="60000"/>
              <a:lumOff val="40000"/>
            </a:schemeClr>
          </a:solidFill>
          <a:ln>
            <a:solidFill>
              <a:schemeClr val="accent1"/>
            </a:solidFill>
          </a:ln>
        </p:spPr>
        <p:txBody>
          <a:bodyPr wrap="square">
            <a:spAutoFit/>
          </a:bodyPr>
          <a:lstStyle/>
          <a:p>
            <a:pPr>
              <a:defRPr/>
            </a:pPr>
            <a:r>
              <a:rPr lang="en-US" sz="2000" b="1" dirty="0">
                <a:latin typeface="Arial" pitchFamily="34" charset="0"/>
                <a:cs typeface="Arial" pitchFamily="34" charset="0"/>
              </a:rPr>
              <a:t>EQUATIONAL PROOF </a:t>
            </a:r>
          </a:p>
          <a:p>
            <a:pPr>
              <a:defRPr/>
            </a:pPr>
            <a:r>
              <a:rPr lang="en-US" sz="2000" b="1" dirty="0">
                <a:solidFill>
                  <a:srgbClr val="0070C0"/>
                </a:solidFill>
                <a:latin typeface="Arial" pitchFamily="34" charset="0"/>
                <a:cs typeface="Arial" pitchFamily="34" charset="0"/>
              </a:rPr>
              <a:t>[A:]  </a:t>
            </a:r>
            <a:r>
              <a:rPr lang="en-US" sz="2000" dirty="0">
                <a:latin typeface="Arial" pitchFamily="34" charset="0"/>
                <a:cs typeface="Arial" pitchFamily="34" charset="0"/>
              </a:rPr>
              <a:t>0 ≤ n</a:t>
            </a:r>
          </a:p>
          <a:p>
            <a:pPr>
              <a:defRPr/>
            </a:pPr>
            <a:r>
              <a:rPr lang="en-US" sz="2000" b="1" dirty="0">
                <a:solidFill>
                  <a:srgbClr val="0070C0"/>
                </a:solidFill>
                <a:latin typeface="Arial" pitchFamily="34" charset="0"/>
                <a:cs typeface="Arial" pitchFamily="34" charset="0"/>
              </a:rPr>
              <a:t>[D:]  </a:t>
            </a:r>
            <a:r>
              <a:rPr lang="en-US" sz="2000" dirty="0">
                <a:latin typeface="Arial" pitchFamily="34" charset="0"/>
                <a:cs typeface="Arial" pitchFamily="34" charset="0"/>
              </a:rPr>
              <a:t>found n = (</a:t>
            </a:r>
            <a:r>
              <a:rPr lang="en-US" sz="2000" dirty="0">
                <a:latin typeface="Arial" pitchFamily="34" charset="0"/>
                <a:cs typeface="Arial" pitchFamily="34" charset="0"/>
                <a:sym typeface="Symbol"/>
              </a:rPr>
              <a:t></a:t>
            </a:r>
            <a:r>
              <a:rPr lang="en-US" sz="2000" dirty="0" err="1">
                <a:latin typeface="Arial" pitchFamily="34" charset="0"/>
                <a:cs typeface="Arial" pitchFamily="34" charset="0"/>
              </a:rPr>
              <a:t>i</a:t>
            </a:r>
            <a:r>
              <a:rPr lang="en-US" sz="2000" dirty="0">
                <a:latin typeface="Arial" pitchFamily="34" charset="0"/>
                <a:cs typeface="Arial" pitchFamily="34" charset="0"/>
              </a:rPr>
              <a:t> : 0≤i&lt;n : b[</a:t>
            </a:r>
            <a:r>
              <a:rPr lang="en-US" sz="2000" dirty="0" err="1">
                <a:latin typeface="Arial" pitchFamily="34" charset="0"/>
                <a:cs typeface="Arial" pitchFamily="34" charset="0"/>
              </a:rPr>
              <a:t>i</a:t>
            </a:r>
            <a:r>
              <a:rPr lang="en-US" sz="2000" dirty="0">
                <a:latin typeface="Arial" pitchFamily="34" charset="0"/>
                <a:cs typeface="Arial" pitchFamily="34" charset="0"/>
              </a:rPr>
              <a:t>])</a:t>
            </a:r>
          </a:p>
          <a:p>
            <a:pPr>
              <a:defRPr/>
            </a:pPr>
            <a:endParaRPr lang="en-US" sz="2000" dirty="0">
              <a:latin typeface="Arial" pitchFamily="34" charset="0"/>
              <a:cs typeface="Arial" pitchFamily="34" charset="0"/>
            </a:endParaRPr>
          </a:p>
          <a:p>
            <a:pPr>
              <a:defRPr/>
            </a:pPr>
            <a:r>
              <a:rPr lang="en-US" sz="2000" dirty="0">
                <a:latin typeface="Arial" pitchFamily="34" charset="0"/>
                <a:cs typeface="Arial" pitchFamily="34" charset="0"/>
              </a:rPr>
              <a:t>     found (n + 1)</a:t>
            </a:r>
          </a:p>
          <a:p>
            <a:pPr>
              <a:defRPr/>
            </a:pPr>
            <a:r>
              <a:rPr lang="en-US" sz="2000" dirty="0">
                <a:latin typeface="Arial" pitchFamily="34" charset="0"/>
                <a:cs typeface="Arial" pitchFamily="34" charset="0"/>
              </a:rPr>
              <a:t>=  </a:t>
            </a:r>
            <a:r>
              <a:rPr lang="en-US" sz="2000" dirty="0">
                <a:solidFill>
                  <a:schemeClr val="tx1">
                    <a:lumMod val="65000"/>
                    <a:lumOff val="35000"/>
                  </a:schemeClr>
                </a:solidFill>
                <a:latin typeface="Arial" pitchFamily="34" charset="0"/>
                <a:cs typeface="Arial" pitchFamily="34" charset="0"/>
              </a:rPr>
              <a:t>{ def. found }	</a:t>
            </a:r>
            <a:r>
              <a:rPr lang="en-US" sz="2000" dirty="0">
                <a:latin typeface="Arial" pitchFamily="34" charset="0"/>
                <a:cs typeface="Arial" pitchFamily="34" charset="0"/>
              </a:rPr>
              <a:t>	</a:t>
            </a:r>
            <a:br>
              <a:rPr lang="en-US" sz="2000" dirty="0">
                <a:latin typeface="Arial" pitchFamily="34" charset="0"/>
                <a:cs typeface="Arial" pitchFamily="34" charset="0"/>
              </a:rPr>
            </a:br>
            <a:r>
              <a:rPr lang="en-US" sz="2000" dirty="0">
                <a:latin typeface="Arial" pitchFamily="34" charset="0"/>
                <a:cs typeface="Arial" pitchFamily="34" charset="0"/>
              </a:rPr>
              <a:t>     (</a:t>
            </a:r>
            <a:r>
              <a:rPr lang="en-US" sz="2000" dirty="0">
                <a:latin typeface="Arial" pitchFamily="34" charset="0"/>
                <a:cs typeface="Arial" pitchFamily="34" charset="0"/>
                <a:sym typeface="Symbol"/>
              </a:rPr>
              <a:t></a:t>
            </a:r>
            <a:r>
              <a:rPr lang="en-US" sz="2000" dirty="0" err="1">
                <a:latin typeface="Arial" pitchFamily="34" charset="0"/>
                <a:cs typeface="Arial" pitchFamily="34" charset="0"/>
              </a:rPr>
              <a:t>i</a:t>
            </a:r>
            <a:r>
              <a:rPr lang="en-US" sz="2000" dirty="0">
                <a:latin typeface="Arial" pitchFamily="34" charset="0"/>
                <a:cs typeface="Arial" pitchFamily="34" charset="0"/>
              </a:rPr>
              <a:t> : 0 ≤ </a:t>
            </a:r>
            <a:r>
              <a:rPr lang="en-US" sz="2000" dirty="0" err="1">
                <a:latin typeface="Arial" pitchFamily="34" charset="0"/>
                <a:cs typeface="Arial" pitchFamily="34" charset="0"/>
              </a:rPr>
              <a:t>i</a:t>
            </a:r>
            <a:r>
              <a:rPr lang="en-US" sz="2000" dirty="0">
                <a:latin typeface="Arial" pitchFamily="34" charset="0"/>
                <a:cs typeface="Arial" pitchFamily="34" charset="0"/>
              </a:rPr>
              <a:t> &lt; n+1 : b[</a:t>
            </a:r>
            <a:r>
              <a:rPr lang="en-US" sz="2000" dirty="0" err="1">
                <a:latin typeface="Arial" pitchFamily="34" charset="0"/>
                <a:cs typeface="Arial" pitchFamily="34" charset="0"/>
              </a:rPr>
              <a:t>i</a:t>
            </a:r>
            <a:r>
              <a:rPr lang="en-US" sz="2000" dirty="0">
                <a:latin typeface="Arial" pitchFamily="34" charset="0"/>
                <a:cs typeface="Arial" pitchFamily="34" charset="0"/>
              </a:rPr>
              <a:t>])</a:t>
            </a:r>
          </a:p>
          <a:p>
            <a:pPr>
              <a:defRPr/>
            </a:pPr>
            <a:r>
              <a:rPr lang="en-US" sz="2000" dirty="0">
                <a:latin typeface="Arial" pitchFamily="34" charset="0"/>
                <a:cs typeface="Arial" pitchFamily="34" charset="0"/>
              </a:rPr>
              <a:t>=  </a:t>
            </a:r>
            <a:r>
              <a:rPr lang="en-US" sz="2000" dirty="0">
                <a:solidFill>
                  <a:schemeClr val="tx1">
                    <a:lumMod val="65000"/>
                    <a:lumOff val="35000"/>
                  </a:schemeClr>
                </a:solidFill>
                <a:latin typeface="Arial" pitchFamily="34" charset="0"/>
                <a:cs typeface="Arial" pitchFamily="34" charset="0"/>
              </a:rPr>
              <a:t>{ Domain Merge </a:t>
            </a:r>
            <a:r>
              <a:rPr lang="en-US" sz="2000" dirty="0" err="1">
                <a:solidFill>
                  <a:schemeClr val="tx1">
                    <a:lumMod val="65000"/>
                    <a:lumOff val="35000"/>
                  </a:schemeClr>
                </a:solidFill>
                <a:latin typeface="Arial" pitchFamily="34" charset="0"/>
                <a:cs typeface="Arial" pitchFamily="34" charset="0"/>
              </a:rPr>
              <a:t>Thm</a:t>
            </a:r>
            <a:r>
              <a:rPr lang="en-US" sz="2000" dirty="0">
                <a:solidFill>
                  <a:schemeClr val="tx1">
                    <a:lumMod val="65000"/>
                    <a:lumOff val="35000"/>
                  </a:schemeClr>
                </a:solidFill>
                <a:latin typeface="Arial" pitchFamily="34" charset="0"/>
                <a:cs typeface="Arial" pitchFamily="34" charset="0"/>
              </a:rPr>
              <a:t> A.4.16 justified by A }</a:t>
            </a:r>
            <a:br>
              <a:rPr lang="en-US" sz="2000" dirty="0">
                <a:solidFill>
                  <a:schemeClr val="tx1">
                    <a:lumMod val="65000"/>
                    <a:lumOff val="35000"/>
                  </a:schemeClr>
                </a:solidFill>
                <a:latin typeface="Arial" pitchFamily="34" charset="0"/>
                <a:cs typeface="Arial" pitchFamily="34" charset="0"/>
              </a:rPr>
            </a:br>
            <a:r>
              <a:rPr lang="en-US" sz="2000" dirty="0">
                <a:latin typeface="Arial" pitchFamily="34" charset="0"/>
                <a:cs typeface="Arial" pitchFamily="34" charset="0"/>
              </a:rPr>
              <a:t>     (</a:t>
            </a:r>
            <a:r>
              <a:rPr lang="en-US" sz="2000" dirty="0">
                <a:latin typeface="Arial" pitchFamily="34" charset="0"/>
                <a:cs typeface="Arial" pitchFamily="34" charset="0"/>
                <a:sym typeface="Symbol"/>
              </a:rPr>
              <a:t></a:t>
            </a:r>
            <a:r>
              <a:rPr lang="en-US" sz="2000" dirty="0" err="1">
                <a:latin typeface="Arial" pitchFamily="34" charset="0"/>
                <a:cs typeface="Arial" pitchFamily="34" charset="0"/>
              </a:rPr>
              <a:t>i</a:t>
            </a:r>
            <a:r>
              <a:rPr lang="en-US" sz="2000" dirty="0">
                <a:latin typeface="Arial" pitchFamily="34" charset="0"/>
                <a:cs typeface="Arial" pitchFamily="34" charset="0"/>
              </a:rPr>
              <a:t> : 0 ≤ </a:t>
            </a:r>
            <a:r>
              <a:rPr lang="en-US" sz="2000" dirty="0" err="1">
                <a:latin typeface="Arial" pitchFamily="34" charset="0"/>
                <a:cs typeface="Arial" pitchFamily="34" charset="0"/>
              </a:rPr>
              <a:t>i</a:t>
            </a:r>
            <a:r>
              <a:rPr lang="en-US" sz="2000" dirty="0">
                <a:latin typeface="Arial" pitchFamily="34" charset="0"/>
                <a:cs typeface="Arial" pitchFamily="34" charset="0"/>
              </a:rPr>
              <a:t> &lt; n  </a:t>
            </a:r>
            <a:r>
              <a:rPr lang="en-US" sz="2000" b="1" dirty="0">
                <a:solidFill>
                  <a:srgbClr val="C00000"/>
                </a:solidFill>
                <a:latin typeface="Arial" pitchFamily="34" charset="0"/>
                <a:cs typeface="Arial" pitchFamily="34" charset="0"/>
              </a:rPr>
              <a:t>\/</a:t>
            </a:r>
            <a:r>
              <a:rPr lang="en-US" sz="2000" dirty="0">
                <a:latin typeface="Arial" pitchFamily="34" charset="0"/>
                <a:cs typeface="Arial" pitchFamily="34" charset="0"/>
              </a:rPr>
              <a:t>  </a:t>
            </a:r>
            <a:r>
              <a:rPr lang="en-US" sz="2000" dirty="0" err="1">
                <a:latin typeface="Arial" pitchFamily="34" charset="0"/>
                <a:cs typeface="Arial" pitchFamily="34" charset="0"/>
              </a:rPr>
              <a:t>i</a:t>
            </a:r>
            <a:r>
              <a:rPr lang="en-US" sz="2000" dirty="0">
                <a:latin typeface="Arial" pitchFamily="34" charset="0"/>
                <a:cs typeface="Arial" pitchFamily="34" charset="0"/>
              </a:rPr>
              <a:t>=n : b[</a:t>
            </a:r>
            <a:r>
              <a:rPr lang="en-US" sz="2000" dirty="0" err="1">
                <a:latin typeface="Arial" pitchFamily="34" charset="0"/>
                <a:cs typeface="Arial" pitchFamily="34" charset="0"/>
              </a:rPr>
              <a:t>i</a:t>
            </a:r>
            <a:r>
              <a:rPr lang="en-US" sz="2000" dirty="0">
                <a:latin typeface="Arial" pitchFamily="34" charset="0"/>
                <a:cs typeface="Arial" pitchFamily="34" charset="0"/>
              </a:rPr>
              <a:t>])</a:t>
            </a:r>
            <a:br>
              <a:rPr lang="en-US" sz="2000" dirty="0">
                <a:latin typeface="Arial" pitchFamily="34" charset="0"/>
                <a:cs typeface="Arial" pitchFamily="34" charset="0"/>
              </a:rPr>
            </a:br>
            <a:r>
              <a:rPr lang="en-US" sz="2000" dirty="0">
                <a:latin typeface="Arial" pitchFamily="34" charset="0"/>
                <a:cs typeface="Arial" pitchFamily="34" charset="0"/>
              </a:rPr>
              <a:t>=  </a:t>
            </a:r>
            <a:r>
              <a:rPr lang="en-US" sz="2000" dirty="0">
                <a:solidFill>
                  <a:schemeClr val="tx1">
                    <a:lumMod val="65000"/>
                    <a:lumOff val="35000"/>
                  </a:schemeClr>
                </a:solidFill>
                <a:latin typeface="Arial" pitchFamily="34" charset="0"/>
                <a:cs typeface="Arial" pitchFamily="34" charset="0"/>
              </a:rPr>
              <a:t>{ Domain Split </a:t>
            </a:r>
            <a:r>
              <a:rPr lang="en-US" sz="2000" dirty="0" err="1">
                <a:solidFill>
                  <a:schemeClr val="tx1">
                    <a:lumMod val="65000"/>
                    <a:lumOff val="35000"/>
                  </a:schemeClr>
                </a:solidFill>
                <a:latin typeface="Arial" pitchFamily="34" charset="0"/>
                <a:cs typeface="Arial" pitchFamily="34" charset="0"/>
              </a:rPr>
              <a:t>Thm</a:t>
            </a:r>
            <a:r>
              <a:rPr lang="en-US" sz="2000" dirty="0">
                <a:solidFill>
                  <a:schemeClr val="tx1">
                    <a:lumMod val="65000"/>
                    <a:lumOff val="35000"/>
                  </a:schemeClr>
                </a:solidFill>
                <a:latin typeface="Arial" pitchFamily="34" charset="0"/>
                <a:cs typeface="Arial" pitchFamily="34" charset="0"/>
              </a:rPr>
              <a:t> A.4.12 }</a:t>
            </a:r>
            <a:br>
              <a:rPr lang="en-US" sz="2000" dirty="0">
                <a:solidFill>
                  <a:schemeClr val="tx1">
                    <a:lumMod val="65000"/>
                    <a:lumOff val="35000"/>
                  </a:schemeClr>
                </a:solidFill>
                <a:latin typeface="Arial" pitchFamily="34" charset="0"/>
                <a:cs typeface="Arial" pitchFamily="34" charset="0"/>
              </a:rPr>
            </a:br>
            <a:r>
              <a:rPr lang="en-US" sz="2000" dirty="0">
                <a:latin typeface="Arial" pitchFamily="34" charset="0"/>
                <a:cs typeface="Arial" pitchFamily="34" charset="0"/>
              </a:rPr>
              <a:t>     (</a:t>
            </a:r>
            <a:r>
              <a:rPr lang="en-US" sz="2000" dirty="0">
                <a:latin typeface="Arial" pitchFamily="34" charset="0"/>
                <a:cs typeface="Arial" pitchFamily="34" charset="0"/>
                <a:sym typeface="Symbol"/>
              </a:rPr>
              <a:t></a:t>
            </a:r>
            <a:r>
              <a:rPr lang="en-US" sz="2000" dirty="0" err="1">
                <a:latin typeface="Arial" pitchFamily="34" charset="0"/>
                <a:cs typeface="Arial" pitchFamily="34" charset="0"/>
              </a:rPr>
              <a:t>i</a:t>
            </a:r>
            <a:r>
              <a:rPr lang="en-US" sz="2000" dirty="0">
                <a:latin typeface="Arial" pitchFamily="34" charset="0"/>
                <a:cs typeface="Arial" pitchFamily="34" charset="0"/>
              </a:rPr>
              <a:t> : 0 ≤ </a:t>
            </a:r>
            <a:r>
              <a:rPr lang="en-US" sz="2000" dirty="0" err="1">
                <a:latin typeface="Arial" pitchFamily="34" charset="0"/>
                <a:cs typeface="Arial" pitchFamily="34" charset="0"/>
              </a:rPr>
              <a:t>i</a:t>
            </a:r>
            <a:r>
              <a:rPr lang="en-US" sz="2000" dirty="0">
                <a:latin typeface="Arial" pitchFamily="34" charset="0"/>
                <a:cs typeface="Arial" pitchFamily="34" charset="0"/>
              </a:rPr>
              <a:t> &lt; n : b[</a:t>
            </a:r>
            <a:r>
              <a:rPr lang="en-US" sz="2000" dirty="0" err="1">
                <a:latin typeface="Arial" pitchFamily="34" charset="0"/>
                <a:cs typeface="Arial" pitchFamily="34" charset="0"/>
              </a:rPr>
              <a:t>i</a:t>
            </a:r>
            <a:r>
              <a:rPr lang="en-US" sz="2000" dirty="0">
                <a:latin typeface="Arial" pitchFamily="34" charset="0"/>
                <a:cs typeface="Arial" pitchFamily="34" charset="0"/>
              </a:rPr>
              <a:t>])  </a:t>
            </a:r>
            <a:r>
              <a:rPr lang="en-US" sz="2000" b="1" dirty="0">
                <a:solidFill>
                  <a:srgbClr val="C00000"/>
                </a:solidFill>
                <a:latin typeface="Arial" pitchFamily="34" charset="0"/>
                <a:cs typeface="Arial" pitchFamily="34" charset="0"/>
              </a:rPr>
              <a:t>\/</a:t>
            </a:r>
            <a:r>
              <a:rPr lang="en-US" sz="2000" dirty="0">
                <a:latin typeface="Arial" pitchFamily="34" charset="0"/>
                <a:cs typeface="Arial" pitchFamily="34" charset="0"/>
              </a:rPr>
              <a:t> (</a:t>
            </a:r>
            <a:r>
              <a:rPr lang="en-US" sz="2000" dirty="0">
                <a:latin typeface="Arial" pitchFamily="34" charset="0"/>
                <a:cs typeface="Arial" pitchFamily="34" charset="0"/>
                <a:sym typeface="Symbol"/>
              </a:rPr>
              <a:t></a:t>
            </a:r>
            <a:r>
              <a:rPr lang="en-US" sz="2000" dirty="0" err="1">
                <a:latin typeface="Arial" pitchFamily="34" charset="0"/>
                <a:cs typeface="Arial" pitchFamily="34" charset="0"/>
              </a:rPr>
              <a:t>i</a:t>
            </a:r>
            <a:r>
              <a:rPr lang="en-US" sz="2000" dirty="0">
                <a:latin typeface="Arial" pitchFamily="34" charset="0"/>
                <a:cs typeface="Arial" pitchFamily="34" charset="0"/>
              </a:rPr>
              <a:t> : </a:t>
            </a:r>
            <a:r>
              <a:rPr lang="en-US" sz="2000" dirty="0" err="1">
                <a:latin typeface="Arial" pitchFamily="34" charset="0"/>
                <a:cs typeface="Arial" pitchFamily="34" charset="0"/>
              </a:rPr>
              <a:t>i</a:t>
            </a:r>
            <a:r>
              <a:rPr lang="en-US" sz="2000" dirty="0">
                <a:latin typeface="Arial" pitchFamily="34" charset="0"/>
                <a:cs typeface="Arial" pitchFamily="34" charset="0"/>
              </a:rPr>
              <a:t>=n : b[</a:t>
            </a:r>
            <a:r>
              <a:rPr lang="en-US" sz="2000" dirty="0" err="1">
                <a:latin typeface="Arial" pitchFamily="34" charset="0"/>
                <a:cs typeface="Arial" pitchFamily="34" charset="0"/>
              </a:rPr>
              <a:t>i</a:t>
            </a:r>
            <a:r>
              <a:rPr lang="en-US" sz="2000" dirty="0">
                <a:latin typeface="Arial" pitchFamily="34" charset="0"/>
                <a:cs typeface="Arial" pitchFamily="34" charset="0"/>
              </a:rPr>
              <a:t>]) </a:t>
            </a:r>
            <a:br>
              <a:rPr lang="en-US" sz="2000" dirty="0">
                <a:latin typeface="Arial" pitchFamily="34" charset="0"/>
                <a:cs typeface="Arial" pitchFamily="34" charset="0"/>
              </a:rPr>
            </a:br>
            <a:r>
              <a:rPr lang="en-US" sz="2000" dirty="0">
                <a:latin typeface="Arial" pitchFamily="34" charset="0"/>
                <a:cs typeface="Arial" pitchFamily="34" charset="0"/>
              </a:rPr>
              <a:t>=  </a:t>
            </a:r>
            <a:r>
              <a:rPr lang="en-US" sz="2000" dirty="0">
                <a:solidFill>
                  <a:schemeClr val="tx1">
                    <a:lumMod val="65000"/>
                    <a:lumOff val="35000"/>
                  </a:schemeClr>
                </a:solidFill>
                <a:latin typeface="Arial" pitchFamily="34" charset="0"/>
                <a:cs typeface="Arial" pitchFamily="34" charset="0"/>
              </a:rPr>
              <a:t>{ Quantification over Singleton </a:t>
            </a:r>
            <a:r>
              <a:rPr lang="en-US" sz="2000" dirty="0" err="1">
                <a:solidFill>
                  <a:schemeClr val="tx1">
                    <a:lumMod val="65000"/>
                    <a:lumOff val="35000"/>
                  </a:schemeClr>
                </a:solidFill>
                <a:latin typeface="Arial" pitchFamily="34" charset="0"/>
                <a:cs typeface="Arial" pitchFamily="34" charset="0"/>
              </a:rPr>
              <a:t>Thm</a:t>
            </a:r>
            <a:r>
              <a:rPr lang="en-US" sz="2000" dirty="0">
                <a:solidFill>
                  <a:schemeClr val="tx1">
                    <a:lumMod val="65000"/>
                    <a:lumOff val="35000"/>
                  </a:schemeClr>
                </a:solidFill>
                <a:latin typeface="Arial" pitchFamily="34" charset="0"/>
                <a:cs typeface="Arial" pitchFamily="34" charset="0"/>
              </a:rPr>
              <a:t> A.4.10 }</a:t>
            </a:r>
            <a:br>
              <a:rPr lang="en-US" sz="2000" dirty="0">
                <a:solidFill>
                  <a:schemeClr val="tx1">
                    <a:lumMod val="65000"/>
                    <a:lumOff val="35000"/>
                  </a:schemeClr>
                </a:solidFill>
                <a:latin typeface="Arial" pitchFamily="34" charset="0"/>
                <a:cs typeface="Arial" pitchFamily="34" charset="0"/>
              </a:rPr>
            </a:br>
            <a:r>
              <a:rPr lang="en-US" sz="2000" dirty="0">
                <a:latin typeface="Arial" pitchFamily="34" charset="0"/>
                <a:cs typeface="Arial" pitchFamily="34" charset="0"/>
              </a:rPr>
              <a:t>      (</a:t>
            </a:r>
            <a:r>
              <a:rPr lang="en-US" sz="2000" dirty="0">
                <a:latin typeface="Arial" pitchFamily="34" charset="0"/>
                <a:cs typeface="Arial" pitchFamily="34" charset="0"/>
                <a:sym typeface="Symbol"/>
              </a:rPr>
              <a:t></a:t>
            </a:r>
            <a:r>
              <a:rPr lang="en-US" sz="2000" dirty="0" err="1">
                <a:latin typeface="Arial" pitchFamily="34" charset="0"/>
                <a:cs typeface="Arial" pitchFamily="34" charset="0"/>
              </a:rPr>
              <a:t>i</a:t>
            </a:r>
            <a:r>
              <a:rPr lang="en-US" sz="2000" dirty="0">
                <a:latin typeface="Arial" pitchFamily="34" charset="0"/>
                <a:cs typeface="Arial" pitchFamily="34" charset="0"/>
              </a:rPr>
              <a:t> : 0 ≤ </a:t>
            </a:r>
            <a:r>
              <a:rPr lang="en-US" sz="2000" dirty="0" err="1">
                <a:latin typeface="Arial" pitchFamily="34" charset="0"/>
                <a:cs typeface="Arial" pitchFamily="34" charset="0"/>
              </a:rPr>
              <a:t>i</a:t>
            </a:r>
            <a:r>
              <a:rPr lang="en-US" sz="2000" dirty="0">
                <a:latin typeface="Arial" pitchFamily="34" charset="0"/>
                <a:cs typeface="Arial" pitchFamily="34" charset="0"/>
              </a:rPr>
              <a:t> &lt; n : b[</a:t>
            </a:r>
            <a:r>
              <a:rPr lang="en-US" sz="2000" dirty="0" err="1">
                <a:latin typeface="Arial" pitchFamily="34" charset="0"/>
                <a:cs typeface="Arial" pitchFamily="34" charset="0"/>
              </a:rPr>
              <a:t>i</a:t>
            </a:r>
            <a:r>
              <a:rPr lang="en-US" sz="2000" dirty="0">
                <a:latin typeface="Arial" pitchFamily="34" charset="0"/>
                <a:cs typeface="Arial" pitchFamily="34" charset="0"/>
              </a:rPr>
              <a:t>])  \/ </a:t>
            </a:r>
            <a:r>
              <a:rPr lang="en-US" sz="2000" b="1" dirty="0">
                <a:solidFill>
                  <a:srgbClr val="C00000"/>
                </a:solidFill>
                <a:latin typeface="Arial" pitchFamily="34" charset="0"/>
                <a:cs typeface="Arial" pitchFamily="34" charset="0"/>
              </a:rPr>
              <a:t>b[n]</a:t>
            </a:r>
            <a:br>
              <a:rPr lang="en-US" sz="2000" dirty="0">
                <a:latin typeface="Arial" pitchFamily="34" charset="0"/>
                <a:cs typeface="Arial" pitchFamily="34" charset="0"/>
              </a:rPr>
            </a:br>
            <a:r>
              <a:rPr lang="en-US" sz="2000" dirty="0">
                <a:latin typeface="Arial" pitchFamily="34" charset="0"/>
                <a:cs typeface="Arial" pitchFamily="34" charset="0"/>
              </a:rPr>
              <a:t>=  </a:t>
            </a:r>
            <a:r>
              <a:rPr lang="en-US" sz="2000" dirty="0">
                <a:solidFill>
                  <a:schemeClr val="tx1">
                    <a:lumMod val="65000"/>
                    <a:lumOff val="35000"/>
                  </a:schemeClr>
                </a:solidFill>
                <a:latin typeface="Arial" pitchFamily="34" charset="0"/>
                <a:cs typeface="Arial" pitchFamily="34" charset="0"/>
              </a:rPr>
              <a:t>{ def. found }</a:t>
            </a:r>
            <a:br>
              <a:rPr lang="en-US" sz="2000" dirty="0">
                <a:solidFill>
                  <a:schemeClr val="tx1">
                    <a:lumMod val="65000"/>
                    <a:lumOff val="35000"/>
                  </a:schemeClr>
                </a:solidFill>
                <a:latin typeface="Arial" pitchFamily="34" charset="0"/>
                <a:cs typeface="Arial" pitchFamily="34" charset="0"/>
              </a:rPr>
            </a:br>
            <a:r>
              <a:rPr lang="en-US" sz="2000" dirty="0">
                <a:latin typeface="Arial" pitchFamily="34" charset="0"/>
                <a:cs typeface="Arial" pitchFamily="34" charset="0"/>
              </a:rPr>
              <a:t>     </a:t>
            </a:r>
            <a:r>
              <a:rPr lang="en-US" sz="2000" b="1" dirty="0">
                <a:solidFill>
                  <a:srgbClr val="C00000"/>
                </a:solidFill>
                <a:latin typeface="Arial" pitchFamily="34" charset="0"/>
                <a:cs typeface="Arial" pitchFamily="34" charset="0"/>
              </a:rPr>
              <a:t>found n  </a:t>
            </a:r>
            <a:r>
              <a:rPr lang="en-US" sz="2000" dirty="0">
                <a:latin typeface="Arial" pitchFamily="34" charset="0"/>
                <a:cs typeface="Arial" pitchFamily="34" charset="0"/>
              </a:rPr>
              <a:t>\/  b[n]</a:t>
            </a:r>
            <a:br>
              <a:rPr lang="en-US" sz="2000" dirty="0">
                <a:latin typeface="Arial" pitchFamily="34" charset="0"/>
                <a:cs typeface="Arial" pitchFamily="34" charset="0"/>
              </a:rPr>
            </a:br>
            <a:r>
              <a:rPr lang="en-US" sz="2000" b="1" dirty="0">
                <a:latin typeface="Arial" pitchFamily="34" charset="0"/>
                <a:cs typeface="Arial" pitchFamily="34" charset="0"/>
              </a:rPr>
              <a:t>END</a:t>
            </a:r>
          </a:p>
        </p:txBody>
      </p:sp>
      <p:sp>
        <p:nvSpPr>
          <p:cNvPr id="6" name="Right Arrow 5">
            <a:extLst>
              <a:ext uri="{FF2B5EF4-FFF2-40B4-BE49-F238E27FC236}">
                <a16:creationId xmlns:a16="http://schemas.microsoft.com/office/drawing/2014/main" id="{D94A95C8-B0D8-424B-8D6E-DF42569AF8E7}"/>
              </a:ext>
            </a:extLst>
          </p:cNvPr>
          <p:cNvSpPr/>
          <p:nvPr/>
        </p:nvSpPr>
        <p:spPr>
          <a:xfrm>
            <a:off x="151420" y="2420888"/>
            <a:ext cx="611560" cy="576064"/>
          </a:xfrm>
          <a:prstGeom prst="rightArrow">
            <a:avLst/>
          </a:prstGeom>
          <a:solidFill>
            <a:srgbClr val="C00000">
              <a:alpha val="51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a:extLst>
              <a:ext uri="{FF2B5EF4-FFF2-40B4-BE49-F238E27FC236}">
                <a16:creationId xmlns:a16="http://schemas.microsoft.com/office/drawing/2014/main" id="{BFA0DA5F-9FF9-3547-8BA9-E019284B6408}"/>
              </a:ext>
            </a:extLst>
          </p:cNvPr>
          <p:cNvSpPr/>
          <p:nvPr/>
        </p:nvSpPr>
        <p:spPr>
          <a:xfrm>
            <a:off x="151420" y="5445224"/>
            <a:ext cx="611560" cy="576064"/>
          </a:xfrm>
          <a:prstGeom prst="rightArrow">
            <a:avLst/>
          </a:prstGeom>
          <a:solidFill>
            <a:srgbClr val="C00000">
              <a:alpha val="51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7F07A802-4E88-6B43-9BC5-C1E221EF224D}"/>
              </a:ext>
            </a:extLst>
          </p:cNvPr>
          <p:cNvSpPr txBox="1"/>
          <p:nvPr/>
        </p:nvSpPr>
        <p:spPr>
          <a:xfrm>
            <a:off x="4798368" y="1330426"/>
            <a:ext cx="4345632" cy="923330"/>
          </a:xfrm>
          <a:prstGeom prst="rect">
            <a:avLst/>
          </a:prstGeom>
          <a:solidFill>
            <a:schemeClr val="tx1">
              <a:lumMod val="65000"/>
              <a:lumOff val="35000"/>
            </a:schemeClr>
          </a:solidFill>
        </p:spPr>
        <p:txBody>
          <a:bodyPr wrap="square">
            <a:spAutoFit/>
          </a:bodyPr>
          <a:lstStyle/>
          <a:p>
            <a:pPr algn="just">
              <a:defRPr/>
            </a:pPr>
            <a:r>
              <a:rPr lang="en-US" dirty="0">
                <a:solidFill>
                  <a:schemeClr val="bg1"/>
                </a:solidFill>
                <a:latin typeface="Arial" pitchFamily="34" charset="0"/>
                <a:cs typeface="Arial" pitchFamily="34" charset="0"/>
              </a:rPr>
              <a:t>This equational proof proves</a:t>
            </a:r>
          </a:p>
          <a:p>
            <a:pPr algn="just">
              <a:defRPr/>
            </a:pPr>
            <a:r>
              <a:rPr lang="en-US" dirty="0">
                <a:solidFill>
                  <a:schemeClr val="accent4">
                    <a:lumMod val="60000"/>
                    <a:lumOff val="40000"/>
                  </a:schemeClr>
                </a:solidFill>
                <a:latin typeface="Arial" pitchFamily="34" charset="0"/>
                <a:cs typeface="Arial" pitchFamily="34" charset="0"/>
              </a:rPr>
              <a:t>0 ≤n ⇒ </a:t>
            </a:r>
            <a:r>
              <a:rPr lang="en-US" b="1" dirty="0">
                <a:solidFill>
                  <a:schemeClr val="bg1"/>
                </a:solidFill>
                <a:latin typeface="Arial" pitchFamily="34" charset="0"/>
                <a:cs typeface="Arial" pitchFamily="34" charset="0"/>
              </a:rPr>
              <a:t>(found (n+1) </a:t>
            </a:r>
            <a:r>
              <a:rPr lang="en-US" b="1" dirty="0">
                <a:solidFill>
                  <a:schemeClr val="accent5">
                    <a:lumMod val="60000"/>
                    <a:lumOff val="40000"/>
                  </a:schemeClr>
                </a:solidFill>
                <a:latin typeface="Arial" pitchFamily="34" charset="0"/>
                <a:cs typeface="Arial" pitchFamily="34" charset="0"/>
              </a:rPr>
              <a:t>=</a:t>
            </a:r>
            <a:r>
              <a:rPr lang="en-US" b="1" dirty="0">
                <a:solidFill>
                  <a:schemeClr val="bg1"/>
                </a:solidFill>
                <a:latin typeface="Arial" pitchFamily="34" charset="0"/>
                <a:cs typeface="Arial" pitchFamily="34" charset="0"/>
              </a:rPr>
              <a:t> found n /\ b[n])</a:t>
            </a:r>
            <a:r>
              <a:rPr lang="en-US" dirty="0">
                <a:solidFill>
                  <a:schemeClr val="bg1"/>
                </a:solidFill>
                <a:latin typeface="Arial" pitchFamily="34" charset="0"/>
                <a:cs typeface="Arial" pitchFamily="34" charset="0"/>
              </a:rPr>
              <a:t>, with the given definition of “found 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a:extLst>
              <a:ext uri="{FF2B5EF4-FFF2-40B4-BE49-F238E27FC236}">
                <a16:creationId xmlns:a16="http://schemas.microsoft.com/office/drawing/2014/main" id="{305C541A-BA19-054F-AFBC-082077EE20A0}"/>
              </a:ext>
            </a:extLst>
          </p:cNvPr>
          <p:cNvSpPr/>
          <p:nvPr/>
        </p:nvSpPr>
        <p:spPr>
          <a:xfrm>
            <a:off x="1157466" y="4797152"/>
            <a:ext cx="7230958" cy="1080120"/>
          </a:xfrm>
          <a:prstGeom prst="roundRect">
            <a:avLst>
              <a:gd name="adj" fmla="val 19019"/>
            </a:avLst>
          </a:prstGeom>
          <a:solidFill>
            <a:schemeClr val="bg2">
              <a:lumMod val="50000"/>
              <a:alpha val="2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a:extLst>
              <a:ext uri="{FF2B5EF4-FFF2-40B4-BE49-F238E27FC236}">
                <a16:creationId xmlns:a16="http://schemas.microsoft.com/office/drawing/2014/main" id="{A395C8E9-DD8D-A040-8907-B6C7AEC5B5DB}"/>
              </a:ext>
            </a:extLst>
          </p:cNvPr>
          <p:cNvSpPr/>
          <p:nvPr/>
        </p:nvSpPr>
        <p:spPr>
          <a:xfrm>
            <a:off x="1157466" y="2492896"/>
            <a:ext cx="7230958" cy="1584176"/>
          </a:xfrm>
          <a:prstGeom prst="roundRect">
            <a:avLst>
              <a:gd name="adj" fmla="val 24082"/>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939" name="Title 1"/>
          <p:cNvSpPr>
            <a:spLocks noGrp="1"/>
          </p:cNvSpPr>
          <p:nvPr>
            <p:ph type="title"/>
          </p:nvPr>
        </p:nvSpPr>
        <p:spPr/>
        <p:txBody>
          <a:bodyPr/>
          <a:lstStyle/>
          <a:p>
            <a:pPr eaLnBrk="1" hangingPunct="1"/>
            <a:r>
              <a:rPr lang="en-US"/>
              <a:t>Proof with case split</a:t>
            </a:r>
            <a:endParaRPr lang="nl-NL"/>
          </a:p>
        </p:txBody>
      </p:sp>
      <p:sp>
        <p:nvSpPr>
          <p:cNvPr id="39940" name="Content Placeholder 3"/>
          <p:cNvSpPr>
            <a:spLocks noGrp="1"/>
          </p:cNvSpPr>
          <p:nvPr>
            <p:ph sz="quarter" idx="1"/>
          </p:nvPr>
        </p:nvSpPr>
        <p:spPr>
          <a:xfrm>
            <a:off x="457200" y="1219200"/>
            <a:ext cx="8229600" cy="4937125"/>
          </a:xfrm>
        </p:spPr>
        <p:txBody>
          <a:bodyPr/>
          <a:lstStyle/>
          <a:p>
            <a:pPr eaLnBrk="1" hangingPunct="1"/>
            <a:r>
              <a:rPr lang="en-US" sz="2400" dirty="0"/>
              <a:t>Suppose that to prove Q, we identify N-cases, and we want to prove Q separately for each case.</a:t>
            </a:r>
          </a:p>
          <a:p>
            <a:pPr eaLnBrk="1" hangingPunct="1"/>
            <a:r>
              <a:rPr lang="en-US" sz="2400" dirty="0"/>
              <a:t>Based on this inference rule:</a:t>
            </a:r>
          </a:p>
          <a:p>
            <a:pPr marL="0" indent="0" eaLnBrk="1" hangingPunct="1">
              <a:buNone/>
            </a:pPr>
            <a:br>
              <a:rPr lang="en-US" sz="2400" dirty="0"/>
            </a:br>
            <a:br>
              <a:rPr lang="en-US" sz="2400" dirty="0"/>
            </a:br>
            <a:endParaRPr lang="en-US" sz="2400" dirty="0">
              <a:sym typeface="Symbol" pitchFamily="18" charset="2"/>
            </a:endParaRPr>
          </a:p>
          <a:p>
            <a:pPr eaLnBrk="1" hangingPunct="1"/>
            <a:endParaRPr lang="en-US" sz="2400" dirty="0">
              <a:sym typeface="Symbol" pitchFamily="18" charset="2"/>
            </a:endParaRPr>
          </a:p>
          <a:p>
            <a:pPr eaLnBrk="1" hangingPunct="1"/>
            <a:r>
              <a:rPr lang="en-US" sz="2400" dirty="0">
                <a:sym typeface="Symbol" pitchFamily="18" charset="2"/>
              </a:rPr>
              <a:t>Example, prove this:</a:t>
            </a:r>
            <a:br>
              <a:rPr lang="en-US" sz="2400" dirty="0">
                <a:sym typeface="Symbol" pitchFamily="18" charset="2"/>
              </a:rPr>
            </a:br>
            <a:br>
              <a:rPr lang="en-US" sz="2400" dirty="0">
                <a:sym typeface="Symbol" pitchFamily="18" charset="2"/>
              </a:rPr>
            </a:br>
            <a:r>
              <a:rPr lang="en-US" sz="2400" dirty="0">
                <a:sym typeface="Symbol" pitchFamily="18" charset="2"/>
              </a:rPr>
              <a:t>	</a:t>
            </a:r>
            <a:endParaRPr lang="nl-NL" sz="2400" dirty="0"/>
          </a:p>
        </p:txBody>
      </p:sp>
      <p:sp>
        <p:nvSpPr>
          <p:cNvPr id="3" name="Slide Number Placeholder 2"/>
          <p:cNvSpPr>
            <a:spLocks noGrp="1"/>
          </p:cNvSpPr>
          <p:nvPr>
            <p:ph type="sldNum" sz="quarter" idx="10"/>
          </p:nvPr>
        </p:nvSpPr>
        <p:spPr/>
        <p:txBody>
          <a:bodyPr/>
          <a:lstStyle/>
          <a:p>
            <a:pPr>
              <a:defRPr/>
            </a:pPr>
            <a:fld id="{C111D908-0F10-477C-8737-4538313F672E}" type="slidenum">
              <a:rPr lang="nl-NL" smtClean="0"/>
              <a:pPr>
                <a:defRPr/>
              </a:pPr>
              <a:t>27</a:t>
            </a:fld>
            <a:endParaRPr lang="nl-NL" dirty="0"/>
          </a:p>
        </p:txBody>
      </p:sp>
      <p:sp>
        <p:nvSpPr>
          <p:cNvPr id="6" name="TextBox 5"/>
          <p:cNvSpPr txBox="1"/>
          <p:nvPr/>
        </p:nvSpPr>
        <p:spPr>
          <a:xfrm>
            <a:off x="1157466" y="2636912"/>
            <a:ext cx="6942926" cy="1384995"/>
          </a:xfrm>
          <a:prstGeom prst="rect">
            <a:avLst/>
          </a:prstGeom>
          <a:noFill/>
        </p:spPr>
        <p:txBody>
          <a:bodyPr wrap="none" rtlCol="0">
            <a:spAutoFit/>
          </a:bodyPr>
          <a:lstStyle/>
          <a:p>
            <a:pPr algn="ctr"/>
            <a:r>
              <a:rPr lang="en-US" sz="2800"/>
              <a:t>P</a:t>
            </a:r>
            <a:r>
              <a:rPr lang="en-US" sz="2800" baseline="-25000"/>
              <a:t>1</a:t>
            </a:r>
            <a:r>
              <a:rPr lang="en-US" sz="2800"/>
              <a:t>  \/  P</a:t>
            </a:r>
            <a:r>
              <a:rPr lang="en-US" sz="2800" baseline="-25000"/>
              <a:t>2</a:t>
            </a:r>
            <a:r>
              <a:rPr lang="en-US" sz="2800"/>
              <a:t>    ,     P</a:t>
            </a:r>
            <a:r>
              <a:rPr lang="en-US" sz="2800" baseline="-25000"/>
              <a:t>1</a:t>
            </a:r>
            <a:r>
              <a:rPr lang="en-US" sz="2800"/>
              <a:t> </a:t>
            </a:r>
            <a:r>
              <a:rPr lang="en-US" sz="2800">
                <a:sym typeface="Symbol" pitchFamily="18" charset="2"/>
              </a:rPr>
              <a:t>  Q  ,  P</a:t>
            </a:r>
            <a:r>
              <a:rPr lang="en-US" sz="2800" baseline="-25000">
                <a:sym typeface="Symbol" pitchFamily="18" charset="2"/>
              </a:rPr>
              <a:t>2</a:t>
            </a:r>
            <a:r>
              <a:rPr lang="en-US" sz="2800">
                <a:sym typeface="Symbol" pitchFamily="18" charset="2"/>
              </a:rPr>
              <a:t>   Q</a:t>
            </a:r>
            <a:br>
              <a:rPr lang="en-US" sz="2800">
                <a:sym typeface="Symbol" pitchFamily="18" charset="2"/>
              </a:rPr>
            </a:br>
            <a:r>
              <a:rPr lang="en-US" sz="2800">
                <a:sym typeface="Symbol" pitchFamily="18" charset="2"/>
              </a:rPr>
              <a:t>-------------------------------------------------------</a:t>
            </a:r>
            <a:br>
              <a:rPr lang="en-US" sz="2800">
                <a:sym typeface="Symbol" pitchFamily="18" charset="2"/>
              </a:rPr>
            </a:br>
            <a:r>
              <a:rPr lang="en-US" sz="2800">
                <a:sym typeface="Symbol" pitchFamily="18" charset="2"/>
              </a:rPr>
              <a:t>Q</a:t>
            </a:r>
            <a:endParaRPr lang="en-US" sz="2800"/>
          </a:p>
        </p:txBody>
      </p:sp>
      <p:sp>
        <p:nvSpPr>
          <p:cNvPr id="2" name="TextBox 1">
            <a:extLst>
              <a:ext uri="{FF2B5EF4-FFF2-40B4-BE49-F238E27FC236}">
                <a16:creationId xmlns:a16="http://schemas.microsoft.com/office/drawing/2014/main" id="{07292539-4DFD-C04C-875A-622E0A0FA6E5}"/>
              </a:ext>
            </a:extLst>
          </p:cNvPr>
          <p:cNvSpPr txBox="1"/>
          <p:nvPr/>
        </p:nvSpPr>
        <p:spPr>
          <a:xfrm>
            <a:off x="1583610" y="5160987"/>
            <a:ext cx="6378669" cy="461665"/>
          </a:xfrm>
          <a:prstGeom prst="rect">
            <a:avLst/>
          </a:prstGeom>
          <a:noFill/>
        </p:spPr>
        <p:txBody>
          <a:bodyPr wrap="none" rtlCol="0">
            <a:spAutoFit/>
          </a:bodyPr>
          <a:lstStyle/>
          <a:p>
            <a:r>
              <a:rPr lang="pt-BR" sz="2400" dirty="0"/>
              <a:t> </a:t>
            </a:r>
            <a:r>
              <a:rPr lang="pt-BR" sz="2400" dirty="0" err="1"/>
              <a:t>b</a:t>
            </a:r>
            <a:r>
              <a:rPr lang="pt-BR" sz="2400" dirty="0"/>
              <a:t>[</a:t>
            </a:r>
            <a:r>
              <a:rPr lang="pt-BR" sz="2400" dirty="0" err="1"/>
              <a:t>n</a:t>
            </a:r>
            <a:r>
              <a:rPr lang="pt-BR" sz="2400" dirty="0"/>
              <a:t>]  </a:t>
            </a:r>
            <a:r>
              <a:rPr lang="pt-BR" sz="2400" b="1" dirty="0">
                <a:solidFill>
                  <a:srgbClr val="C00000"/>
                </a:solidFill>
              </a:rPr>
              <a:t>/\</a:t>
            </a:r>
            <a:r>
              <a:rPr lang="pt-BR" sz="2400" dirty="0"/>
              <a:t>   (</a:t>
            </a:r>
            <a:r>
              <a:rPr lang="pt-BR" sz="2400" dirty="0">
                <a:sym typeface="Symbol" pitchFamily="18" charset="2"/>
              </a:rPr>
              <a:t></a:t>
            </a:r>
            <a:r>
              <a:rPr lang="pt-BR" sz="2400" dirty="0" err="1"/>
              <a:t>i</a:t>
            </a:r>
            <a:r>
              <a:rPr lang="pt-BR" sz="2400" dirty="0"/>
              <a:t> : </a:t>
            </a:r>
            <a:r>
              <a:rPr lang="pt-BR" sz="2400" dirty="0" err="1"/>
              <a:t>i</a:t>
            </a:r>
            <a:r>
              <a:rPr lang="pt-BR" sz="2400" dirty="0"/>
              <a:t>&lt;</a:t>
            </a:r>
            <a:r>
              <a:rPr lang="pt-BR" sz="2400" dirty="0" err="1"/>
              <a:t>n</a:t>
            </a:r>
            <a:r>
              <a:rPr lang="pt-BR" sz="2400" dirty="0"/>
              <a:t> : </a:t>
            </a:r>
            <a:r>
              <a:rPr lang="pt-BR" sz="2400" dirty="0" err="1"/>
              <a:t>b</a:t>
            </a:r>
            <a:r>
              <a:rPr lang="pt-BR" sz="2400" dirty="0"/>
              <a:t>[</a:t>
            </a:r>
            <a:r>
              <a:rPr lang="pt-BR" sz="2400" dirty="0" err="1"/>
              <a:t>i</a:t>
            </a:r>
            <a:r>
              <a:rPr lang="pt-BR" sz="2400" dirty="0"/>
              <a:t>])   </a:t>
            </a:r>
            <a:r>
              <a:rPr lang="pt-BR" sz="2400" b="1" dirty="0">
                <a:solidFill>
                  <a:srgbClr val="C00000"/>
                </a:solidFill>
                <a:sym typeface="Symbol" pitchFamily="18" charset="2"/>
              </a:rPr>
              <a:t></a:t>
            </a:r>
            <a:r>
              <a:rPr lang="pt-BR" sz="2400" dirty="0">
                <a:sym typeface="Symbol" pitchFamily="18" charset="2"/>
              </a:rPr>
              <a:t>   </a:t>
            </a:r>
            <a:r>
              <a:rPr lang="nl-NL" sz="2400" dirty="0"/>
              <a:t>(</a:t>
            </a:r>
            <a:r>
              <a:rPr lang="nl-NL" sz="2400" dirty="0">
                <a:sym typeface="Symbol" pitchFamily="18" charset="2"/>
              </a:rPr>
              <a:t></a:t>
            </a:r>
            <a:r>
              <a:rPr lang="nl-NL" sz="2400" dirty="0"/>
              <a:t>i : i&lt;n+1 : b[i])</a:t>
            </a:r>
            <a:endParaRPr lang="en-US"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5" name="Title 1"/>
          <p:cNvSpPr>
            <a:spLocks noGrp="1"/>
          </p:cNvSpPr>
          <p:nvPr>
            <p:ph type="title"/>
          </p:nvPr>
        </p:nvSpPr>
        <p:spPr/>
        <p:txBody>
          <a:bodyPr/>
          <a:lstStyle/>
          <a:p>
            <a:pPr eaLnBrk="1" hangingPunct="1"/>
            <a:r>
              <a:rPr lang="en-US" dirty="0"/>
              <a:t>Top level proof of the example</a:t>
            </a:r>
            <a:endParaRPr lang="nl-NL" dirty="0"/>
          </a:p>
        </p:txBody>
      </p:sp>
      <p:sp>
        <p:nvSpPr>
          <p:cNvPr id="4" name="Slide Number Placeholder 3"/>
          <p:cNvSpPr>
            <a:spLocks noGrp="1"/>
          </p:cNvSpPr>
          <p:nvPr>
            <p:ph type="sldNum" sz="quarter" idx="12"/>
          </p:nvPr>
        </p:nvSpPr>
        <p:spPr/>
        <p:txBody>
          <a:bodyPr/>
          <a:lstStyle/>
          <a:p>
            <a:pPr>
              <a:defRPr/>
            </a:pPr>
            <a:fld id="{BDEBED17-0A1A-49CB-B0DA-C25964869D30}" type="slidenum">
              <a:rPr lang="nl-NL" smtClean="0"/>
              <a:pPr>
                <a:defRPr/>
              </a:pPr>
              <a:t>28</a:t>
            </a:fld>
            <a:endParaRPr lang="nl-NL"/>
          </a:p>
        </p:txBody>
      </p:sp>
      <p:sp>
        <p:nvSpPr>
          <p:cNvPr id="5" name="TextBox 4"/>
          <p:cNvSpPr txBox="1"/>
          <p:nvPr/>
        </p:nvSpPr>
        <p:spPr>
          <a:xfrm>
            <a:off x="1187624" y="1168340"/>
            <a:ext cx="6448772" cy="5324535"/>
          </a:xfrm>
          <a:prstGeom prst="rect">
            <a:avLst/>
          </a:prstGeom>
          <a:solidFill>
            <a:schemeClr val="accent3">
              <a:lumMod val="60000"/>
              <a:lumOff val="40000"/>
            </a:schemeClr>
          </a:solidFill>
          <a:ln>
            <a:solidFill>
              <a:schemeClr val="bg2">
                <a:lumMod val="25000"/>
              </a:schemeClr>
            </a:solidFill>
          </a:ln>
        </p:spPr>
        <p:txBody>
          <a:bodyPr wrap="square">
            <a:spAutoFit/>
          </a:bodyPr>
          <a:lstStyle/>
          <a:p>
            <a:pPr>
              <a:defRPr/>
            </a:pPr>
            <a:r>
              <a:rPr lang="nl-NL" sz="2000" b="1" dirty="0">
                <a:latin typeface="Arial" pitchFamily="34" charset="0"/>
                <a:cs typeface="Arial" pitchFamily="34" charset="0"/>
              </a:rPr>
              <a:t>PROOF</a:t>
            </a:r>
            <a:r>
              <a:rPr lang="nl-NL" sz="2000" dirty="0">
                <a:latin typeface="Arial" pitchFamily="34" charset="0"/>
                <a:cs typeface="Arial" pitchFamily="34" charset="0"/>
              </a:rPr>
              <a:t> </a:t>
            </a:r>
            <a:r>
              <a:rPr lang="nl-NL" sz="2000" dirty="0" err="1">
                <a:latin typeface="Arial" pitchFamily="34" charset="0"/>
                <a:cs typeface="Arial" pitchFamily="34" charset="0"/>
              </a:rPr>
              <a:t>main</a:t>
            </a:r>
            <a:endParaRPr lang="nl-NL" sz="2000" dirty="0">
              <a:latin typeface="Arial" pitchFamily="34" charset="0"/>
              <a:cs typeface="Arial" pitchFamily="34" charset="0"/>
            </a:endParaRPr>
          </a:p>
          <a:p>
            <a:pPr>
              <a:defRPr/>
            </a:pPr>
            <a:r>
              <a:rPr lang="nl-NL" sz="2000" b="1" dirty="0">
                <a:solidFill>
                  <a:srgbClr val="0070C0"/>
                </a:solidFill>
                <a:latin typeface="Arial" pitchFamily="34" charset="0"/>
                <a:cs typeface="Arial" pitchFamily="34" charset="0"/>
              </a:rPr>
              <a:t>[A1:] </a:t>
            </a:r>
            <a:r>
              <a:rPr lang="nl-NL" sz="2000" dirty="0">
                <a:latin typeface="Arial" pitchFamily="34" charset="0"/>
                <a:cs typeface="Arial" pitchFamily="34" charset="0"/>
              </a:rPr>
              <a:t>	b[n] </a:t>
            </a:r>
          </a:p>
          <a:p>
            <a:pPr>
              <a:defRPr/>
            </a:pPr>
            <a:r>
              <a:rPr lang="pt-BR" sz="2000" b="1" dirty="0">
                <a:solidFill>
                  <a:srgbClr val="0070C0"/>
                </a:solidFill>
                <a:latin typeface="Arial" pitchFamily="34" charset="0"/>
                <a:cs typeface="Arial" pitchFamily="34" charset="0"/>
              </a:rPr>
              <a:t>[A2:] </a:t>
            </a:r>
            <a:r>
              <a:rPr lang="pt-BR" sz="2000" dirty="0">
                <a:latin typeface="Arial" pitchFamily="34" charset="0"/>
                <a:cs typeface="Arial" pitchFamily="34" charset="0"/>
              </a:rPr>
              <a:t>	(</a:t>
            </a:r>
            <a:r>
              <a:rPr lang="pt-BR" sz="2000" dirty="0">
                <a:latin typeface="Arial" pitchFamily="34" charset="0"/>
                <a:cs typeface="Arial" pitchFamily="34" charset="0"/>
                <a:sym typeface="Symbol"/>
              </a:rPr>
              <a:t></a:t>
            </a:r>
            <a:r>
              <a:rPr lang="pt-BR" sz="2000" dirty="0" err="1">
                <a:latin typeface="Arial" pitchFamily="34" charset="0"/>
                <a:cs typeface="Arial" pitchFamily="34" charset="0"/>
              </a:rPr>
              <a:t>i</a:t>
            </a:r>
            <a:r>
              <a:rPr lang="pt-BR" sz="2000" dirty="0">
                <a:latin typeface="Arial" pitchFamily="34" charset="0"/>
                <a:cs typeface="Arial" pitchFamily="34" charset="0"/>
              </a:rPr>
              <a:t> : </a:t>
            </a:r>
            <a:r>
              <a:rPr lang="pt-BR" sz="2000" dirty="0" err="1">
                <a:latin typeface="Arial" pitchFamily="34" charset="0"/>
                <a:cs typeface="Arial" pitchFamily="34" charset="0"/>
              </a:rPr>
              <a:t>i</a:t>
            </a:r>
            <a:r>
              <a:rPr lang="pt-BR" sz="2000" dirty="0">
                <a:latin typeface="Arial" pitchFamily="34" charset="0"/>
                <a:cs typeface="Arial" pitchFamily="34" charset="0"/>
              </a:rPr>
              <a:t> &lt; </a:t>
            </a:r>
            <a:r>
              <a:rPr lang="pt-BR" sz="2000" dirty="0" err="1">
                <a:latin typeface="Arial" pitchFamily="34" charset="0"/>
                <a:cs typeface="Arial" pitchFamily="34" charset="0"/>
              </a:rPr>
              <a:t>n</a:t>
            </a:r>
            <a:r>
              <a:rPr lang="pt-BR" sz="2000" dirty="0">
                <a:latin typeface="Arial" pitchFamily="34" charset="0"/>
                <a:cs typeface="Arial" pitchFamily="34" charset="0"/>
              </a:rPr>
              <a:t> : </a:t>
            </a:r>
            <a:r>
              <a:rPr lang="pt-BR" sz="2000" dirty="0" err="1">
                <a:latin typeface="Arial" pitchFamily="34" charset="0"/>
                <a:cs typeface="Arial" pitchFamily="34" charset="0"/>
              </a:rPr>
              <a:t>b</a:t>
            </a:r>
            <a:r>
              <a:rPr lang="pt-BR" sz="2000" dirty="0">
                <a:latin typeface="Arial" pitchFamily="34" charset="0"/>
                <a:cs typeface="Arial" pitchFamily="34" charset="0"/>
              </a:rPr>
              <a:t>[</a:t>
            </a:r>
            <a:r>
              <a:rPr lang="pt-BR" sz="2000" dirty="0" err="1">
                <a:latin typeface="Arial" pitchFamily="34" charset="0"/>
                <a:cs typeface="Arial" pitchFamily="34" charset="0"/>
              </a:rPr>
              <a:t>i</a:t>
            </a:r>
            <a:r>
              <a:rPr lang="pt-BR" sz="2000" dirty="0">
                <a:latin typeface="Arial" pitchFamily="34" charset="0"/>
                <a:cs typeface="Arial" pitchFamily="34" charset="0"/>
              </a:rPr>
              <a:t>])</a:t>
            </a:r>
          </a:p>
          <a:p>
            <a:pPr>
              <a:defRPr/>
            </a:pPr>
            <a:r>
              <a:rPr lang="nl-NL" sz="2000" b="1" dirty="0">
                <a:solidFill>
                  <a:srgbClr val="0070C0"/>
                </a:solidFill>
                <a:latin typeface="Arial" pitchFamily="34" charset="0"/>
                <a:cs typeface="Arial" pitchFamily="34" charset="0"/>
              </a:rPr>
              <a:t>[G:] </a:t>
            </a:r>
            <a:r>
              <a:rPr lang="nl-NL" sz="2000" dirty="0">
                <a:latin typeface="Arial" pitchFamily="34" charset="0"/>
                <a:cs typeface="Arial" pitchFamily="34" charset="0"/>
              </a:rPr>
              <a:t>	(</a:t>
            </a:r>
            <a:r>
              <a:rPr lang="nl-NL" sz="2000" dirty="0">
                <a:latin typeface="Arial" pitchFamily="34" charset="0"/>
                <a:cs typeface="Arial" pitchFamily="34" charset="0"/>
                <a:sym typeface="Symbol"/>
              </a:rPr>
              <a:t></a:t>
            </a:r>
            <a:r>
              <a:rPr lang="nl-NL" sz="2000" dirty="0">
                <a:latin typeface="Arial" pitchFamily="34" charset="0"/>
                <a:cs typeface="Arial" pitchFamily="34" charset="0"/>
              </a:rPr>
              <a:t>i : i&lt;n+1 : b[i])</a:t>
            </a:r>
          </a:p>
          <a:p>
            <a:pPr>
              <a:defRPr/>
            </a:pPr>
            <a:r>
              <a:rPr lang="nl-NL" sz="2000" b="1" dirty="0">
                <a:latin typeface="Arial" pitchFamily="34" charset="0"/>
                <a:cs typeface="Arial" pitchFamily="34" charset="0"/>
              </a:rPr>
              <a:t>BEGIN</a:t>
            </a:r>
          </a:p>
          <a:p>
            <a:pPr>
              <a:defRPr/>
            </a:pPr>
            <a:r>
              <a:rPr lang="en-US" sz="2000" dirty="0">
                <a:latin typeface="Arial" pitchFamily="34" charset="0"/>
                <a:cs typeface="Arial" pitchFamily="34" charset="0"/>
              </a:rPr>
              <a:t>1. </a:t>
            </a:r>
            <a:r>
              <a:rPr lang="en-US" sz="2000" dirty="0">
                <a:solidFill>
                  <a:schemeClr val="tx1">
                    <a:lumMod val="65000"/>
                    <a:lumOff val="35000"/>
                  </a:schemeClr>
                </a:solidFill>
                <a:latin typeface="Arial" pitchFamily="34" charset="0"/>
                <a:cs typeface="Arial" pitchFamily="34" charset="0"/>
              </a:rPr>
              <a:t>{ see the proof below }   </a:t>
            </a:r>
            <a:r>
              <a:rPr lang="en-US" sz="2000" dirty="0">
                <a:latin typeface="Arial" pitchFamily="34" charset="0"/>
                <a:cs typeface="Arial" pitchFamily="34" charset="0"/>
              </a:rPr>
              <a:t>G</a:t>
            </a:r>
          </a:p>
          <a:p>
            <a:pPr>
              <a:defRPr/>
            </a:pPr>
            <a:endParaRPr lang="en-US" sz="2000" b="1" dirty="0">
              <a:latin typeface="Arial" pitchFamily="34" charset="0"/>
              <a:cs typeface="Arial" pitchFamily="34" charset="0"/>
            </a:endParaRPr>
          </a:p>
          <a:p>
            <a:pPr>
              <a:defRPr/>
            </a:pPr>
            <a:endParaRPr lang="en-US" sz="2000" b="1" dirty="0">
              <a:latin typeface="Arial" pitchFamily="34" charset="0"/>
              <a:cs typeface="Arial" pitchFamily="34" charset="0"/>
            </a:endParaRPr>
          </a:p>
          <a:p>
            <a:pPr>
              <a:defRPr/>
            </a:pPr>
            <a:endParaRPr lang="en-US" sz="2000" b="1" dirty="0">
              <a:latin typeface="Arial" pitchFamily="34" charset="0"/>
              <a:cs typeface="Arial" pitchFamily="34" charset="0"/>
            </a:endParaRPr>
          </a:p>
          <a:p>
            <a:pPr>
              <a:defRPr/>
            </a:pPr>
            <a:endParaRPr lang="en-US" sz="2000" b="1" dirty="0">
              <a:latin typeface="Arial" pitchFamily="34" charset="0"/>
              <a:cs typeface="Arial" pitchFamily="34" charset="0"/>
            </a:endParaRPr>
          </a:p>
          <a:p>
            <a:pPr>
              <a:defRPr/>
            </a:pPr>
            <a:endParaRPr lang="en-US" sz="2000" b="1" dirty="0">
              <a:latin typeface="Arial" pitchFamily="34" charset="0"/>
              <a:cs typeface="Arial" pitchFamily="34" charset="0"/>
            </a:endParaRPr>
          </a:p>
          <a:p>
            <a:pPr>
              <a:defRPr/>
            </a:pPr>
            <a:endParaRPr lang="en-US" sz="2000" b="1" dirty="0">
              <a:latin typeface="Arial" pitchFamily="34" charset="0"/>
              <a:cs typeface="Arial" pitchFamily="34" charset="0"/>
            </a:endParaRPr>
          </a:p>
          <a:p>
            <a:pPr>
              <a:defRPr/>
            </a:pPr>
            <a:endParaRPr lang="en-US" sz="2000" b="1" dirty="0">
              <a:latin typeface="Arial" pitchFamily="34" charset="0"/>
              <a:cs typeface="Arial" pitchFamily="34" charset="0"/>
            </a:endParaRPr>
          </a:p>
          <a:p>
            <a:pPr>
              <a:defRPr/>
            </a:pPr>
            <a:endParaRPr lang="en-US" sz="2000" b="1" dirty="0">
              <a:latin typeface="Arial" pitchFamily="34" charset="0"/>
              <a:cs typeface="Arial" pitchFamily="34" charset="0"/>
            </a:endParaRPr>
          </a:p>
          <a:p>
            <a:pPr>
              <a:defRPr/>
            </a:pPr>
            <a:endParaRPr lang="en-US" sz="2000" b="1" dirty="0">
              <a:latin typeface="Arial" pitchFamily="34" charset="0"/>
              <a:cs typeface="Arial" pitchFamily="34" charset="0"/>
            </a:endParaRPr>
          </a:p>
          <a:p>
            <a:pPr>
              <a:defRPr/>
            </a:pPr>
            <a:endParaRPr lang="en-US" sz="2000" b="1" dirty="0">
              <a:latin typeface="Arial" pitchFamily="34" charset="0"/>
              <a:cs typeface="Arial" pitchFamily="34" charset="0"/>
            </a:endParaRPr>
          </a:p>
          <a:p>
            <a:pPr>
              <a:defRPr/>
            </a:pPr>
            <a:r>
              <a:rPr lang="en-US" sz="2000" b="1" dirty="0">
                <a:latin typeface="Arial" pitchFamily="34" charset="0"/>
                <a:cs typeface="Arial" pitchFamily="34" charset="0"/>
              </a:rPr>
              <a:t>END</a:t>
            </a:r>
            <a:endParaRPr lang="nl-NL" sz="2000" b="1" dirty="0">
              <a:latin typeface="Arial" pitchFamily="34" charset="0"/>
              <a:cs typeface="Arial" pitchFamily="34" charset="0"/>
            </a:endParaRPr>
          </a:p>
        </p:txBody>
      </p:sp>
      <p:sp>
        <p:nvSpPr>
          <p:cNvPr id="2" name="TextBox 1">
            <a:extLst>
              <a:ext uri="{FF2B5EF4-FFF2-40B4-BE49-F238E27FC236}">
                <a16:creationId xmlns:a16="http://schemas.microsoft.com/office/drawing/2014/main" id="{BCB12389-7A80-1A49-BDC4-8356C3E6351F}"/>
              </a:ext>
            </a:extLst>
          </p:cNvPr>
          <p:cNvSpPr txBox="1"/>
          <p:nvPr/>
        </p:nvSpPr>
        <p:spPr>
          <a:xfrm flipH="1">
            <a:off x="2091780" y="3032962"/>
            <a:ext cx="5232052" cy="3170099"/>
          </a:xfrm>
          <a:prstGeom prst="rect">
            <a:avLst/>
          </a:prstGeom>
          <a:solidFill>
            <a:schemeClr val="accent4">
              <a:lumMod val="60000"/>
              <a:lumOff val="40000"/>
            </a:schemeClr>
          </a:solidFill>
          <a:ln>
            <a:solidFill>
              <a:schemeClr val="bg2">
                <a:lumMod val="25000"/>
              </a:schemeClr>
            </a:solidFill>
          </a:ln>
        </p:spPr>
        <p:txBody>
          <a:bodyPr wrap="square" rtlCol="0">
            <a:spAutoFit/>
          </a:bodyPr>
          <a:lstStyle/>
          <a:p>
            <a:pPr>
              <a:defRPr/>
            </a:pPr>
            <a:r>
              <a:rPr lang="nl-NL" sz="2000" b="1" dirty="0">
                <a:latin typeface="Arial" pitchFamily="34" charset="0"/>
                <a:cs typeface="Arial" pitchFamily="34" charset="0"/>
              </a:rPr>
              <a:t>PROOF</a:t>
            </a:r>
            <a:r>
              <a:rPr lang="nl-NL" sz="2000" dirty="0">
                <a:latin typeface="Arial" pitchFamily="34" charset="0"/>
                <a:cs typeface="Arial" pitchFamily="34" charset="0"/>
              </a:rPr>
              <a:t> sub</a:t>
            </a:r>
          </a:p>
          <a:p>
            <a:pPr>
              <a:defRPr/>
            </a:pPr>
            <a:r>
              <a:rPr lang="nl-NL" sz="2000" b="1" dirty="0">
                <a:solidFill>
                  <a:srgbClr val="C00000"/>
                </a:solidFill>
                <a:latin typeface="Arial" pitchFamily="34" charset="0"/>
                <a:cs typeface="Arial" pitchFamily="34" charset="0"/>
              </a:rPr>
              <a:t>ANY i</a:t>
            </a:r>
          </a:p>
          <a:p>
            <a:pPr>
              <a:defRPr/>
            </a:pPr>
            <a:r>
              <a:rPr lang="nl-NL" sz="2000" b="1" dirty="0">
                <a:solidFill>
                  <a:srgbClr val="0070C0"/>
                </a:solidFill>
                <a:latin typeface="Arial" pitchFamily="34" charset="0"/>
                <a:cs typeface="Arial" pitchFamily="34" charset="0"/>
              </a:rPr>
              <a:t>[A:] </a:t>
            </a:r>
            <a:r>
              <a:rPr lang="nl-NL" sz="2000" dirty="0">
                <a:latin typeface="Arial" pitchFamily="34" charset="0"/>
                <a:cs typeface="Arial" pitchFamily="34" charset="0"/>
              </a:rPr>
              <a:t>	i &lt; n+1</a:t>
            </a:r>
          </a:p>
          <a:p>
            <a:pPr>
              <a:defRPr/>
            </a:pPr>
            <a:r>
              <a:rPr lang="nl-NL" sz="2000" b="1" dirty="0">
                <a:solidFill>
                  <a:srgbClr val="0070C0"/>
                </a:solidFill>
                <a:latin typeface="Arial" pitchFamily="34" charset="0"/>
                <a:cs typeface="Arial" pitchFamily="34" charset="0"/>
              </a:rPr>
              <a:t>[G:] </a:t>
            </a:r>
            <a:r>
              <a:rPr lang="nl-NL" sz="2000" dirty="0">
                <a:latin typeface="Arial" pitchFamily="34" charset="0"/>
                <a:cs typeface="Arial" pitchFamily="34" charset="0"/>
              </a:rPr>
              <a:t>	b[i]</a:t>
            </a:r>
          </a:p>
          <a:p>
            <a:pPr>
              <a:defRPr/>
            </a:pPr>
            <a:r>
              <a:rPr lang="nl-NL" sz="2000" b="1" dirty="0">
                <a:latin typeface="Arial" pitchFamily="34" charset="0"/>
                <a:cs typeface="Arial" pitchFamily="34" charset="0"/>
              </a:rPr>
              <a:t>BEGIN</a:t>
            </a:r>
          </a:p>
          <a:p>
            <a:pPr>
              <a:defRPr/>
            </a:pPr>
            <a:r>
              <a:rPr lang="nl-NL" sz="2000" dirty="0">
                <a:latin typeface="Arial" pitchFamily="34" charset="0"/>
                <a:cs typeface="Arial" pitchFamily="34" charset="0"/>
              </a:rPr>
              <a:t>1 { </a:t>
            </a:r>
            <a:r>
              <a:rPr lang="nl-NL" sz="2000" dirty="0" err="1">
                <a:latin typeface="Arial" pitchFamily="34" charset="0"/>
                <a:cs typeface="Arial" pitchFamily="34" charset="0"/>
              </a:rPr>
              <a:t>follows</a:t>
            </a:r>
            <a:r>
              <a:rPr lang="nl-NL" sz="2000" dirty="0">
                <a:latin typeface="Arial" pitchFamily="34" charset="0"/>
                <a:cs typeface="Arial" pitchFamily="34" charset="0"/>
              </a:rPr>
              <a:t> </a:t>
            </a:r>
            <a:r>
              <a:rPr lang="nl-NL" sz="2000" dirty="0" err="1">
                <a:latin typeface="Arial" pitchFamily="34" charset="0"/>
                <a:cs typeface="Arial" pitchFamily="34" charset="0"/>
              </a:rPr>
              <a:t>from</a:t>
            </a:r>
            <a:r>
              <a:rPr lang="nl-NL" sz="2000" dirty="0">
                <a:latin typeface="Arial" pitchFamily="34" charset="0"/>
                <a:cs typeface="Arial" pitchFamily="34" charset="0"/>
              </a:rPr>
              <a:t> A } 		i&lt;n   \/   i=n</a:t>
            </a:r>
          </a:p>
          <a:p>
            <a:pPr>
              <a:defRPr/>
            </a:pPr>
            <a:r>
              <a:rPr lang="nl-NL" sz="2000" dirty="0">
                <a:latin typeface="Arial" pitchFamily="34" charset="0"/>
                <a:cs typeface="Arial" pitchFamily="34" charset="0"/>
              </a:rPr>
              <a:t>2 { </a:t>
            </a:r>
            <a:r>
              <a:rPr lang="nl-NL" sz="2000" dirty="0" err="1">
                <a:latin typeface="Arial" pitchFamily="34" charset="0"/>
                <a:cs typeface="Arial" pitchFamily="34" charset="0"/>
              </a:rPr>
              <a:t>see</a:t>
            </a:r>
            <a:r>
              <a:rPr lang="nl-NL" sz="2000" dirty="0">
                <a:latin typeface="Arial" pitchFamily="34" charset="0"/>
                <a:cs typeface="Arial" pitchFamily="34" charset="0"/>
              </a:rPr>
              <a:t> </a:t>
            </a:r>
            <a:r>
              <a:rPr lang="nl-NL" sz="2000" dirty="0" err="1">
                <a:latin typeface="Arial" pitchFamily="34" charset="0"/>
                <a:cs typeface="Arial" pitchFamily="34" charset="0"/>
              </a:rPr>
              <a:t>subproof</a:t>
            </a:r>
            <a:r>
              <a:rPr lang="nl-NL" sz="2000" dirty="0">
                <a:latin typeface="Arial" pitchFamily="34" charset="0"/>
                <a:cs typeface="Arial" pitchFamily="34" charset="0"/>
              </a:rPr>
              <a:t> sub</a:t>
            </a:r>
            <a:r>
              <a:rPr lang="nl-NL" sz="2000" baseline="-25000" dirty="0">
                <a:latin typeface="Arial" pitchFamily="34" charset="0"/>
                <a:cs typeface="Arial" pitchFamily="34" charset="0"/>
              </a:rPr>
              <a:t>1 </a:t>
            </a:r>
            <a:r>
              <a:rPr lang="nl-NL" sz="2000" dirty="0">
                <a:latin typeface="Arial" pitchFamily="34" charset="0"/>
                <a:cs typeface="Arial" pitchFamily="34" charset="0"/>
              </a:rPr>
              <a:t>} 		i&lt;n  </a:t>
            </a:r>
            <a:r>
              <a:rPr lang="nl-NL" sz="2000" dirty="0">
                <a:latin typeface="Arial" pitchFamily="34" charset="0"/>
                <a:cs typeface="Arial" pitchFamily="34" charset="0"/>
                <a:sym typeface="Symbol"/>
              </a:rPr>
              <a:t></a:t>
            </a:r>
            <a:r>
              <a:rPr lang="nl-NL" sz="2000" dirty="0">
                <a:latin typeface="Arial" pitchFamily="34" charset="0"/>
                <a:cs typeface="Arial" pitchFamily="34" charset="0"/>
              </a:rPr>
              <a:t>  b[i] </a:t>
            </a:r>
          </a:p>
          <a:p>
            <a:pPr>
              <a:defRPr/>
            </a:pPr>
            <a:r>
              <a:rPr lang="nl-NL" sz="2000" dirty="0">
                <a:latin typeface="Arial" pitchFamily="34" charset="0"/>
                <a:cs typeface="Arial" pitchFamily="34" charset="0"/>
              </a:rPr>
              <a:t>3 { </a:t>
            </a:r>
            <a:r>
              <a:rPr lang="nl-NL" sz="2000" dirty="0" err="1">
                <a:latin typeface="Arial" pitchFamily="34" charset="0"/>
                <a:cs typeface="Arial" pitchFamily="34" charset="0"/>
              </a:rPr>
              <a:t>see</a:t>
            </a:r>
            <a:r>
              <a:rPr lang="nl-NL" sz="2000" dirty="0">
                <a:latin typeface="Arial" pitchFamily="34" charset="0"/>
                <a:cs typeface="Arial" pitchFamily="34" charset="0"/>
              </a:rPr>
              <a:t> </a:t>
            </a:r>
            <a:r>
              <a:rPr lang="nl-NL" sz="2000" dirty="0" err="1">
                <a:latin typeface="Arial" pitchFamily="34" charset="0"/>
                <a:cs typeface="Arial" pitchFamily="34" charset="0"/>
              </a:rPr>
              <a:t>subproof</a:t>
            </a:r>
            <a:r>
              <a:rPr lang="nl-NL" sz="2000" dirty="0">
                <a:latin typeface="Arial" pitchFamily="34" charset="0"/>
                <a:cs typeface="Arial" pitchFamily="34" charset="0"/>
              </a:rPr>
              <a:t>  sub</a:t>
            </a:r>
            <a:r>
              <a:rPr lang="nl-NL" sz="2000" baseline="-25000" dirty="0">
                <a:latin typeface="Arial" pitchFamily="34" charset="0"/>
                <a:cs typeface="Arial" pitchFamily="34" charset="0"/>
              </a:rPr>
              <a:t>2 </a:t>
            </a:r>
            <a:r>
              <a:rPr lang="nl-NL" sz="2000" dirty="0">
                <a:latin typeface="Arial" pitchFamily="34" charset="0"/>
                <a:cs typeface="Arial" pitchFamily="34" charset="0"/>
              </a:rPr>
              <a:t>} 		i=n  </a:t>
            </a:r>
            <a:r>
              <a:rPr lang="nl-NL" sz="2000" dirty="0">
                <a:latin typeface="Arial" pitchFamily="34" charset="0"/>
                <a:cs typeface="Arial" pitchFamily="34" charset="0"/>
                <a:sym typeface="Symbol"/>
              </a:rPr>
              <a:t>  b</a:t>
            </a:r>
            <a:r>
              <a:rPr lang="nl-NL" sz="2000" dirty="0">
                <a:latin typeface="Arial" pitchFamily="34" charset="0"/>
                <a:cs typeface="Arial" pitchFamily="34" charset="0"/>
              </a:rPr>
              <a:t>[i] </a:t>
            </a:r>
          </a:p>
          <a:p>
            <a:pPr>
              <a:defRPr/>
            </a:pPr>
            <a:r>
              <a:rPr lang="en-US" sz="2000" dirty="0">
                <a:latin typeface="Arial" pitchFamily="34" charset="0"/>
                <a:cs typeface="Arial" pitchFamily="34" charset="0"/>
              </a:rPr>
              <a:t>4 { Case Split on 1,2,3 } 		b[</a:t>
            </a:r>
            <a:r>
              <a:rPr lang="en-US" sz="2000" dirty="0" err="1">
                <a:latin typeface="Arial" pitchFamily="34" charset="0"/>
                <a:cs typeface="Arial" pitchFamily="34" charset="0"/>
              </a:rPr>
              <a:t>i</a:t>
            </a:r>
            <a:r>
              <a:rPr lang="en-US" sz="2000" dirty="0">
                <a:latin typeface="Arial" pitchFamily="34" charset="0"/>
                <a:cs typeface="Arial" pitchFamily="34" charset="0"/>
              </a:rPr>
              <a:t>]</a:t>
            </a:r>
          </a:p>
          <a:p>
            <a:pPr>
              <a:defRPr/>
            </a:pPr>
            <a:r>
              <a:rPr lang="nl-NL" sz="2000" b="1" dirty="0">
                <a:latin typeface="Arial" pitchFamily="34" charset="0"/>
                <a:cs typeface="Arial" pitchFamily="34" charset="0"/>
              </a:rPr>
              <a:t>END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8" name="Title 4"/>
          <p:cNvSpPr>
            <a:spLocks noGrp="1"/>
          </p:cNvSpPr>
          <p:nvPr>
            <p:ph type="title"/>
          </p:nvPr>
        </p:nvSpPr>
        <p:spPr>
          <a:xfrm>
            <a:off x="457200" y="228600"/>
            <a:ext cx="8229600" cy="771525"/>
          </a:xfrm>
        </p:spPr>
        <p:txBody>
          <a:bodyPr/>
          <a:lstStyle/>
          <a:p>
            <a:pPr eaLnBrk="1" hangingPunct="1"/>
            <a:r>
              <a:rPr lang="en-US" sz="2800" dirty="0"/>
              <a:t>One more example of </a:t>
            </a:r>
            <a:r>
              <a:rPr lang="en-US" sz="2800" dirty="0">
                <a:latin typeface="Arial" pitchFamily="34" charset="0"/>
                <a:cs typeface="Arial" pitchFamily="34" charset="0"/>
                <a:sym typeface="Symbol"/>
              </a:rPr>
              <a:t>-intro and -elimination </a:t>
            </a:r>
            <a:endParaRPr lang="nl-NL" sz="2800" dirty="0"/>
          </a:p>
        </p:txBody>
      </p:sp>
      <p:sp>
        <p:nvSpPr>
          <p:cNvPr id="4" name="Slide Number Placeholder 3"/>
          <p:cNvSpPr>
            <a:spLocks noGrp="1"/>
          </p:cNvSpPr>
          <p:nvPr>
            <p:ph type="sldNum" sz="quarter" idx="12"/>
          </p:nvPr>
        </p:nvSpPr>
        <p:spPr/>
        <p:txBody>
          <a:bodyPr/>
          <a:lstStyle/>
          <a:p>
            <a:pPr>
              <a:defRPr/>
            </a:pPr>
            <a:fld id="{19EAAD44-AAB2-4DC3-8DB1-F1B8E5EBBF7B}" type="slidenum">
              <a:rPr lang="nl-NL" smtClean="0"/>
              <a:pPr>
                <a:defRPr/>
              </a:pPr>
              <a:t>29</a:t>
            </a:fld>
            <a:endParaRPr lang="nl-NL"/>
          </a:p>
        </p:txBody>
      </p:sp>
      <p:sp>
        <p:nvSpPr>
          <p:cNvPr id="6" name="TextBox 5"/>
          <p:cNvSpPr txBox="1"/>
          <p:nvPr/>
        </p:nvSpPr>
        <p:spPr>
          <a:xfrm>
            <a:off x="683568" y="1268760"/>
            <a:ext cx="4711546" cy="5016758"/>
          </a:xfrm>
          <a:prstGeom prst="rect">
            <a:avLst/>
          </a:prstGeom>
          <a:solidFill>
            <a:schemeClr val="accent3">
              <a:lumMod val="60000"/>
              <a:lumOff val="40000"/>
            </a:schemeClr>
          </a:solidFill>
        </p:spPr>
        <p:txBody>
          <a:bodyPr wrap="none">
            <a:spAutoFit/>
          </a:bodyPr>
          <a:lstStyle/>
          <a:p>
            <a:pPr>
              <a:defRPr/>
            </a:pPr>
            <a:r>
              <a:rPr lang="en-US" sz="2000" b="1" dirty="0">
                <a:latin typeface="Arial" pitchFamily="34" charset="0"/>
                <a:cs typeface="Arial" pitchFamily="34" charset="0"/>
              </a:rPr>
              <a:t>PROOF</a:t>
            </a:r>
          </a:p>
          <a:p>
            <a:pPr>
              <a:defRPr/>
            </a:pPr>
            <a:r>
              <a:rPr lang="en-US" sz="2000" b="1" dirty="0">
                <a:solidFill>
                  <a:srgbClr val="0070C0"/>
                </a:solidFill>
                <a:latin typeface="Arial" pitchFamily="34" charset="0"/>
                <a:cs typeface="Arial" pitchFamily="34" charset="0"/>
              </a:rPr>
              <a:t>[G:] </a:t>
            </a:r>
            <a:r>
              <a:rPr lang="en-US" sz="2000" b="1" dirty="0">
                <a:solidFill>
                  <a:srgbClr val="0070C0"/>
                </a:solidFill>
                <a:latin typeface="Arial" pitchFamily="34" charset="0"/>
                <a:cs typeface="Arial" pitchFamily="34" charset="0"/>
                <a:sym typeface="Symbol"/>
              </a:rPr>
              <a:t>   </a:t>
            </a:r>
            <a:r>
              <a:rPr lang="en-US" sz="2000" dirty="0">
                <a:latin typeface="Arial" pitchFamily="34" charset="0"/>
                <a:cs typeface="Arial" pitchFamily="34" charset="0"/>
              </a:rPr>
              <a:t>(</a:t>
            </a:r>
            <a:r>
              <a:rPr lang="en-US" sz="2000" dirty="0">
                <a:latin typeface="Arial" pitchFamily="34" charset="0"/>
                <a:cs typeface="Arial" pitchFamily="34" charset="0"/>
                <a:sym typeface="Symbol"/>
              </a:rPr>
              <a:t>n: n </a:t>
            </a:r>
            <a:r>
              <a:rPr lang="en-US" sz="2000" b="1" dirty="0">
                <a:latin typeface="Arial" pitchFamily="34" charset="0"/>
                <a:cs typeface="Arial" pitchFamily="34" charset="0"/>
                <a:sym typeface="Symbol"/>
              </a:rPr>
              <a:t>mod</a:t>
            </a:r>
            <a:r>
              <a:rPr lang="en-US" sz="2000" dirty="0">
                <a:latin typeface="Arial" pitchFamily="34" charset="0"/>
                <a:cs typeface="Arial" pitchFamily="34" charset="0"/>
                <a:sym typeface="Symbol"/>
              </a:rPr>
              <a:t> 4 = 0  :  n </a:t>
            </a:r>
            <a:r>
              <a:rPr lang="en-US" sz="2000" b="1" dirty="0">
                <a:latin typeface="Arial" pitchFamily="34" charset="0"/>
                <a:cs typeface="Arial" pitchFamily="34" charset="0"/>
                <a:sym typeface="Symbol"/>
              </a:rPr>
              <a:t>mod</a:t>
            </a:r>
            <a:r>
              <a:rPr lang="en-US" sz="2000" dirty="0">
                <a:latin typeface="Arial" pitchFamily="34" charset="0"/>
                <a:cs typeface="Arial" pitchFamily="34" charset="0"/>
                <a:sym typeface="Symbol"/>
              </a:rPr>
              <a:t> 2 = 0)</a:t>
            </a:r>
          </a:p>
          <a:p>
            <a:pPr>
              <a:defRPr/>
            </a:pPr>
            <a:r>
              <a:rPr lang="en-US" sz="2000" b="1" dirty="0">
                <a:latin typeface="Arial" pitchFamily="34" charset="0"/>
                <a:cs typeface="Arial" pitchFamily="34" charset="0"/>
                <a:sym typeface="Symbol"/>
              </a:rPr>
              <a:t>BEGIN</a:t>
            </a:r>
            <a:endParaRPr lang="en-US" sz="2000" dirty="0">
              <a:latin typeface="Arial" pitchFamily="34" charset="0"/>
              <a:cs typeface="Arial" pitchFamily="34" charset="0"/>
            </a:endParaRPr>
          </a:p>
          <a:p>
            <a:pPr marL="457200" indent="-457200">
              <a:buFont typeface="+mj-lt"/>
              <a:buAutoNum type="arabicPeriod"/>
              <a:defRPr/>
            </a:pPr>
            <a:r>
              <a:rPr lang="en-US" sz="2000" dirty="0">
                <a:solidFill>
                  <a:schemeClr val="tx1">
                    <a:lumMod val="65000"/>
                    <a:lumOff val="35000"/>
                  </a:schemeClr>
                </a:solidFill>
                <a:latin typeface="Arial" pitchFamily="34" charset="0"/>
                <a:cs typeface="Arial" pitchFamily="34" charset="0"/>
              </a:rPr>
              <a:t>{ see the proof below }</a:t>
            </a:r>
            <a:r>
              <a:rPr lang="en-US" sz="2000" dirty="0">
                <a:latin typeface="Arial" pitchFamily="34" charset="0"/>
                <a:cs typeface="Arial" pitchFamily="34" charset="0"/>
              </a:rPr>
              <a:t>   </a:t>
            </a:r>
            <a:br>
              <a:rPr lang="en-US" sz="2000" dirty="0">
                <a:latin typeface="Arial" pitchFamily="34" charset="0"/>
                <a:cs typeface="Arial" pitchFamily="34" charset="0"/>
                <a:sym typeface="Symbol"/>
              </a:rPr>
            </a:br>
            <a:br>
              <a:rPr lang="en-US" sz="2000" dirty="0">
                <a:latin typeface="Arial" pitchFamily="34" charset="0"/>
                <a:cs typeface="Arial" pitchFamily="34" charset="0"/>
                <a:sym typeface="Symbol"/>
              </a:rPr>
            </a:br>
            <a:br>
              <a:rPr lang="en-US" sz="2000" dirty="0">
                <a:latin typeface="Arial" pitchFamily="34" charset="0"/>
                <a:cs typeface="Arial" pitchFamily="34" charset="0"/>
                <a:sym typeface="Symbol"/>
              </a:rPr>
            </a:br>
            <a:endParaRPr lang="en-US" sz="2000" dirty="0">
              <a:latin typeface="Arial" pitchFamily="34" charset="0"/>
              <a:cs typeface="Arial" pitchFamily="34" charset="0"/>
              <a:sym typeface="Symbol"/>
            </a:endParaRPr>
          </a:p>
          <a:p>
            <a:pPr marL="342900" indent="-342900">
              <a:buFontTx/>
              <a:buAutoNum type="arabicPeriod" startAt="2"/>
              <a:defRPr/>
            </a:pPr>
            <a:endParaRPr lang="en-US" sz="2000" dirty="0">
              <a:latin typeface="Arial" pitchFamily="34" charset="0"/>
              <a:cs typeface="Arial" pitchFamily="34" charset="0"/>
              <a:sym typeface="Symbol"/>
            </a:endParaRPr>
          </a:p>
          <a:p>
            <a:pPr marL="342900" indent="-342900">
              <a:buFontTx/>
              <a:buAutoNum type="arabicPeriod" startAt="2"/>
              <a:defRPr/>
            </a:pPr>
            <a:endParaRPr lang="en-US" sz="2000" dirty="0">
              <a:latin typeface="Arial" pitchFamily="34" charset="0"/>
              <a:cs typeface="Arial" pitchFamily="34" charset="0"/>
              <a:sym typeface="Symbol"/>
            </a:endParaRPr>
          </a:p>
          <a:p>
            <a:pPr marL="342900" indent="-342900">
              <a:buFontTx/>
              <a:buAutoNum type="arabicPeriod" startAt="2"/>
              <a:defRPr/>
            </a:pPr>
            <a:endParaRPr lang="en-US" sz="2000" dirty="0">
              <a:latin typeface="Arial" pitchFamily="34" charset="0"/>
              <a:cs typeface="Arial" pitchFamily="34" charset="0"/>
              <a:sym typeface="Symbol"/>
            </a:endParaRPr>
          </a:p>
          <a:p>
            <a:pPr marL="342900" indent="-342900">
              <a:buFontTx/>
              <a:buAutoNum type="arabicPeriod" startAt="2"/>
              <a:defRPr/>
            </a:pPr>
            <a:endParaRPr lang="en-US" sz="2000" dirty="0">
              <a:latin typeface="Arial" pitchFamily="34" charset="0"/>
              <a:cs typeface="Arial" pitchFamily="34" charset="0"/>
              <a:sym typeface="Symbol"/>
            </a:endParaRPr>
          </a:p>
          <a:p>
            <a:pPr marL="342900" indent="-342900">
              <a:buFontTx/>
              <a:buAutoNum type="arabicPeriod" startAt="2"/>
              <a:defRPr/>
            </a:pPr>
            <a:endParaRPr lang="en-US" sz="2000" dirty="0">
              <a:latin typeface="Arial" pitchFamily="34" charset="0"/>
              <a:cs typeface="Arial" pitchFamily="34" charset="0"/>
              <a:sym typeface="Symbol"/>
            </a:endParaRPr>
          </a:p>
          <a:p>
            <a:pPr marL="342900" indent="-342900">
              <a:buFontTx/>
              <a:buAutoNum type="arabicPeriod" startAt="2"/>
              <a:defRPr/>
            </a:pPr>
            <a:endParaRPr lang="nl-NL" sz="2000" dirty="0">
              <a:latin typeface="Arial" pitchFamily="34" charset="0"/>
              <a:cs typeface="Arial" pitchFamily="34" charset="0"/>
              <a:sym typeface="Symbol"/>
            </a:endParaRPr>
          </a:p>
          <a:p>
            <a:pPr marL="342900" indent="-342900">
              <a:buFontTx/>
              <a:buAutoNum type="arabicPeriod" startAt="2"/>
              <a:defRPr/>
            </a:pPr>
            <a:endParaRPr lang="nl-NL" sz="2000" dirty="0">
              <a:latin typeface="Arial" pitchFamily="34" charset="0"/>
              <a:cs typeface="Arial" pitchFamily="34" charset="0"/>
              <a:sym typeface="Symbol"/>
            </a:endParaRPr>
          </a:p>
          <a:p>
            <a:pPr>
              <a:defRPr/>
            </a:pPr>
            <a:endParaRPr lang="en-US" sz="2000" b="1" dirty="0">
              <a:latin typeface="Arial" pitchFamily="34" charset="0"/>
              <a:cs typeface="Arial" pitchFamily="34" charset="0"/>
              <a:sym typeface="Symbol"/>
            </a:endParaRPr>
          </a:p>
          <a:p>
            <a:pPr>
              <a:defRPr/>
            </a:pPr>
            <a:r>
              <a:rPr lang="en-US" sz="2000" b="1" dirty="0">
                <a:latin typeface="Arial" pitchFamily="34" charset="0"/>
                <a:cs typeface="Arial" pitchFamily="34" charset="0"/>
                <a:sym typeface="Symbol"/>
              </a:rPr>
              <a:t>END</a:t>
            </a:r>
          </a:p>
        </p:txBody>
      </p:sp>
      <p:sp>
        <p:nvSpPr>
          <p:cNvPr id="2" name="TextBox 1">
            <a:extLst>
              <a:ext uri="{FF2B5EF4-FFF2-40B4-BE49-F238E27FC236}">
                <a16:creationId xmlns:a16="http://schemas.microsoft.com/office/drawing/2014/main" id="{D2FCB177-A3DB-F54D-A6AA-331C1A3C4564}"/>
              </a:ext>
            </a:extLst>
          </p:cNvPr>
          <p:cNvSpPr txBox="1"/>
          <p:nvPr/>
        </p:nvSpPr>
        <p:spPr>
          <a:xfrm>
            <a:off x="1295347" y="2616127"/>
            <a:ext cx="3908506" cy="3108543"/>
          </a:xfrm>
          <a:prstGeom prst="rect">
            <a:avLst/>
          </a:prstGeom>
          <a:solidFill>
            <a:schemeClr val="accent4">
              <a:lumMod val="60000"/>
              <a:lumOff val="40000"/>
            </a:schemeClr>
          </a:solidFill>
          <a:ln>
            <a:solidFill>
              <a:schemeClr val="bg2">
                <a:lumMod val="25000"/>
              </a:schemeClr>
            </a:solidFill>
          </a:ln>
        </p:spPr>
        <p:txBody>
          <a:bodyPr wrap="none" rtlCol="0">
            <a:spAutoFit/>
          </a:bodyPr>
          <a:lstStyle/>
          <a:p>
            <a:pPr>
              <a:defRPr/>
            </a:pPr>
            <a:r>
              <a:rPr lang="en-US" b="1" dirty="0">
                <a:latin typeface="Arial" pitchFamily="34" charset="0"/>
                <a:cs typeface="Arial" pitchFamily="34" charset="0"/>
                <a:sym typeface="Symbol"/>
              </a:rPr>
              <a:t>PROOF</a:t>
            </a:r>
            <a:br>
              <a:rPr lang="en-US" dirty="0">
                <a:latin typeface="Arial" pitchFamily="34" charset="0"/>
                <a:cs typeface="Arial" pitchFamily="34" charset="0"/>
                <a:sym typeface="Symbol"/>
              </a:rPr>
            </a:br>
            <a:r>
              <a:rPr lang="en-US" b="1" dirty="0">
                <a:solidFill>
                  <a:srgbClr val="C00000"/>
                </a:solidFill>
                <a:latin typeface="Arial" pitchFamily="34" charset="0"/>
                <a:cs typeface="Arial" pitchFamily="34" charset="0"/>
                <a:sym typeface="Symbol"/>
              </a:rPr>
              <a:t>ANY n</a:t>
            </a:r>
            <a:br>
              <a:rPr lang="en-US" dirty="0">
                <a:latin typeface="Arial" pitchFamily="34" charset="0"/>
                <a:cs typeface="Arial" pitchFamily="34" charset="0"/>
                <a:sym typeface="Symbol"/>
              </a:rPr>
            </a:br>
            <a:r>
              <a:rPr lang="en-US" b="1" dirty="0">
                <a:solidFill>
                  <a:srgbClr val="0070C0"/>
                </a:solidFill>
                <a:latin typeface="Arial" pitchFamily="34" charset="0"/>
                <a:cs typeface="Arial" pitchFamily="34" charset="0"/>
                <a:sym typeface="Symbol"/>
              </a:rPr>
              <a:t>[A1:]</a:t>
            </a:r>
            <a:r>
              <a:rPr lang="en-US" dirty="0">
                <a:latin typeface="Arial" pitchFamily="34" charset="0"/>
                <a:cs typeface="Arial" pitchFamily="34" charset="0"/>
                <a:sym typeface="Symbol"/>
              </a:rPr>
              <a:t>	n mod 4 = 0</a:t>
            </a:r>
          </a:p>
          <a:p>
            <a:pPr>
              <a:defRPr/>
            </a:pPr>
            <a:r>
              <a:rPr lang="en-US" b="1" dirty="0">
                <a:solidFill>
                  <a:srgbClr val="0070C0"/>
                </a:solidFill>
                <a:latin typeface="Arial" pitchFamily="34" charset="0"/>
                <a:cs typeface="Arial" pitchFamily="34" charset="0"/>
                <a:sym typeface="Symbol"/>
              </a:rPr>
              <a:t>[G:]        </a:t>
            </a:r>
            <a:r>
              <a:rPr lang="en-US" dirty="0">
                <a:latin typeface="Arial" pitchFamily="34" charset="0"/>
                <a:cs typeface="Arial" pitchFamily="34" charset="0"/>
                <a:sym typeface="Symbol"/>
              </a:rPr>
              <a:t>n mod 2 = 0</a:t>
            </a:r>
          </a:p>
          <a:p>
            <a:pPr>
              <a:defRPr/>
            </a:pPr>
            <a:r>
              <a:rPr lang="en-US" b="1" dirty="0">
                <a:latin typeface="Arial" pitchFamily="34" charset="0"/>
                <a:cs typeface="Arial" pitchFamily="34" charset="0"/>
                <a:sym typeface="Symbol"/>
              </a:rPr>
              <a:t>BEGIN</a:t>
            </a:r>
            <a:endParaRPr lang="en-US" dirty="0">
              <a:latin typeface="Arial" pitchFamily="34" charset="0"/>
              <a:cs typeface="Arial" pitchFamily="34" charset="0"/>
              <a:sym typeface="Symbol"/>
            </a:endParaRPr>
          </a:p>
          <a:p>
            <a:pPr>
              <a:defRPr/>
            </a:pPr>
            <a:r>
              <a:rPr lang="en-US" dirty="0">
                <a:latin typeface="Arial" pitchFamily="34" charset="0"/>
                <a:cs typeface="Arial" pitchFamily="34" charset="0"/>
                <a:sym typeface="Symbol"/>
              </a:rPr>
              <a:t>1.  {def. of mod on A1}  (k:: n = 4*k)</a:t>
            </a:r>
          </a:p>
          <a:p>
            <a:pPr marL="342900" indent="-342900">
              <a:buFontTx/>
              <a:buAutoNum type="arabicPeriod" startAt="2"/>
              <a:defRPr/>
            </a:pPr>
            <a:r>
              <a:rPr lang="en-US" dirty="0">
                <a:latin typeface="Arial" pitchFamily="34" charset="0"/>
                <a:cs typeface="Arial" pitchFamily="34" charset="0"/>
                <a:sym typeface="Symbol"/>
              </a:rPr>
              <a:t>{-</a:t>
            </a:r>
            <a:r>
              <a:rPr lang="en-US" dirty="0" err="1">
                <a:latin typeface="Arial" pitchFamily="34" charset="0"/>
                <a:cs typeface="Arial" pitchFamily="34" charset="0"/>
                <a:sym typeface="Symbol"/>
              </a:rPr>
              <a:t>elim</a:t>
            </a:r>
            <a:r>
              <a:rPr lang="en-US" dirty="0">
                <a:latin typeface="Arial" pitchFamily="34" charset="0"/>
                <a:cs typeface="Arial" pitchFamily="34" charset="0"/>
                <a:sym typeface="Symbol"/>
              </a:rPr>
              <a:t> on 1}. [SOME k]  n = 4*k</a:t>
            </a:r>
          </a:p>
          <a:p>
            <a:pPr marL="342900" indent="-342900">
              <a:buFontTx/>
              <a:buAutoNum type="arabicPeriod" startAt="2"/>
              <a:defRPr/>
            </a:pPr>
            <a:r>
              <a:rPr lang="en-US" dirty="0">
                <a:latin typeface="Arial" pitchFamily="34" charset="0"/>
                <a:cs typeface="Arial" pitchFamily="34" charset="0"/>
                <a:sym typeface="Symbol"/>
              </a:rPr>
              <a:t>{</a:t>
            </a:r>
            <a:r>
              <a:rPr lang="en-US" dirty="0" err="1">
                <a:latin typeface="Arial" pitchFamily="34" charset="0"/>
                <a:cs typeface="Arial" pitchFamily="34" charset="0"/>
                <a:sym typeface="Symbol"/>
              </a:rPr>
              <a:t>arith</a:t>
            </a:r>
            <a:r>
              <a:rPr lang="en-US" dirty="0">
                <a:latin typeface="Arial" pitchFamily="34" charset="0"/>
                <a:cs typeface="Arial" pitchFamily="34" charset="0"/>
                <a:sym typeface="Symbol"/>
              </a:rPr>
              <a:t>. on 2} n = 2*2k</a:t>
            </a:r>
          </a:p>
          <a:p>
            <a:pPr marL="342900" indent="-342900">
              <a:buFontTx/>
              <a:buAutoNum type="arabicPeriod" startAt="2"/>
              <a:defRPr/>
            </a:pPr>
            <a:r>
              <a:rPr lang="en-US" dirty="0">
                <a:latin typeface="Arial" pitchFamily="34" charset="0"/>
                <a:cs typeface="Arial" pitchFamily="34" charset="0"/>
                <a:sym typeface="Symbol"/>
              </a:rPr>
              <a:t>{-intro on 3} (m:: n = 2*m)</a:t>
            </a:r>
          </a:p>
          <a:p>
            <a:pPr marL="342900" indent="-342900">
              <a:buFontTx/>
              <a:buAutoNum type="arabicPeriod" startAt="2"/>
              <a:defRPr/>
            </a:pPr>
            <a:r>
              <a:rPr lang="en-US" dirty="0">
                <a:latin typeface="Arial" pitchFamily="34" charset="0"/>
                <a:cs typeface="Arial" pitchFamily="34" charset="0"/>
                <a:sym typeface="Symbol"/>
              </a:rPr>
              <a:t>{def. mod on 4} n mod 2 = 0</a:t>
            </a:r>
          </a:p>
          <a:p>
            <a:pPr>
              <a:defRPr/>
            </a:pPr>
            <a:r>
              <a:rPr lang="en-US" sz="1600" b="1" dirty="0">
                <a:latin typeface="Arial" pitchFamily="34" charset="0"/>
                <a:cs typeface="Arial" pitchFamily="34" charset="0"/>
                <a:sym typeface="Symbol"/>
              </a:rPr>
              <a:t>END</a:t>
            </a:r>
            <a:endParaRPr lang="en-US" sz="1600" b="1" dirty="0"/>
          </a:p>
        </p:txBody>
      </p:sp>
      <p:sp>
        <p:nvSpPr>
          <p:cNvPr id="7" name="p mod 3 = 0    ⇔  ∃k  : p = 3 * k">
            <a:extLst>
              <a:ext uri="{FF2B5EF4-FFF2-40B4-BE49-F238E27FC236}">
                <a16:creationId xmlns:a16="http://schemas.microsoft.com/office/drawing/2014/main" id="{73CC309C-628C-A243-BECD-348647D5914B}"/>
              </a:ext>
            </a:extLst>
          </p:cNvPr>
          <p:cNvSpPr txBox="1"/>
          <p:nvPr/>
        </p:nvSpPr>
        <p:spPr>
          <a:xfrm>
            <a:off x="5690171" y="1268760"/>
            <a:ext cx="3453829" cy="923330"/>
          </a:xfrm>
          <a:prstGeom prst="rect">
            <a:avLst/>
          </a:prstGeom>
          <a:gradFill>
            <a:gsLst>
              <a:gs pos="0">
                <a:schemeClr val="accent4">
                  <a:hueOff val="-191238"/>
                  <a:satOff val="7246"/>
                  <a:lumOff val="17407"/>
                </a:schemeClr>
              </a:gs>
              <a:gs pos="30000">
                <a:srgbClr val="FFEBB9"/>
              </a:gs>
              <a:gs pos="45000">
                <a:srgbClr val="FFE9B2"/>
              </a:gs>
              <a:gs pos="55000">
                <a:srgbClr val="FFE9B2"/>
              </a:gs>
              <a:gs pos="73000">
                <a:srgbClr val="FFEBB9"/>
              </a:gs>
              <a:gs pos="100000">
                <a:schemeClr val="accent4">
                  <a:hueOff val="-191238"/>
                  <a:satOff val="7246"/>
                  <a:lumOff val="17407"/>
                </a:schemeClr>
              </a:gs>
            </a:gsLst>
            <a:lin ang="949999"/>
          </a:gradFill>
          <a:ln>
            <a:solidFill>
              <a:schemeClr val="accent4"/>
            </a:solidFill>
          </a:ln>
          <a:effectLst>
            <a:outerShdw blurRad="38100" dist="25400" dir="5400000" rotWithShape="0">
              <a:srgbClr val="000000">
                <a:alpha val="4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defRPr i="1">
                <a:latin typeface="Georgia"/>
                <a:ea typeface="Georgia"/>
                <a:cs typeface="Georgia"/>
                <a:sym typeface="Georgia"/>
              </a:defRPr>
            </a:pPr>
            <a:r>
              <a:rPr lang="en-US" dirty="0"/>
              <a:t>for a&gt;0:</a:t>
            </a:r>
            <a:br>
              <a:rPr lang="en-US" dirty="0"/>
            </a:br>
            <a:endParaRPr lang="en-US" dirty="0"/>
          </a:p>
          <a:p>
            <a:pPr>
              <a:defRPr i="1">
                <a:latin typeface="Georgia"/>
                <a:ea typeface="Georgia"/>
                <a:cs typeface="Georgia"/>
                <a:sym typeface="Georgia"/>
              </a:defRPr>
            </a:pPr>
            <a:r>
              <a:rPr dirty="0"/>
              <a:t>p </a:t>
            </a:r>
            <a:r>
              <a:rPr b="1" dirty="0"/>
              <a:t>mod</a:t>
            </a:r>
            <a:r>
              <a:rPr dirty="0"/>
              <a:t> </a:t>
            </a:r>
            <a:r>
              <a:rPr lang="en-US" dirty="0"/>
              <a:t>a</a:t>
            </a:r>
            <a:r>
              <a:rPr dirty="0"/>
              <a:t> = 0   ⇔  </a:t>
            </a:r>
            <a:r>
              <a:rPr lang="en-US" dirty="0"/>
              <a:t>(</a:t>
            </a:r>
            <a:r>
              <a:rPr dirty="0"/>
              <a:t>∃k</a:t>
            </a:r>
            <a:r>
              <a:rPr lang="en-US" dirty="0"/>
              <a:t>:</a:t>
            </a:r>
            <a:r>
              <a:rPr dirty="0"/>
              <a:t>: p = </a:t>
            </a:r>
            <a:r>
              <a:rPr lang="en-US" dirty="0"/>
              <a:t>a</a:t>
            </a:r>
            <a:r>
              <a:rPr dirty="0"/>
              <a:t>*k</a:t>
            </a:r>
            <a:r>
              <a:rPr lang="en-US"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p:tmAbs val="0"/>
                                  </p:iterate>
                                  <p:childTnLst>
                                    <p:set>
                                      <p:cBhvr>
                                        <p:cTn id="18" fill="hold"/>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t>Our learning goals</a:t>
            </a:r>
          </a:p>
        </p:txBody>
      </p:sp>
      <p:sp>
        <p:nvSpPr>
          <p:cNvPr id="15363" name="Content Placeholder 2"/>
          <p:cNvSpPr>
            <a:spLocks noGrp="1"/>
          </p:cNvSpPr>
          <p:nvPr>
            <p:ph sz="quarter" idx="1"/>
          </p:nvPr>
        </p:nvSpPr>
        <p:spPr>
          <a:xfrm>
            <a:off x="457200" y="1556792"/>
            <a:ext cx="8229600" cy="4599533"/>
          </a:xfrm>
        </p:spPr>
        <p:txBody>
          <a:bodyPr/>
          <a:lstStyle/>
          <a:p>
            <a:pPr algn="just"/>
            <a:r>
              <a:rPr lang="en-US" sz="2800"/>
              <a:t>To introduce you to </a:t>
            </a:r>
            <a:r>
              <a:rPr lang="en-US" sz="2800" b="1"/>
              <a:t>Hoare logic</a:t>
            </a:r>
            <a:r>
              <a:rPr lang="en-US" sz="2800"/>
              <a:t>: fundamental for imperative languages.</a:t>
            </a:r>
          </a:p>
          <a:p>
            <a:pPr algn="just"/>
            <a:r>
              <a:rPr lang="en-US" sz="2800"/>
              <a:t>To learn formulating your correctness arguments </a:t>
            </a:r>
            <a:r>
              <a:rPr lang="en-US" sz="2800" b="1"/>
              <a:t>formally</a:t>
            </a:r>
            <a:r>
              <a:rPr lang="en-US" sz="2800"/>
              <a:t>.</a:t>
            </a:r>
          </a:p>
          <a:p>
            <a:pPr algn="just"/>
            <a:r>
              <a:rPr lang="en-US" sz="2800"/>
              <a:t>To introduce you to some of the more advanced aspects such as the treatment of loops and program calls.  This is useful for your later research, e.g. if you want to prove the correctness of your algorithm, or when your research involves development of a verification tool.</a:t>
            </a:r>
          </a:p>
          <a:p>
            <a:pPr algn="just"/>
            <a:endParaRPr lang="en-US" sz="2800"/>
          </a:p>
          <a:p>
            <a:pPr lvl="1" algn="just">
              <a:buFont typeface="Wingdings 3" pitchFamily="18" charset="2"/>
              <a:buNone/>
            </a:pPr>
            <a:endParaRPr lang="en-US" sz="2400"/>
          </a:p>
        </p:txBody>
      </p:sp>
      <p:sp>
        <p:nvSpPr>
          <p:cNvPr id="4" name="Slide Number Placeholder 3"/>
          <p:cNvSpPr>
            <a:spLocks noGrp="1"/>
          </p:cNvSpPr>
          <p:nvPr>
            <p:ph type="sldNum" sz="quarter" idx="10"/>
          </p:nvPr>
        </p:nvSpPr>
        <p:spPr/>
        <p:txBody>
          <a:bodyPr/>
          <a:lstStyle/>
          <a:p>
            <a:pPr>
              <a:defRPr/>
            </a:pPr>
            <a:fld id="{29FBF316-9012-41B2-822F-25CB87206C89}" type="slidenum">
              <a:rPr lang="nl-NL" smtClean="0"/>
              <a:pPr>
                <a:defRPr/>
              </a:pPr>
              <a:t>3</a:t>
            </a:fld>
            <a:endParaRPr lang="nl-NL"/>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3BBD5337-9F0F-2040-8EA6-80798EC5FD93}"/>
              </a:ext>
            </a:extLst>
          </p:cNvPr>
          <p:cNvSpPr/>
          <p:nvPr/>
        </p:nvSpPr>
        <p:spPr>
          <a:xfrm>
            <a:off x="971600" y="2276872"/>
            <a:ext cx="7056784" cy="1584176"/>
          </a:xfrm>
          <a:prstGeom prst="roundRect">
            <a:avLst>
              <a:gd name="adj" fmla="val 33234"/>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010" name="Title 1"/>
          <p:cNvSpPr>
            <a:spLocks noGrp="1"/>
          </p:cNvSpPr>
          <p:nvPr>
            <p:ph type="title"/>
          </p:nvPr>
        </p:nvSpPr>
        <p:spPr/>
        <p:txBody>
          <a:bodyPr/>
          <a:lstStyle/>
          <a:p>
            <a:pPr eaLnBrk="1" hangingPunct="1"/>
            <a:r>
              <a:rPr lang="en-US"/>
              <a:t>Proof with induction</a:t>
            </a:r>
            <a:endParaRPr lang="nl-NL"/>
          </a:p>
        </p:txBody>
      </p:sp>
      <p:sp>
        <p:nvSpPr>
          <p:cNvPr id="43011" name="Content Placeholder 3"/>
          <p:cNvSpPr>
            <a:spLocks noGrp="1"/>
          </p:cNvSpPr>
          <p:nvPr>
            <p:ph sz="quarter" idx="1"/>
          </p:nvPr>
        </p:nvSpPr>
        <p:spPr>
          <a:xfrm>
            <a:off x="428625" y="1285875"/>
            <a:ext cx="8229600" cy="4937125"/>
          </a:xfrm>
        </p:spPr>
        <p:txBody>
          <a:bodyPr/>
          <a:lstStyle/>
          <a:p>
            <a:pPr eaLnBrk="1" hangingPunct="1"/>
            <a:r>
              <a:rPr lang="en-US" dirty="0"/>
              <a:t>Induction over “natural numbers” is based on this rule:</a:t>
            </a:r>
            <a:br>
              <a:rPr lang="en-US" dirty="0"/>
            </a:br>
            <a:br>
              <a:rPr lang="en-US" dirty="0"/>
            </a:br>
            <a:br>
              <a:rPr lang="en-US" dirty="0"/>
            </a:br>
            <a:r>
              <a:rPr lang="en-US" dirty="0"/>
              <a:t>	    P 0      ,      (</a:t>
            </a:r>
            <a:r>
              <a:rPr lang="en-US" dirty="0">
                <a:highlight>
                  <a:srgbClr val="FFFF00"/>
                </a:highlight>
                <a:sym typeface="Symbol" pitchFamily="18" charset="2"/>
              </a:rPr>
              <a:t>n</a:t>
            </a:r>
            <a:r>
              <a:rPr lang="en-US" dirty="0">
                <a:sym typeface="Symbol" pitchFamily="18" charset="2"/>
              </a:rPr>
              <a:t>: 0≤n : P n  </a:t>
            </a:r>
            <a:r>
              <a:rPr lang="en-US" dirty="0">
                <a:highlight>
                  <a:srgbClr val="00FFFF"/>
                </a:highlight>
                <a:sym typeface="Symbol" pitchFamily="18" charset="2"/>
              </a:rPr>
              <a:t></a:t>
            </a:r>
            <a:r>
              <a:rPr lang="en-US" dirty="0">
                <a:sym typeface="Symbol" pitchFamily="18" charset="2"/>
              </a:rPr>
              <a:t>  P (n+1))</a:t>
            </a:r>
            <a:br>
              <a:rPr lang="en-US" dirty="0">
                <a:sym typeface="Symbol" pitchFamily="18" charset="2"/>
              </a:rPr>
            </a:br>
            <a:r>
              <a:rPr lang="en-US" dirty="0">
                <a:sym typeface="Symbol" pitchFamily="18" charset="2"/>
              </a:rPr>
              <a:t>	----------------------------------------------------------</a:t>
            </a:r>
            <a:br>
              <a:rPr lang="en-US" dirty="0">
                <a:sym typeface="Symbol" pitchFamily="18" charset="2"/>
              </a:rPr>
            </a:br>
            <a:r>
              <a:rPr lang="en-US" dirty="0"/>
              <a:t> 	                     (</a:t>
            </a:r>
            <a:r>
              <a:rPr lang="en-US" dirty="0">
                <a:sym typeface="Symbol" pitchFamily="18" charset="2"/>
              </a:rPr>
              <a:t>n: 0≤n : P n)</a:t>
            </a:r>
            <a:endParaRPr lang="nl-NL" dirty="0"/>
          </a:p>
        </p:txBody>
      </p:sp>
      <p:sp>
        <p:nvSpPr>
          <p:cNvPr id="3" name="Slide Number Placeholder 2"/>
          <p:cNvSpPr>
            <a:spLocks noGrp="1"/>
          </p:cNvSpPr>
          <p:nvPr>
            <p:ph type="sldNum" sz="quarter" idx="10"/>
          </p:nvPr>
        </p:nvSpPr>
        <p:spPr/>
        <p:txBody>
          <a:bodyPr/>
          <a:lstStyle/>
          <a:p>
            <a:pPr>
              <a:defRPr/>
            </a:pPr>
            <a:fld id="{345C62FE-D3E8-4353-BE40-35D759000ED4}" type="slidenum">
              <a:rPr lang="nl-NL" smtClean="0"/>
              <a:pPr>
                <a:defRPr/>
              </a:pPr>
              <a:t>30</a:t>
            </a:fld>
            <a:endParaRPr lang="nl-NL"/>
          </a:p>
        </p:txBody>
      </p:sp>
      <p:sp>
        <p:nvSpPr>
          <p:cNvPr id="2" name="TextBox 1">
            <a:extLst>
              <a:ext uri="{FF2B5EF4-FFF2-40B4-BE49-F238E27FC236}">
                <a16:creationId xmlns:a16="http://schemas.microsoft.com/office/drawing/2014/main" id="{EB509907-7A6C-094B-BDC3-4322CEBACECF}"/>
              </a:ext>
            </a:extLst>
          </p:cNvPr>
          <p:cNvSpPr txBox="1"/>
          <p:nvPr/>
        </p:nvSpPr>
        <p:spPr>
          <a:xfrm>
            <a:off x="2362227" y="4218235"/>
            <a:ext cx="4275529" cy="369332"/>
          </a:xfrm>
          <a:prstGeom prst="rect">
            <a:avLst/>
          </a:prstGeom>
          <a:noFill/>
        </p:spPr>
        <p:txBody>
          <a:bodyPr wrap="none" rtlCol="0">
            <a:spAutoFit/>
          </a:bodyPr>
          <a:lstStyle/>
          <a:p>
            <a:r>
              <a:rPr lang="en-US" dirty="0"/>
              <a:t>(n is implicitly assumed to be of type </a:t>
            </a:r>
            <a:r>
              <a:rPr lang="en-US" dirty="0" err="1"/>
              <a:t>int</a:t>
            </a:r>
            <a:r>
              <a:rPr lang="en-US" dirty="0"/>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Title 4"/>
          <p:cNvSpPr txBox="1">
            <a:spLocks noGrp="1"/>
          </p:cNvSpPr>
          <p:nvPr>
            <p:ph type="title"/>
          </p:nvPr>
        </p:nvSpPr>
        <p:spPr>
          <a:xfrm>
            <a:off x="457200" y="228600"/>
            <a:ext cx="8229600" cy="771525"/>
          </a:xfrm>
          <a:prstGeom prst="rect">
            <a:avLst/>
          </a:prstGeom>
        </p:spPr>
        <p:txBody>
          <a:bodyPr/>
          <a:lstStyle/>
          <a:p>
            <a:r>
              <a:rPr dirty="0"/>
              <a:t>Example of a proof with induction</a:t>
            </a:r>
          </a:p>
        </p:txBody>
      </p:sp>
      <p:sp>
        <p:nvSpPr>
          <p:cNvPr id="111" name="Slide Number Placeholder 3"/>
          <p:cNvSpPr txBox="1">
            <a:spLocks noGrp="1"/>
          </p:cNvSpPr>
          <p:nvPr>
            <p:ph type="sldNum" sz="quarter" idx="2"/>
          </p:nvPr>
        </p:nvSpPr>
        <p:spPr>
          <a:xfrm>
            <a:off x="8699217" y="6492875"/>
            <a:ext cx="301909" cy="3073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464653"/>
                </a:solidFill>
                <a:effectLst/>
                <a:uFillTx/>
                <a:latin typeface="Gill Sans MT"/>
                <a:ea typeface="Gill Sans MT"/>
                <a:cs typeface="Gill Sans MT"/>
                <a:sym typeface="Gill Sans MT"/>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ill Sans MT"/>
                <a:ea typeface="Gill Sans MT"/>
                <a:cs typeface="Gill Sans MT"/>
                <a:sym typeface="Gill Sans MT"/>
              </a:defRPr>
            </a:lvl9pPr>
          </a:lstStyle>
          <a:p>
            <a:fld id="{86CB4B4D-7CA3-9044-876B-883B54F8677D}" type="slidenum">
              <a:rPr lang="en-NL" smtClean="0"/>
              <a:pPr/>
              <a:t>31</a:t>
            </a:fld>
            <a:endParaRPr/>
          </a:p>
        </p:txBody>
      </p:sp>
      <p:sp>
        <p:nvSpPr>
          <p:cNvPr id="112" name="TextBox 5"/>
          <p:cNvSpPr txBox="1"/>
          <p:nvPr/>
        </p:nvSpPr>
        <p:spPr>
          <a:xfrm>
            <a:off x="483264" y="1148182"/>
            <a:ext cx="8229600" cy="5586145"/>
          </a:xfrm>
          <a:prstGeom prst="rect">
            <a:avLst/>
          </a:prstGeom>
          <a:solidFill>
            <a:srgbClr val="E4E9AF"/>
          </a:solidFill>
          <a:ln w="12700">
            <a:solidFill>
              <a:schemeClr val="tx1"/>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defRPr sz="1700" b="1">
                <a:latin typeface="Arial"/>
                <a:ea typeface="Arial"/>
                <a:cs typeface="Arial"/>
                <a:sym typeface="Arial"/>
              </a:defRPr>
            </a:pPr>
            <a:r>
              <a:rPr dirty="0"/>
              <a:t>PROOF</a:t>
            </a:r>
          </a:p>
          <a:p>
            <a:pPr>
              <a:defRPr sz="1700" b="1">
                <a:solidFill>
                  <a:srgbClr val="0070C0"/>
                </a:solidFill>
                <a:latin typeface="Arial"/>
                <a:ea typeface="Arial"/>
                <a:cs typeface="Arial"/>
                <a:sym typeface="Arial"/>
              </a:defRPr>
            </a:pPr>
            <a:r>
              <a:rPr dirty="0"/>
              <a:t>[G:]    </a:t>
            </a:r>
            <a:r>
              <a:rPr b="0" i="1" dirty="0">
                <a:solidFill>
                  <a:srgbClr val="000000"/>
                </a:solidFill>
                <a:latin typeface="Georgia"/>
                <a:ea typeface="Georgia"/>
                <a:cs typeface="Georgia"/>
                <a:sym typeface="Georgia"/>
              </a:rPr>
              <a:t>(∀n: 0≤n:  (n</a:t>
            </a:r>
            <a:r>
              <a:rPr b="0" i="1" baseline="31999" dirty="0">
                <a:solidFill>
                  <a:srgbClr val="000000"/>
                </a:solidFill>
                <a:latin typeface="Georgia"/>
                <a:ea typeface="Georgia"/>
                <a:cs typeface="Georgia"/>
                <a:sym typeface="Georgia"/>
              </a:rPr>
              <a:t>3</a:t>
            </a:r>
            <a:r>
              <a:rPr b="0" i="1" dirty="0">
                <a:solidFill>
                  <a:srgbClr val="000000"/>
                </a:solidFill>
                <a:latin typeface="Georgia"/>
                <a:ea typeface="Georgia"/>
                <a:cs typeface="Georgia"/>
                <a:sym typeface="Georgia"/>
              </a:rPr>
              <a:t> + 2n) </a:t>
            </a:r>
            <a:r>
              <a:rPr i="1" dirty="0">
                <a:solidFill>
                  <a:srgbClr val="000000"/>
                </a:solidFill>
                <a:latin typeface="Georgia"/>
                <a:ea typeface="Georgia"/>
                <a:cs typeface="Georgia"/>
                <a:sym typeface="Georgia"/>
              </a:rPr>
              <a:t>mod</a:t>
            </a:r>
            <a:r>
              <a:rPr b="0" i="1" dirty="0">
                <a:solidFill>
                  <a:srgbClr val="000000"/>
                </a:solidFill>
                <a:latin typeface="Georgia"/>
                <a:ea typeface="Georgia"/>
                <a:cs typeface="Georgia"/>
                <a:sym typeface="Georgia"/>
              </a:rPr>
              <a:t> 3 = 0)</a:t>
            </a:r>
            <a:endParaRPr i="1" dirty="0">
              <a:latin typeface="Georgia"/>
              <a:ea typeface="Georgia"/>
              <a:cs typeface="Georgia"/>
              <a:sym typeface="Georgia"/>
            </a:endParaRPr>
          </a:p>
          <a:p>
            <a:pPr>
              <a:defRPr sz="1700" b="1">
                <a:latin typeface="Arial"/>
                <a:ea typeface="Arial"/>
                <a:cs typeface="Arial"/>
                <a:sym typeface="Arial"/>
              </a:defRPr>
            </a:pPr>
            <a:r>
              <a:rPr dirty="0"/>
              <a:t>BEGIN</a:t>
            </a:r>
            <a:br>
              <a:rPr dirty="0"/>
            </a:br>
            <a:r>
              <a:rPr b="0" dirty="0"/>
              <a:t>1</a:t>
            </a:r>
            <a:r>
              <a:rPr b="0" dirty="0">
                <a:solidFill>
                  <a:srgbClr val="808080"/>
                </a:solidFill>
              </a:rPr>
              <a:t>.   { trivial }           </a:t>
            </a:r>
            <a:r>
              <a:rPr b="0" i="1" dirty="0">
                <a:latin typeface="Georgia"/>
                <a:ea typeface="Georgia"/>
                <a:cs typeface="Georgia"/>
                <a:sym typeface="Georgia"/>
              </a:rPr>
              <a:t>(0</a:t>
            </a:r>
            <a:r>
              <a:rPr b="0" i="1" baseline="31999" dirty="0">
                <a:latin typeface="Georgia"/>
                <a:ea typeface="Georgia"/>
                <a:cs typeface="Georgia"/>
                <a:sym typeface="Georgia"/>
              </a:rPr>
              <a:t>3</a:t>
            </a:r>
            <a:r>
              <a:rPr b="0" i="1" dirty="0">
                <a:latin typeface="Georgia"/>
                <a:ea typeface="Georgia"/>
                <a:cs typeface="Georgia"/>
                <a:sym typeface="Georgia"/>
              </a:rPr>
              <a:t> + 2*0) </a:t>
            </a:r>
            <a:r>
              <a:rPr i="1" dirty="0">
                <a:latin typeface="Georgia"/>
                <a:ea typeface="Georgia"/>
                <a:cs typeface="Georgia"/>
                <a:sym typeface="Georgia"/>
              </a:rPr>
              <a:t>mod</a:t>
            </a:r>
            <a:r>
              <a:rPr b="0" i="1" dirty="0">
                <a:latin typeface="Georgia"/>
                <a:ea typeface="Georgia"/>
                <a:cs typeface="Georgia"/>
                <a:sym typeface="Georgia"/>
              </a:rPr>
              <a:t> 3 = 0</a:t>
            </a:r>
          </a:p>
          <a:p>
            <a:pPr>
              <a:defRPr sz="1700" b="1">
                <a:latin typeface="Arial"/>
                <a:ea typeface="Arial"/>
                <a:cs typeface="Arial"/>
                <a:sym typeface="Arial"/>
              </a:defRPr>
            </a:pPr>
            <a:r>
              <a:rPr b="0" dirty="0"/>
              <a:t>2.  </a:t>
            </a:r>
            <a:r>
              <a:rPr b="0" dirty="0">
                <a:solidFill>
                  <a:srgbClr val="535353"/>
                </a:solidFill>
              </a:rPr>
              <a:t>{ see below } </a:t>
            </a:r>
            <a:r>
              <a:rPr i="1" dirty="0">
                <a:latin typeface="Georgia"/>
                <a:ea typeface="Georgia"/>
                <a:cs typeface="Georgia"/>
                <a:sym typeface="Georgia"/>
              </a:rPr>
              <a:t>(</a:t>
            </a:r>
            <a:r>
              <a:rPr b="0" i="1" dirty="0">
                <a:highlight>
                  <a:srgbClr val="FFFF00"/>
                </a:highlight>
                <a:latin typeface="Georgia"/>
                <a:ea typeface="Georgia"/>
                <a:cs typeface="Georgia"/>
                <a:sym typeface="Georgia"/>
              </a:rPr>
              <a:t>∀n</a:t>
            </a:r>
            <a:r>
              <a:rPr b="0" i="1" dirty="0">
                <a:latin typeface="Georgia"/>
                <a:ea typeface="Georgia"/>
                <a:cs typeface="Georgia"/>
                <a:sym typeface="Georgia"/>
              </a:rPr>
              <a:t>: 0≤n:   (n</a:t>
            </a:r>
            <a:r>
              <a:rPr b="0" i="1" baseline="31999" dirty="0">
                <a:latin typeface="Georgia"/>
                <a:ea typeface="Georgia"/>
                <a:cs typeface="Georgia"/>
                <a:sym typeface="Georgia"/>
              </a:rPr>
              <a:t>3</a:t>
            </a:r>
            <a:r>
              <a:rPr b="0" i="1" dirty="0">
                <a:latin typeface="Georgia"/>
                <a:ea typeface="Georgia"/>
                <a:cs typeface="Georgia"/>
                <a:sym typeface="Georgia"/>
              </a:rPr>
              <a:t> + 2n) </a:t>
            </a:r>
            <a:r>
              <a:rPr i="1" dirty="0">
                <a:latin typeface="Georgia"/>
                <a:ea typeface="Georgia"/>
                <a:cs typeface="Georgia"/>
                <a:sym typeface="Georgia"/>
              </a:rPr>
              <a:t>mod 3</a:t>
            </a:r>
            <a:r>
              <a:rPr b="0" i="1" dirty="0">
                <a:latin typeface="Georgia"/>
                <a:ea typeface="Georgia"/>
                <a:cs typeface="Georgia"/>
                <a:sym typeface="Georgia"/>
              </a:rPr>
              <a:t> = 0</a:t>
            </a:r>
            <a:r>
              <a:rPr i="1" dirty="0">
                <a:latin typeface="Georgia"/>
                <a:ea typeface="Georgia"/>
                <a:cs typeface="Georgia"/>
                <a:sym typeface="Georgia"/>
              </a:rPr>
              <a:t>  </a:t>
            </a:r>
            <a:r>
              <a:rPr dirty="0">
                <a:solidFill>
                  <a:srgbClr val="C00000"/>
                </a:solidFill>
                <a:highlight>
                  <a:srgbClr val="00FFFF"/>
                </a:highlight>
                <a:latin typeface="Georgia"/>
                <a:ea typeface="Georgia"/>
                <a:cs typeface="Georgia"/>
                <a:sym typeface="Georgia"/>
              </a:rPr>
              <a:t>⇒</a:t>
            </a:r>
            <a:r>
              <a:rPr lang="en-US" i="1" dirty="0">
                <a:solidFill>
                  <a:srgbClr val="C00000"/>
                </a:solidFill>
                <a:latin typeface="Georgia"/>
                <a:ea typeface="Georgia"/>
                <a:cs typeface="Georgia"/>
                <a:sym typeface="Georgia"/>
              </a:rPr>
              <a:t>  </a:t>
            </a:r>
            <a:r>
              <a:rPr i="1" dirty="0">
                <a:latin typeface="Georgia"/>
                <a:ea typeface="Georgia"/>
                <a:cs typeface="Georgia"/>
                <a:sym typeface="Georgia"/>
              </a:rPr>
              <a:t> </a:t>
            </a:r>
            <a:r>
              <a:rPr b="0" i="1" dirty="0">
                <a:latin typeface="Georgia"/>
                <a:ea typeface="Georgia"/>
                <a:cs typeface="Georgia"/>
                <a:sym typeface="Georgia"/>
              </a:rPr>
              <a:t>((</a:t>
            </a:r>
            <a:r>
              <a:rPr b="0" i="1" dirty="0">
                <a:solidFill>
                  <a:srgbClr val="DB1B16"/>
                </a:solidFill>
                <a:latin typeface="Georgia"/>
                <a:ea typeface="Georgia"/>
                <a:cs typeface="Georgia"/>
                <a:sym typeface="Georgia"/>
              </a:rPr>
              <a:t>n+1</a:t>
            </a:r>
            <a:r>
              <a:rPr b="0" i="1" dirty="0">
                <a:latin typeface="Georgia"/>
                <a:ea typeface="Georgia"/>
                <a:cs typeface="Georgia"/>
                <a:sym typeface="Georgia"/>
              </a:rPr>
              <a:t>)</a:t>
            </a:r>
            <a:r>
              <a:rPr b="0" i="1" baseline="31999" dirty="0">
                <a:latin typeface="Georgia"/>
                <a:ea typeface="Georgia"/>
                <a:cs typeface="Georgia"/>
                <a:sym typeface="Georgia"/>
              </a:rPr>
              <a:t>3</a:t>
            </a:r>
            <a:r>
              <a:rPr b="0" i="1" dirty="0">
                <a:latin typeface="Georgia"/>
                <a:ea typeface="Georgia"/>
                <a:cs typeface="Georgia"/>
                <a:sym typeface="Georgia"/>
              </a:rPr>
              <a:t> + 2(</a:t>
            </a:r>
            <a:r>
              <a:rPr b="0" i="1" dirty="0">
                <a:solidFill>
                  <a:srgbClr val="DB1B16"/>
                </a:solidFill>
                <a:latin typeface="Georgia"/>
                <a:ea typeface="Georgia"/>
                <a:cs typeface="Georgia"/>
                <a:sym typeface="Georgia"/>
              </a:rPr>
              <a:t>n+1</a:t>
            </a:r>
            <a:r>
              <a:rPr b="0" i="1" dirty="0">
                <a:latin typeface="Georgia"/>
                <a:ea typeface="Georgia"/>
                <a:cs typeface="Georgia"/>
                <a:sym typeface="Georgia"/>
              </a:rPr>
              <a:t>)) </a:t>
            </a:r>
            <a:r>
              <a:rPr i="1" dirty="0">
                <a:latin typeface="Georgia"/>
                <a:ea typeface="Georgia"/>
                <a:cs typeface="Georgia"/>
                <a:sym typeface="Georgia"/>
              </a:rPr>
              <a:t>mod</a:t>
            </a:r>
            <a:r>
              <a:rPr b="0" i="1" dirty="0">
                <a:latin typeface="Georgia"/>
                <a:ea typeface="Georgia"/>
                <a:cs typeface="Georgia"/>
                <a:sym typeface="Georgia"/>
              </a:rPr>
              <a:t> 3 = 0)</a:t>
            </a:r>
            <a:br>
              <a:rPr lang="en-US" b="0" i="1" dirty="0">
                <a:latin typeface="Georgia"/>
                <a:ea typeface="Georgia"/>
                <a:cs typeface="Georgia"/>
                <a:sym typeface="Georgia"/>
              </a:rPr>
            </a:br>
            <a:endParaRPr i="1" dirty="0">
              <a:latin typeface="Georgia"/>
              <a:ea typeface="Georgia"/>
              <a:cs typeface="Georgia"/>
              <a:sym typeface="Georgia"/>
            </a:endParaRPr>
          </a:p>
          <a:p>
            <a:pPr>
              <a:defRPr sz="1700" b="1">
                <a:latin typeface="Arial"/>
                <a:ea typeface="Arial"/>
                <a:cs typeface="Arial"/>
                <a:sym typeface="Arial"/>
              </a:defRPr>
            </a:pPr>
            <a:br>
              <a:rPr b="0" i="1" dirty="0">
                <a:latin typeface="Georgia"/>
                <a:ea typeface="Georgia"/>
                <a:cs typeface="Georgia"/>
                <a:sym typeface="Georgia"/>
              </a:rPr>
            </a:br>
            <a:br>
              <a:rPr dirty="0"/>
            </a:br>
            <a:br>
              <a:rPr dirty="0"/>
            </a:br>
            <a:endParaRPr dirty="0"/>
          </a:p>
          <a:p>
            <a:pPr marL="342900" indent="-342900">
              <a:buSzPct val="100000"/>
              <a:buAutoNum type="arabicPeriod"/>
              <a:defRPr sz="1700">
                <a:latin typeface="Arial"/>
                <a:ea typeface="Arial"/>
                <a:cs typeface="Arial"/>
                <a:sym typeface="Arial"/>
              </a:defRPr>
            </a:pPr>
            <a:endParaRPr dirty="0"/>
          </a:p>
          <a:p>
            <a:pPr marL="342900" indent="-342900">
              <a:buSzPct val="100000"/>
              <a:buAutoNum type="arabicPeriod" startAt="2"/>
              <a:defRPr sz="1700">
                <a:latin typeface="Arial"/>
                <a:ea typeface="Arial"/>
                <a:cs typeface="Arial"/>
                <a:sym typeface="Arial"/>
              </a:defRPr>
            </a:pPr>
            <a:endParaRPr dirty="0"/>
          </a:p>
          <a:p>
            <a:pPr marL="342900" indent="-342900">
              <a:buSzPct val="100000"/>
              <a:buAutoNum type="arabicPeriod" startAt="3"/>
              <a:defRPr sz="1700">
                <a:latin typeface="Arial"/>
                <a:ea typeface="Arial"/>
                <a:cs typeface="Arial"/>
                <a:sym typeface="Arial"/>
              </a:defRPr>
            </a:pPr>
            <a:endParaRPr dirty="0"/>
          </a:p>
          <a:p>
            <a:pPr marL="342900" indent="-342900">
              <a:buSzPct val="100000"/>
              <a:buAutoNum type="arabicPeriod" startAt="4"/>
              <a:defRPr sz="1700">
                <a:latin typeface="Arial"/>
                <a:ea typeface="Arial"/>
                <a:cs typeface="Arial"/>
                <a:sym typeface="Arial"/>
              </a:defRPr>
            </a:pPr>
            <a:endParaRPr dirty="0"/>
          </a:p>
          <a:p>
            <a:pPr marL="342900" indent="-342900">
              <a:buSzPct val="100000"/>
              <a:buAutoNum type="arabicPeriod" startAt="5"/>
              <a:defRPr sz="1700">
                <a:latin typeface="Arial"/>
                <a:ea typeface="Arial"/>
                <a:cs typeface="Arial"/>
                <a:sym typeface="Arial"/>
              </a:defRPr>
            </a:pPr>
            <a:endParaRPr dirty="0"/>
          </a:p>
          <a:p>
            <a:pPr marL="342900" indent="-342900">
              <a:buSzPct val="100000"/>
              <a:buAutoNum type="arabicPeriod" startAt="6"/>
              <a:defRPr sz="1700">
                <a:latin typeface="Arial"/>
                <a:ea typeface="Arial"/>
                <a:cs typeface="Arial"/>
                <a:sym typeface="Arial"/>
              </a:defRPr>
            </a:pPr>
            <a:endParaRPr dirty="0"/>
          </a:p>
          <a:p>
            <a:pPr>
              <a:defRPr sz="1700">
                <a:latin typeface="Arial"/>
                <a:ea typeface="Arial"/>
                <a:cs typeface="Arial"/>
                <a:sym typeface="Arial"/>
              </a:defRPr>
            </a:pPr>
            <a:endParaRPr dirty="0"/>
          </a:p>
          <a:p>
            <a:pPr marL="342900" indent="-342900">
              <a:buSzPct val="100000"/>
              <a:buAutoNum type="arabicPeriod" startAt="3"/>
              <a:defRPr sz="1700">
                <a:solidFill>
                  <a:srgbClr val="595959"/>
                </a:solidFill>
                <a:latin typeface="Arial"/>
                <a:ea typeface="Arial"/>
                <a:cs typeface="Arial"/>
                <a:sym typeface="Arial"/>
              </a:defRPr>
            </a:pPr>
            <a:endParaRPr lang="en-US" dirty="0"/>
          </a:p>
          <a:p>
            <a:pPr marL="342900" indent="-342900">
              <a:buSzPct val="100000"/>
              <a:buAutoNum type="arabicPeriod" startAt="3"/>
              <a:defRPr sz="1700">
                <a:solidFill>
                  <a:srgbClr val="595959"/>
                </a:solidFill>
                <a:latin typeface="Arial"/>
                <a:ea typeface="Arial"/>
                <a:cs typeface="Arial"/>
                <a:sym typeface="Arial"/>
              </a:defRPr>
            </a:pPr>
            <a:endParaRPr lang="en-US" dirty="0"/>
          </a:p>
          <a:p>
            <a:pPr marL="342900" indent="-342900">
              <a:buSzPct val="100000"/>
              <a:buAutoNum type="arabicPeriod" startAt="3"/>
              <a:defRPr sz="1700">
                <a:solidFill>
                  <a:srgbClr val="595959"/>
                </a:solidFill>
                <a:latin typeface="Arial"/>
                <a:ea typeface="Arial"/>
                <a:cs typeface="Arial"/>
                <a:sym typeface="Arial"/>
              </a:defRPr>
            </a:pPr>
            <a:r>
              <a:rPr dirty="0"/>
              <a:t>{ induction, using 1,2}   </a:t>
            </a:r>
            <a:r>
              <a:rPr i="1" dirty="0">
                <a:solidFill>
                  <a:srgbClr val="000000"/>
                </a:solidFill>
                <a:latin typeface="Georgia"/>
                <a:ea typeface="Georgia"/>
                <a:cs typeface="Georgia"/>
                <a:sym typeface="Georgia"/>
              </a:rPr>
              <a:t>(∀n: 0≤n:(n</a:t>
            </a:r>
            <a:r>
              <a:rPr i="1" baseline="31999" dirty="0">
                <a:solidFill>
                  <a:srgbClr val="000000"/>
                </a:solidFill>
                <a:latin typeface="Georgia"/>
                <a:ea typeface="Georgia"/>
                <a:cs typeface="Georgia"/>
                <a:sym typeface="Georgia"/>
              </a:rPr>
              <a:t>3</a:t>
            </a:r>
            <a:r>
              <a:rPr i="1" dirty="0">
                <a:solidFill>
                  <a:srgbClr val="000000"/>
                </a:solidFill>
                <a:latin typeface="Georgia"/>
                <a:ea typeface="Georgia"/>
                <a:cs typeface="Georgia"/>
                <a:sym typeface="Georgia"/>
              </a:rPr>
              <a:t> + 2n) </a:t>
            </a:r>
            <a:r>
              <a:rPr b="1" i="1" dirty="0">
                <a:solidFill>
                  <a:srgbClr val="000000"/>
                </a:solidFill>
                <a:latin typeface="Georgia"/>
                <a:ea typeface="Georgia"/>
                <a:cs typeface="Georgia"/>
                <a:sym typeface="Georgia"/>
              </a:rPr>
              <a:t>mod</a:t>
            </a:r>
            <a:r>
              <a:rPr i="1" dirty="0">
                <a:solidFill>
                  <a:srgbClr val="000000"/>
                </a:solidFill>
                <a:latin typeface="Georgia"/>
                <a:ea typeface="Georgia"/>
                <a:cs typeface="Georgia"/>
                <a:sym typeface="Georgia"/>
              </a:rPr>
              <a:t> 3 = 0)</a:t>
            </a:r>
            <a:endParaRPr i="1" dirty="0">
              <a:latin typeface="Georgia"/>
              <a:ea typeface="Georgia"/>
              <a:cs typeface="Georgia"/>
              <a:sym typeface="Georgia"/>
            </a:endParaRPr>
          </a:p>
          <a:p>
            <a:pPr>
              <a:defRPr sz="1700" b="1">
                <a:latin typeface="Arial"/>
                <a:ea typeface="Arial"/>
                <a:cs typeface="Arial"/>
                <a:sym typeface="Arial"/>
              </a:defRPr>
            </a:pPr>
            <a:r>
              <a:rPr dirty="0"/>
              <a:t>END</a:t>
            </a:r>
          </a:p>
        </p:txBody>
      </p:sp>
      <p:sp>
        <p:nvSpPr>
          <p:cNvPr id="113" name="TextBox 1"/>
          <p:cNvSpPr txBox="1"/>
          <p:nvPr/>
        </p:nvSpPr>
        <p:spPr>
          <a:xfrm>
            <a:off x="827585" y="2492896"/>
            <a:ext cx="4104456" cy="3508653"/>
          </a:xfrm>
          <a:prstGeom prst="rect">
            <a:avLst/>
          </a:prstGeom>
          <a:solidFill>
            <a:srgbClr val="FCE9AF"/>
          </a:solidFill>
          <a:ln w="12700">
            <a:solidFill>
              <a:schemeClr val="accent4">
                <a:lumMod val="50000"/>
              </a:schemeClr>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defRPr sz="1400" b="1">
                <a:latin typeface="Arial"/>
                <a:ea typeface="Arial"/>
                <a:cs typeface="Arial"/>
                <a:sym typeface="Arial"/>
              </a:defRPr>
            </a:pPr>
            <a:r>
              <a:rPr dirty="0"/>
              <a:t>PROOF</a:t>
            </a:r>
            <a:r>
              <a:rPr lang="en-US" dirty="0"/>
              <a:t> Ind</a:t>
            </a:r>
            <a:br>
              <a:rPr dirty="0"/>
            </a:br>
            <a:r>
              <a:rPr dirty="0">
                <a:solidFill>
                  <a:srgbClr val="C00000"/>
                </a:solidFill>
              </a:rPr>
              <a:t>ANY </a:t>
            </a:r>
            <a:r>
              <a:rPr i="1" dirty="0">
                <a:solidFill>
                  <a:srgbClr val="C00000"/>
                </a:solidFill>
                <a:latin typeface="Georgia"/>
                <a:ea typeface="Georgia"/>
                <a:cs typeface="Georgia"/>
                <a:sym typeface="Georgia"/>
              </a:rPr>
              <a:t>n</a:t>
            </a:r>
            <a:br>
              <a:rPr dirty="0">
                <a:solidFill>
                  <a:srgbClr val="C00000"/>
                </a:solidFill>
              </a:rPr>
            </a:br>
            <a:r>
              <a:rPr dirty="0">
                <a:solidFill>
                  <a:srgbClr val="0070C0"/>
                </a:solidFill>
              </a:rPr>
              <a:t>[A1:]      </a:t>
            </a:r>
            <a:r>
              <a:rPr b="0" i="1" dirty="0">
                <a:latin typeface="Georgia"/>
                <a:ea typeface="Georgia"/>
                <a:cs typeface="Georgia"/>
                <a:sym typeface="Georgia"/>
              </a:rPr>
              <a:t>0≤n</a:t>
            </a:r>
            <a:br>
              <a:rPr b="0" i="1" dirty="0">
                <a:latin typeface="Georgia"/>
                <a:ea typeface="Georgia"/>
                <a:cs typeface="Georgia"/>
                <a:sym typeface="Georgia"/>
              </a:rPr>
            </a:br>
            <a:r>
              <a:rPr dirty="0">
                <a:solidFill>
                  <a:srgbClr val="0070C0"/>
                </a:solidFill>
              </a:rPr>
              <a:t>[A2:]     </a:t>
            </a:r>
            <a:r>
              <a:rPr i="1" dirty="0">
                <a:solidFill>
                  <a:srgbClr val="0070C0"/>
                </a:solidFill>
                <a:latin typeface="Georgia"/>
                <a:ea typeface="Georgia"/>
                <a:cs typeface="Georgia"/>
                <a:sym typeface="Georgia"/>
              </a:rPr>
              <a:t> </a:t>
            </a:r>
            <a:r>
              <a:rPr b="0" i="1" dirty="0">
                <a:latin typeface="Georgia"/>
                <a:ea typeface="Georgia"/>
                <a:cs typeface="Georgia"/>
                <a:sym typeface="Georgia"/>
              </a:rPr>
              <a:t>(n</a:t>
            </a:r>
            <a:r>
              <a:rPr b="0" i="1" baseline="31999" dirty="0">
                <a:latin typeface="Georgia"/>
                <a:ea typeface="Georgia"/>
                <a:cs typeface="Georgia"/>
                <a:sym typeface="Georgia"/>
              </a:rPr>
              <a:t>3</a:t>
            </a:r>
            <a:r>
              <a:rPr b="0" i="1" dirty="0">
                <a:latin typeface="Georgia"/>
                <a:ea typeface="Georgia"/>
                <a:cs typeface="Georgia"/>
                <a:sym typeface="Georgia"/>
              </a:rPr>
              <a:t> + 2n) </a:t>
            </a:r>
            <a:r>
              <a:rPr i="1" dirty="0">
                <a:latin typeface="Georgia"/>
                <a:ea typeface="Georgia"/>
                <a:cs typeface="Georgia"/>
                <a:sym typeface="Georgia"/>
              </a:rPr>
              <a:t>mod</a:t>
            </a:r>
            <a:r>
              <a:rPr b="0" i="1" dirty="0">
                <a:latin typeface="Georgia"/>
                <a:ea typeface="Georgia"/>
                <a:cs typeface="Georgia"/>
                <a:sym typeface="Georgia"/>
              </a:rPr>
              <a:t> 3 = 0</a:t>
            </a:r>
          </a:p>
          <a:p>
            <a:pPr>
              <a:defRPr sz="1400" b="1">
                <a:solidFill>
                  <a:srgbClr val="0070C0"/>
                </a:solidFill>
                <a:latin typeface="Arial"/>
                <a:ea typeface="Arial"/>
                <a:cs typeface="Arial"/>
                <a:sym typeface="Arial"/>
              </a:defRPr>
            </a:pPr>
            <a:r>
              <a:rPr dirty="0"/>
              <a:t>[G:]       </a:t>
            </a:r>
            <a:r>
              <a:rPr i="1" dirty="0">
                <a:solidFill>
                  <a:srgbClr val="000000"/>
                </a:solidFill>
                <a:latin typeface="Georgia"/>
                <a:ea typeface="Georgia"/>
                <a:cs typeface="Georgia"/>
                <a:sym typeface="Georgia"/>
              </a:rPr>
              <a:t> </a:t>
            </a:r>
            <a:r>
              <a:rPr b="0" i="1" dirty="0">
                <a:solidFill>
                  <a:srgbClr val="000000"/>
                </a:solidFill>
                <a:latin typeface="Georgia"/>
                <a:ea typeface="Georgia"/>
                <a:cs typeface="Georgia"/>
                <a:sym typeface="Georgia"/>
              </a:rPr>
              <a:t>((</a:t>
            </a:r>
            <a:r>
              <a:rPr b="0" i="1" dirty="0">
                <a:solidFill>
                  <a:srgbClr val="DB1B16"/>
                </a:solidFill>
                <a:latin typeface="Georgia"/>
                <a:ea typeface="Georgia"/>
                <a:cs typeface="Georgia"/>
                <a:sym typeface="Georgia"/>
              </a:rPr>
              <a:t>n+1</a:t>
            </a:r>
            <a:r>
              <a:rPr b="0" i="1" dirty="0">
                <a:solidFill>
                  <a:srgbClr val="000000"/>
                </a:solidFill>
                <a:latin typeface="Georgia"/>
                <a:ea typeface="Georgia"/>
                <a:cs typeface="Georgia"/>
                <a:sym typeface="Georgia"/>
              </a:rPr>
              <a:t>)</a:t>
            </a:r>
            <a:r>
              <a:rPr b="0" i="1" baseline="31999" dirty="0">
                <a:solidFill>
                  <a:srgbClr val="000000"/>
                </a:solidFill>
                <a:latin typeface="Georgia"/>
                <a:ea typeface="Georgia"/>
                <a:cs typeface="Georgia"/>
                <a:sym typeface="Georgia"/>
              </a:rPr>
              <a:t>3</a:t>
            </a:r>
            <a:r>
              <a:rPr b="0" i="1" dirty="0">
                <a:solidFill>
                  <a:srgbClr val="000000"/>
                </a:solidFill>
                <a:latin typeface="Georgia"/>
                <a:ea typeface="Georgia"/>
                <a:cs typeface="Georgia"/>
                <a:sym typeface="Georgia"/>
              </a:rPr>
              <a:t> + 2(</a:t>
            </a:r>
            <a:r>
              <a:rPr b="0" i="1" dirty="0">
                <a:solidFill>
                  <a:srgbClr val="DB1B16"/>
                </a:solidFill>
                <a:latin typeface="Georgia"/>
                <a:ea typeface="Georgia"/>
                <a:cs typeface="Georgia"/>
                <a:sym typeface="Georgia"/>
              </a:rPr>
              <a:t>n+1</a:t>
            </a:r>
            <a:r>
              <a:rPr b="0" i="1" dirty="0">
                <a:solidFill>
                  <a:srgbClr val="000000"/>
                </a:solidFill>
                <a:latin typeface="Georgia"/>
                <a:ea typeface="Georgia"/>
                <a:cs typeface="Georgia"/>
                <a:sym typeface="Georgia"/>
              </a:rPr>
              <a:t>)) </a:t>
            </a:r>
            <a:r>
              <a:rPr i="1" dirty="0">
                <a:solidFill>
                  <a:srgbClr val="000000"/>
                </a:solidFill>
                <a:latin typeface="Georgia"/>
                <a:ea typeface="Georgia"/>
                <a:cs typeface="Georgia"/>
                <a:sym typeface="Georgia"/>
              </a:rPr>
              <a:t>mod</a:t>
            </a:r>
            <a:r>
              <a:rPr b="0" i="1" dirty="0">
                <a:solidFill>
                  <a:srgbClr val="000000"/>
                </a:solidFill>
                <a:latin typeface="Georgia"/>
                <a:ea typeface="Georgia"/>
                <a:cs typeface="Georgia"/>
                <a:sym typeface="Georgia"/>
              </a:rPr>
              <a:t> 3 = 0</a:t>
            </a:r>
            <a:endParaRPr i="1" dirty="0">
              <a:latin typeface="Georgia"/>
              <a:ea typeface="Georgia"/>
              <a:cs typeface="Georgia"/>
              <a:sym typeface="Georgia"/>
            </a:endParaRPr>
          </a:p>
          <a:p>
            <a:pPr>
              <a:defRPr sz="1400" b="1">
                <a:latin typeface="Arial"/>
                <a:ea typeface="Arial"/>
                <a:cs typeface="Arial"/>
                <a:sym typeface="Arial"/>
              </a:defRPr>
            </a:pPr>
            <a:r>
              <a:rPr dirty="0"/>
              <a:t>BEGIN</a:t>
            </a:r>
          </a:p>
          <a:p>
            <a:pPr marL="187157" indent="-187157">
              <a:buSzPct val="100000"/>
              <a:buFontTx/>
              <a:buAutoNum type="arabicPeriod"/>
              <a:defRPr sz="1400">
                <a:latin typeface="Arial"/>
                <a:ea typeface="Arial"/>
                <a:cs typeface="Arial"/>
                <a:sym typeface="Arial"/>
              </a:defRPr>
            </a:pPr>
            <a:r>
              <a:rPr lang="en-GB" dirty="0"/>
              <a:t> </a:t>
            </a:r>
            <a:r>
              <a:rPr lang="en-GB" i="1" dirty="0"/>
              <a:t>{ def. </a:t>
            </a:r>
            <a:r>
              <a:rPr lang="en-GB" b="1" i="1" dirty="0">
                <a:latin typeface="Georgia"/>
                <a:ea typeface="Georgia"/>
                <a:cs typeface="Georgia"/>
                <a:sym typeface="Georgia"/>
              </a:rPr>
              <a:t>mod</a:t>
            </a:r>
            <a:r>
              <a:rPr lang="en-GB" i="1" dirty="0">
                <a:latin typeface="Georgia"/>
                <a:ea typeface="Georgia"/>
                <a:cs typeface="Georgia"/>
                <a:sym typeface="Georgia"/>
              </a:rPr>
              <a:t> on </a:t>
            </a:r>
            <a:r>
              <a:rPr lang="en-GB" i="1" dirty="0"/>
              <a:t>A2 </a:t>
            </a:r>
            <a:r>
              <a:rPr lang="en-GB" i="1" dirty="0">
                <a:latin typeface="Georgia"/>
                <a:ea typeface="Georgia"/>
                <a:cs typeface="Georgia"/>
                <a:sym typeface="Georgia"/>
              </a:rPr>
              <a:t>} </a:t>
            </a:r>
            <a:r>
              <a:rPr lang="en-US" i="1" dirty="0">
                <a:latin typeface="Georgia"/>
                <a:ea typeface="Georgia"/>
                <a:cs typeface="Georgia"/>
                <a:sym typeface="Georgia"/>
              </a:rPr>
              <a:t>(∃k :  n</a:t>
            </a:r>
            <a:r>
              <a:rPr lang="en-US" i="1" baseline="31999" dirty="0">
                <a:latin typeface="Georgia"/>
                <a:ea typeface="Georgia"/>
                <a:cs typeface="Georgia"/>
                <a:sym typeface="Georgia"/>
              </a:rPr>
              <a:t>3</a:t>
            </a:r>
            <a:r>
              <a:rPr lang="en-US" i="1" dirty="0">
                <a:latin typeface="Georgia"/>
                <a:ea typeface="Georgia"/>
                <a:cs typeface="Georgia"/>
                <a:sym typeface="Georgia"/>
              </a:rPr>
              <a:t> + 2n = 3*k)</a:t>
            </a:r>
            <a:endParaRPr lang="en-GB" dirty="0">
              <a:latin typeface="Georgia"/>
              <a:ea typeface="Georgia"/>
              <a:cs typeface="Georgia"/>
              <a:sym typeface="Georgia"/>
            </a:endParaRPr>
          </a:p>
          <a:p>
            <a:pPr marL="187157" indent="-187157">
              <a:buSzPct val="100000"/>
              <a:buAutoNum type="arabicPeriod"/>
              <a:defRPr sz="1400">
                <a:latin typeface="Arial"/>
                <a:ea typeface="Arial"/>
                <a:cs typeface="Arial"/>
                <a:sym typeface="Arial"/>
              </a:defRPr>
            </a:pPr>
            <a:r>
              <a:rPr lang="en-GB" dirty="0">
                <a:solidFill>
                  <a:srgbClr val="C00000"/>
                </a:solidFill>
              </a:rPr>
              <a:t> </a:t>
            </a:r>
            <a:r>
              <a:rPr dirty="0"/>
              <a:t>{</a:t>
            </a:r>
            <a:r>
              <a:rPr lang="en-GB" i="1" dirty="0">
                <a:latin typeface="Georgia"/>
                <a:sym typeface="Georgia"/>
              </a:rPr>
              <a:t> </a:t>
            </a:r>
            <a:r>
              <a:rPr i="1" dirty="0">
                <a:latin typeface="Georgia"/>
                <a:ea typeface="Georgia"/>
                <a:cs typeface="Georgia"/>
                <a:sym typeface="Georgia"/>
              </a:rPr>
              <a:t>∃-</a:t>
            </a:r>
            <a:r>
              <a:rPr i="1" dirty="0" err="1">
                <a:latin typeface="Georgia"/>
                <a:ea typeface="Georgia"/>
                <a:cs typeface="Georgia"/>
                <a:sym typeface="Georgia"/>
              </a:rPr>
              <a:t>elim</a:t>
            </a:r>
            <a:r>
              <a:rPr lang="en-US" i="1" dirty="0">
                <a:latin typeface="Georgia"/>
                <a:ea typeface="Georgia"/>
                <a:cs typeface="Georgia"/>
                <a:sym typeface="Georgia"/>
              </a:rPr>
              <a:t> </a:t>
            </a:r>
            <a:r>
              <a:rPr i="1" dirty="0">
                <a:latin typeface="Georgia"/>
                <a:ea typeface="Georgia"/>
                <a:cs typeface="Georgia"/>
                <a:sym typeface="Georgia"/>
              </a:rPr>
              <a:t>} </a:t>
            </a:r>
            <a:r>
              <a:rPr lang="en-US" dirty="0">
                <a:solidFill>
                  <a:srgbClr val="00B050"/>
                </a:solidFill>
                <a:latin typeface="Georgia"/>
                <a:ea typeface="Georgia"/>
                <a:cs typeface="Georgia"/>
                <a:sym typeface="Georgia"/>
              </a:rPr>
              <a:t>[</a:t>
            </a:r>
            <a:r>
              <a:rPr dirty="0">
                <a:solidFill>
                  <a:srgbClr val="00B050"/>
                </a:solidFill>
              </a:rPr>
              <a:t>SOME </a:t>
            </a:r>
            <a:r>
              <a:rPr i="1" dirty="0">
                <a:solidFill>
                  <a:srgbClr val="00B050"/>
                </a:solidFill>
                <a:latin typeface="Georgia"/>
                <a:ea typeface="Georgia"/>
                <a:cs typeface="Georgia"/>
                <a:sym typeface="Georgia"/>
              </a:rPr>
              <a:t>k</a:t>
            </a:r>
            <a:r>
              <a:rPr lang="en-US" dirty="0">
                <a:solidFill>
                  <a:srgbClr val="00B050"/>
                </a:solidFill>
                <a:latin typeface="Georgia"/>
                <a:ea typeface="Georgia"/>
                <a:cs typeface="Georgia"/>
                <a:sym typeface="Georgia"/>
              </a:rPr>
              <a:t>]</a:t>
            </a:r>
            <a:r>
              <a:rPr lang="en-US" i="1" dirty="0">
                <a:solidFill>
                  <a:srgbClr val="C00000"/>
                </a:solidFill>
                <a:latin typeface="Georgia"/>
                <a:ea typeface="Georgia"/>
                <a:cs typeface="Georgia"/>
                <a:sym typeface="Georgia"/>
              </a:rPr>
              <a:t>  </a:t>
            </a:r>
            <a:r>
              <a:rPr i="1" dirty="0">
                <a:latin typeface="Georgia"/>
                <a:ea typeface="Georgia"/>
                <a:cs typeface="Georgia"/>
                <a:sym typeface="Georgia"/>
              </a:rPr>
              <a:t>n</a:t>
            </a:r>
            <a:r>
              <a:rPr i="1" baseline="31999" dirty="0">
                <a:latin typeface="Georgia"/>
                <a:ea typeface="Georgia"/>
                <a:cs typeface="Georgia"/>
                <a:sym typeface="Georgia"/>
              </a:rPr>
              <a:t>3</a:t>
            </a:r>
            <a:r>
              <a:rPr i="1" dirty="0">
                <a:latin typeface="Georgia"/>
                <a:ea typeface="Georgia"/>
                <a:cs typeface="Georgia"/>
                <a:sym typeface="Georgia"/>
              </a:rPr>
              <a:t> + 2n = 3*</a:t>
            </a:r>
            <a:r>
              <a:rPr i="1" dirty="0">
                <a:solidFill>
                  <a:srgbClr val="00B050"/>
                </a:solidFill>
                <a:latin typeface="Georgia"/>
                <a:ea typeface="Georgia"/>
                <a:cs typeface="Georgia"/>
                <a:sym typeface="Georgia"/>
              </a:rPr>
              <a:t>k</a:t>
            </a:r>
            <a:r>
              <a:rPr i="1" dirty="0">
                <a:solidFill>
                  <a:srgbClr val="C00000"/>
                </a:solidFill>
                <a:latin typeface="Georgia"/>
                <a:ea typeface="Georgia"/>
                <a:cs typeface="Georgia"/>
                <a:sym typeface="Georgia"/>
              </a:rPr>
              <a:t> </a:t>
            </a:r>
          </a:p>
          <a:p>
            <a:pPr marL="187157" indent="-187157">
              <a:buSzPct val="100000"/>
              <a:buAutoNum type="arabicPeriod"/>
              <a:defRPr sz="1400">
                <a:latin typeface="Arial"/>
                <a:ea typeface="Arial"/>
                <a:cs typeface="Arial"/>
                <a:sym typeface="Arial"/>
              </a:defRPr>
            </a:pPr>
            <a:r>
              <a:rPr lang="en-US" i="1" dirty="0">
                <a:latin typeface="Georgia"/>
                <a:ea typeface="Georgia"/>
                <a:cs typeface="Georgia"/>
                <a:sym typeface="Georgia"/>
              </a:rPr>
              <a:t> { see </a:t>
            </a:r>
            <a:r>
              <a:rPr lang="en-US" i="1" dirty="0" err="1">
                <a:latin typeface="Georgia"/>
                <a:ea typeface="Georgia"/>
                <a:cs typeface="Georgia"/>
                <a:sym typeface="Georgia"/>
              </a:rPr>
              <a:t>subproof</a:t>
            </a:r>
            <a:r>
              <a:rPr lang="en-US" i="1" dirty="0">
                <a:latin typeface="Georgia"/>
                <a:ea typeface="Georgia"/>
                <a:cs typeface="Georgia"/>
                <a:sym typeface="Georgia"/>
              </a:rPr>
              <a:t>} </a:t>
            </a:r>
            <a:br>
              <a:rPr lang="en-US" i="1" dirty="0">
                <a:latin typeface="Georgia"/>
                <a:ea typeface="Georgia"/>
                <a:cs typeface="Georgia"/>
                <a:sym typeface="Georgia"/>
              </a:rPr>
            </a:br>
            <a:r>
              <a:rPr lang="en-US" i="1" dirty="0">
                <a:latin typeface="Georgia"/>
                <a:ea typeface="Georgia"/>
                <a:cs typeface="Georgia"/>
                <a:sym typeface="Georgia"/>
              </a:rPr>
              <a:t> </a:t>
            </a:r>
            <a:r>
              <a:rPr i="1" dirty="0">
                <a:latin typeface="Georgia"/>
                <a:ea typeface="Georgia"/>
                <a:cs typeface="Georgia"/>
                <a:sym typeface="Georgia"/>
              </a:rPr>
              <a:t>(</a:t>
            </a:r>
            <a:r>
              <a:rPr i="1" dirty="0">
                <a:solidFill>
                  <a:srgbClr val="DB1B16"/>
                </a:solidFill>
                <a:latin typeface="Georgia"/>
                <a:ea typeface="Georgia"/>
                <a:cs typeface="Georgia"/>
                <a:sym typeface="Georgia"/>
              </a:rPr>
              <a:t>n+1</a:t>
            </a:r>
            <a:r>
              <a:rPr i="1" dirty="0">
                <a:latin typeface="Georgia"/>
                <a:ea typeface="Georgia"/>
                <a:cs typeface="Georgia"/>
                <a:sym typeface="Georgia"/>
              </a:rPr>
              <a:t>)</a:t>
            </a:r>
            <a:r>
              <a:rPr i="1" baseline="31999" dirty="0">
                <a:latin typeface="Georgia"/>
                <a:ea typeface="Georgia"/>
                <a:cs typeface="Georgia"/>
                <a:sym typeface="Georgia"/>
              </a:rPr>
              <a:t>3</a:t>
            </a:r>
            <a:r>
              <a:rPr i="1" dirty="0">
                <a:latin typeface="Georgia"/>
                <a:ea typeface="Georgia"/>
                <a:cs typeface="Georgia"/>
                <a:sym typeface="Georgia"/>
              </a:rPr>
              <a:t> + 2(</a:t>
            </a:r>
            <a:r>
              <a:rPr i="1" dirty="0">
                <a:solidFill>
                  <a:srgbClr val="DB1B16"/>
                </a:solidFill>
                <a:latin typeface="Georgia"/>
                <a:ea typeface="Georgia"/>
                <a:cs typeface="Georgia"/>
                <a:sym typeface="Georgia"/>
              </a:rPr>
              <a:t>n+1</a:t>
            </a:r>
            <a:r>
              <a:rPr i="1" dirty="0">
                <a:latin typeface="Georgia"/>
                <a:ea typeface="Georgia"/>
                <a:cs typeface="Georgia"/>
                <a:sym typeface="Georgia"/>
              </a:rPr>
              <a:t>)</a:t>
            </a:r>
            <a:r>
              <a:rPr lang="en-US" i="1" dirty="0">
                <a:latin typeface="Georgia"/>
                <a:ea typeface="Georgia"/>
                <a:cs typeface="Georgia"/>
                <a:sym typeface="Georgia"/>
              </a:rPr>
              <a:t> =  3(k + </a:t>
            </a:r>
            <a:r>
              <a:rPr lang="en-GB" i="1" dirty="0">
                <a:latin typeface="Georgia"/>
                <a:ea typeface="Georgia"/>
                <a:cs typeface="Georgia"/>
                <a:sym typeface="Georgia"/>
              </a:rPr>
              <a:t>n</a:t>
            </a:r>
            <a:r>
              <a:rPr lang="en-GB" i="1" baseline="31999" dirty="0">
                <a:latin typeface="Georgia"/>
                <a:ea typeface="Georgia"/>
                <a:cs typeface="Georgia"/>
                <a:sym typeface="Georgia"/>
              </a:rPr>
              <a:t>2</a:t>
            </a:r>
            <a:r>
              <a:rPr lang="en-GB" i="1" dirty="0">
                <a:latin typeface="Georgia"/>
                <a:ea typeface="Georgia"/>
                <a:cs typeface="Georgia"/>
                <a:sym typeface="Georgia"/>
              </a:rPr>
              <a:t> + n + 1)</a:t>
            </a:r>
            <a:br>
              <a:rPr lang="en-GB" i="1" dirty="0">
                <a:latin typeface="Georgia"/>
                <a:ea typeface="Georgia"/>
                <a:cs typeface="Georgia"/>
                <a:sym typeface="Georgia"/>
              </a:rPr>
            </a:br>
            <a:br>
              <a:rPr lang="en-GB" i="1" dirty="0">
                <a:latin typeface="Georgia"/>
                <a:ea typeface="Georgia"/>
                <a:cs typeface="Georgia"/>
                <a:sym typeface="Georgia"/>
              </a:rPr>
            </a:br>
            <a:br>
              <a:rPr lang="en-GB" i="1" dirty="0">
                <a:latin typeface="Georgia"/>
                <a:ea typeface="Georgia"/>
                <a:cs typeface="Georgia"/>
                <a:sym typeface="Georgia"/>
              </a:rPr>
            </a:br>
            <a:endParaRPr lang="en-GB" i="1" dirty="0">
              <a:latin typeface="Georgia"/>
              <a:ea typeface="Georgia"/>
              <a:cs typeface="Georgia"/>
              <a:sym typeface="Georgia"/>
            </a:endParaRPr>
          </a:p>
          <a:p>
            <a:pPr marL="187157" indent="-187157">
              <a:buSzPct val="100000"/>
              <a:buAutoNum type="arabicPeriod"/>
              <a:defRPr sz="1400">
                <a:latin typeface="Arial"/>
                <a:ea typeface="Arial"/>
                <a:cs typeface="Arial"/>
                <a:sym typeface="Arial"/>
              </a:defRPr>
            </a:pPr>
            <a:r>
              <a:rPr i="1" dirty="0">
                <a:latin typeface="Georgia"/>
                <a:ea typeface="Georgia"/>
                <a:cs typeface="Georgia"/>
                <a:sym typeface="Georgia"/>
              </a:rPr>
              <a:t>{2, ∃-intro}  </a:t>
            </a:r>
            <a:r>
              <a:rPr lang="en-US" i="1" dirty="0">
                <a:latin typeface="Georgia"/>
                <a:ea typeface="Georgia"/>
                <a:cs typeface="Georgia"/>
                <a:sym typeface="Georgia"/>
              </a:rPr>
              <a:t>(</a:t>
            </a:r>
            <a:r>
              <a:rPr i="1" dirty="0">
                <a:latin typeface="Georgia"/>
                <a:ea typeface="Georgia"/>
                <a:cs typeface="Georgia"/>
                <a:sym typeface="Georgia"/>
              </a:rPr>
              <a:t>∃m :  ((</a:t>
            </a:r>
            <a:r>
              <a:rPr i="1" dirty="0">
                <a:solidFill>
                  <a:srgbClr val="DB1B16"/>
                </a:solidFill>
                <a:latin typeface="Georgia"/>
                <a:ea typeface="Georgia"/>
                <a:cs typeface="Georgia"/>
                <a:sym typeface="Georgia"/>
              </a:rPr>
              <a:t>n+1</a:t>
            </a:r>
            <a:r>
              <a:rPr i="1" dirty="0">
                <a:latin typeface="Georgia"/>
                <a:ea typeface="Georgia"/>
                <a:cs typeface="Georgia"/>
                <a:sym typeface="Georgia"/>
              </a:rPr>
              <a:t>)</a:t>
            </a:r>
            <a:r>
              <a:rPr i="1" baseline="31999" dirty="0">
                <a:latin typeface="Georgia"/>
                <a:ea typeface="Georgia"/>
                <a:cs typeface="Georgia"/>
                <a:sym typeface="Georgia"/>
              </a:rPr>
              <a:t>3</a:t>
            </a:r>
            <a:r>
              <a:rPr i="1" dirty="0">
                <a:latin typeface="Georgia"/>
                <a:ea typeface="Georgia"/>
                <a:cs typeface="Georgia"/>
                <a:sym typeface="Georgia"/>
              </a:rPr>
              <a:t> + 2(</a:t>
            </a:r>
            <a:r>
              <a:rPr i="1" dirty="0">
                <a:solidFill>
                  <a:srgbClr val="DB1B16"/>
                </a:solidFill>
                <a:latin typeface="Georgia"/>
                <a:ea typeface="Georgia"/>
                <a:cs typeface="Georgia"/>
                <a:sym typeface="Georgia"/>
              </a:rPr>
              <a:t>n+1</a:t>
            </a:r>
            <a:r>
              <a:rPr i="1" dirty="0">
                <a:latin typeface="Georgia"/>
                <a:ea typeface="Georgia"/>
                <a:cs typeface="Georgia"/>
                <a:sym typeface="Georgia"/>
              </a:rPr>
              <a:t>)) = 3*m</a:t>
            </a:r>
            <a:r>
              <a:rPr lang="en-US" i="1" dirty="0">
                <a:latin typeface="Georgia"/>
                <a:ea typeface="Georgia"/>
                <a:cs typeface="Georgia"/>
                <a:sym typeface="Georgia"/>
              </a:rPr>
              <a:t>)</a:t>
            </a:r>
          </a:p>
          <a:p>
            <a:pPr marL="187157" indent="-187157">
              <a:buSzPct val="100000"/>
              <a:buAutoNum type="arabicPeriod"/>
              <a:defRPr sz="1400">
                <a:latin typeface="Arial"/>
                <a:ea typeface="Arial"/>
                <a:cs typeface="Arial"/>
                <a:sym typeface="Arial"/>
              </a:defRPr>
            </a:pPr>
            <a:r>
              <a:rPr lang="en-NL" i="1" dirty="0">
                <a:latin typeface="Georgia"/>
                <a:ea typeface="Georgia"/>
                <a:cs typeface="Georgia"/>
                <a:sym typeface="Georgia"/>
              </a:rPr>
              <a:t> {def. </a:t>
            </a:r>
            <a:r>
              <a:rPr lang="en-NL" b="1" i="1" dirty="0">
                <a:latin typeface="Georgia"/>
                <a:ea typeface="Georgia"/>
                <a:cs typeface="Georgia"/>
                <a:sym typeface="Georgia"/>
              </a:rPr>
              <a:t>mod</a:t>
            </a:r>
            <a:r>
              <a:rPr lang="en-NL" i="1" dirty="0">
                <a:latin typeface="Georgia"/>
                <a:ea typeface="Georgia"/>
                <a:cs typeface="Georgia"/>
                <a:sym typeface="Georgia"/>
              </a:rPr>
              <a:t> } </a:t>
            </a:r>
            <a:r>
              <a:rPr lang="en-GB" i="1" dirty="0">
                <a:solidFill>
                  <a:srgbClr val="000000"/>
                </a:solidFill>
                <a:latin typeface="Georgia"/>
                <a:ea typeface="Georgia"/>
                <a:cs typeface="Georgia"/>
                <a:sym typeface="Georgia"/>
              </a:rPr>
              <a:t> ((</a:t>
            </a:r>
            <a:r>
              <a:rPr lang="en-GB" i="1" dirty="0">
                <a:solidFill>
                  <a:srgbClr val="DB1B16"/>
                </a:solidFill>
                <a:latin typeface="Georgia"/>
                <a:ea typeface="Georgia"/>
                <a:cs typeface="Georgia"/>
                <a:sym typeface="Georgia"/>
              </a:rPr>
              <a:t>n+1</a:t>
            </a:r>
            <a:r>
              <a:rPr lang="en-GB" i="1" dirty="0">
                <a:solidFill>
                  <a:srgbClr val="000000"/>
                </a:solidFill>
                <a:latin typeface="Georgia"/>
                <a:ea typeface="Georgia"/>
                <a:cs typeface="Georgia"/>
                <a:sym typeface="Georgia"/>
              </a:rPr>
              <a:t>)</a:t>
            </a:r>
            <a:r>
              <a:rPr lang="en-GB" i="1" baseline="31999" dirty="0">
                <a:solidFill>
                  <a:srgbClr val="000000"/>
                </a:solidFill>
                <a:latin typeface="Georgia"/>
                <a:ea typeface="Georgia"/>
                <a:cs typeface="Georgia"/>
                <a:sym typeface="Georgia"/>
              </a:rPr>
              <a:t>3</a:t>
            </a:r>
            <a:r>
              <a:rPr lang="en-GB" i="1" dirty="0">
                <a:solidFill>
                  <a:srgbClr val="000000"/>
                </a:solidFill>
                <a:latin typeface="Georgia"/>
                <a:ea typeface="Georgia"/>
                <a:cs typeface="Georgia"/>
                <a:sym typeface="Georgia"/>
              </a:rPr>
              <a:t> + 2(</a:t>
            </a:r>
            <a:r>
              <a:rPr lang="en-GB" i="1" dirty="0">
                <a:solidFill>
                  <a:srgbClr val="DB1B16"/>
                </a:solidFill>
                <a:latin typeface="Georgia"/>
                <a:ea typeface="Georgia"/>
                <a:cs typeface="Georgia"/>
                <a:sym typeface="Georgia"/>
              </a:rPr>
              <a:t>n+1</a:t>
            </a:r>
            <a:r>
              <a:rPr lang="en-GB" i="1" dirty="0">
                <a:solidFill>
                  <a:srgbClr val="000000"/>
                </a:solidFill>
                <a:latin typeface="Georgia"/>
                <a:ea typeface="Georgia"/>
                <a:cs typeface="Georgia"/>
                <a:sym typeface="Georgia"/>
              </a:rPr>
              <a:t>)) </a:t>
            </a:r>
            <a:r>
              <a:rPr lang="en-GB" b="1" i="1" dirty="0">
                <a:solidFill>
                  <a:srgbClr val="000000"/>
                </a:solidFill>
                <a:latin typeface="Georgia"/>
                <a:ea typeface="Georgia"/>
                <a:cs typeface="Georgia"/>
                <a:sym typeface="Georgia"/>
              </a:rPr>
              <a:t>mod</a:t>
            </a:r>
            <a:r>
              <a:rPr lang="en-GB" i="1" dirty="0">
                <a:solidFill>
                  <a:srgbClr val="000000"/>
                </a:solidFill>
                <a:latin typeface="Georgia"/>
                <a:ea typeface="Georgia"/>
                <a:cs typeface="Georgia"/>
                <a:sym typeface="Georgia"/>
              </a:rPr>
              <a:t> 3 = 0</a:t>
            </a:r>
            <a:endParaRPr i="1" dirty="0">
              <a:latin typeface="Georgia"/>
              <a:ea typeface="Georgia"/>
              <a:cs typeface="Georgia"/>
              <a:sym typeface="Georgia"/>
            </a:endParaRPr>
          </a:p>
          <a:p>
            <a:pPr>
              <a:defRPr sz="1200" b="1">
                <a:latin typeface="Arial"/>
                <a:ea typeface="Arial"/>
                <a:cs typeface="Arial"/>
                <a:sym typeface="Arial"/>
              </a:defRPr>
            </a:pPr>
            <a:r>
              <a:rPr dirty="0"/>
              <a:t>END</a:t>
            </a:r>
          </a:p>
        </p:txBody>
      </p:sp>
      <p:sp>
        <p:nvSpPr>
          <p:cNvPr id="114" name="p mod 3 = 0    ⇔  ∃k  : p = 3 * k"/>
          <p:cNvSpPr txBox="1"/>
          <p:nvPr/>
        </p:nvSpPr>
        <p:spPr>
          <a:xfrm>
            <a:off x="5384399" y="1167901"/>
            <a:ext cx="3444211" cy="369332"/>
          </a:xfrm>
          <a:prstGeom prst="rect">
            <a:avLst/>
          </a:prstGeom>
          <a:gradFill>
            <a:gsLst>
              <a:gs pos="0">
                <a:schemeClr val="accent4">
                  <a:hueOff val="-191238"/>
                  <a:satOff val="7246"/>
                  <a:lumOff val="17407"/>
                </a:schemeClr>
              </a:gs>
              <a:gs pos="30000">
                <a:srgbClr val="FFEBB9"/>
              </a:gs>
              <a:gs pos="45000">
                <a:srgbClr val="FFE9B2"/>
              </a:gs>
              <a:gs pos="55000">
                <a:srgbClr val="FFE9B2"/>
              </a:gs>
              <a:gs pos="73000">
                <a:srgbClr val="FFEBB9"/>
              </a:gs>
              <a:gs pos="100000">
                <a:schemeClr val="accent4">
                  <a:hueOff val="-191238"/>
                  <a:satOff val="7246"/>
                  <a:lumOff val="17407"/>
                </a:schemeClr>
              </a:gs>
            </a:gsLst>
            <a:lin ang="949999"/>
          </a:gradFill>
          <a:ln>
            <a:solidFill>
              <a:schemeClr val="accent4"/>
            </a:solidFill>
          </a:ln>
          <a:effectLst>
            <a:outerShdw blurRad="38100" dist="25400" dir="5400000" rotWithShape="0">
              <a:srgbClr val="000000">
                <a:alpha val="4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defRPr i="1">
                <a:latin typeface="Georgia"/>
                <a:ea typeface="Georgia"/>
                <a:cs typeface="Georgia"/>
                <a:sym typeface="Georgia"/>
              </a:defRPr>
            </a:pPr>
            <a:r>
              <a:rPr dirty="0"/>
              <a:t>p </a:t>
            </a:r>
            <a:r>
              <a:rPr b="1" dirty="0"/>
              <a:t>mod</a:t>
            </a:r>
            <a:r>
              <a:rPr dirty="0"/>
              <a:t> 3 = 0    ⇔  </a:t>
            </a:r>
            <a:r>
              <a:rPr lang="en-US" dirty="0"/>
              <a:t>(</a:t>
            </a:r>
            <a:r>
              <a:rPr dirty="0"/>
              <a:t>∃k</a:t>
            </a:r>
            <a:r>
              <a:rPr lang="en-US" dirty="0"/>
              <a:t> :</a:t>
            </a:r>
            <a:r>
              <a:rPr dirty="0"/>
              <a:t>: p = 3*k</a:t>
            </a:r>
            <a:r>
              <a:rPr lang="en-US" dirty="0"/>
              <a:t>)</a:t>
            </a:r>
            <a:endParaRPr dirty="0"/>
          </a:p>
        </p:txBody>
      </p:sp>
      <p:sp>
        <p:nvSpPr>
          <p:cNvPr id="2" name="TextBox 1">
            <a:extLst>
              <a:ext uri="{FF2B5EF4-FFF2-40B4-BE49-F238E27FC236}">
                <a16:creationId xmlns:a16="http://schemas.microsoft.com/office/drawing/2014/main" id="{12E89A21-990D-C3AB-492B-19EC1F387552}"/>
              </a:ext>
            </a:extLst>
          </p:cNvPr>
          <p:cNvSpPr txBox="1"/>
          <p:nvPr/>
        </p:nvSpPr>
        <p:spPr>
          <a:xfrm>
            <a:off x="4427984" y="3941254"/>
            <a:ext cx="3531736" cy="1384995"/>
          </a:xfrm>
          <a:prstGeom prst="rect">
            <a:avLst/>
          </a:prstGeom>
          <a:solidFill>
            <a:schemeClr val="accent2">
              <a:lumMod val="60000"/>
              <a:lumOff val="40000"/>
            </a:schemeClr>
          </a:solidFill>
          <a:ln>
            <a:solidFill>
              <a:srgbClr val="0070C0"/>
            </a:solidFill>
          </a:ln>
        </p:spPr>
        <p:txBody>
          <a:bodyPr wrap="none" rtlCol="0">
            <a:spAutoFit/>
          </a:bodyPr>
          <a:lstStyle/>
          <a:p>
            <a:pPr>
              <a:buSzPct val="100000"/>
              <a:defRPr sz="1400">
                <a:latin typeface="Arial"/>
                <a:ea typeface="Arial"/>
                <a:cs typeface="Arial"/>
                <a:sym typeface="Arial"/>
              </a:defRPr>
            </a:pPr>
            <a:r>
              <a:rPr lang="en-GB" b="1" dirty="0">
                <a:latin typeface="Georgia"/>
                <a:ea typeface="Georgia"/>
                <a:cs typeface="Georgia"/>
                <a:sym typeface="Georgia"/>
              </a:rPr>
              <a:t>EQUATIONAL PROOF</a:t>
            </a:r>
          </a:p>
          <a:p>
            <a:pPr>
              <a:buSzPct val="100000"/>
              <a:defRPr sz="1400">
                <a:latin typeface="Arial"/>
                <a:ea typeface="Arial"/>
                <a:cs typeface="Arial"/>
                <a:sym typeface="Arial"/>
              </a:defRPr>
            </a:pPr>
            <a:r>
              <a:rPr lang="en-GB" i="1" dirty="0">
                <a:latin typeface="Georgia"/>
                <a:ea typeface="Georgia"/>
                <a:cs typeface="Georgia"/>
                <a:sym typeface="Georgia"/>
              </a:rPr>
              <a:t>      (</a:t>
            </a:r>
            <a:r>
              <a:rPr lang="en-GB" i="1" dirty="0">
                <a:solidFill>
                  <a:srgbClr val="DB1B16"/>
                </a:solidFill>
                <a:latin typeface="Georgia"/>
                <a:ea typeface="Georgia"/>
                <a:cs typeface="Georgia"/>
                <a:sym typeface="Georgia"/>
              </a:rPr>
              <a:t>n+1</a:t>
            </a:r>
            <a:r>
              <a:rPr lang="en-GB" i="1" dirty="0">
                <a:latin typeface="Georgia"/>
                <a:ea typeface="Georgia"/>
                <a:cs typeface="Georgia"/>
                <a:sym typeface="Georgia"/>
              </a:rPr>
              <a:t>)</a:t>
            </a:r>
            <a:r>
              <a:rPr lang="en-GB" i="1" baseline="31999" dirty="0">
                <a:latin typeface="Georgia"/>
                <a:ea typeface="Georgia"/>
                <a:cs typeface="Georgia"/>
                <a:sym typeface="Georgia"/>
              </a:rPr>
              <a:t>3</a:t>
            </a:r>
            <a:r>
              <a:rPr lang="en-GB" i="1" dirty="0">
                <a:latin typeface="Georgia"/>
                <a:ea typeface="Georgia"/>
                <a:cs typeface="Georgia"/>
                <a:sym typeface="Georgia"/>
              </a:rPr>
              <a:t> + 2(</a:t>
            </a:r>
            <a:r>
              <a:rPr lang="en-GB" i="1" dirty="0">
                <a:solidFill>
                  <a:srgbClr val="DB1B16"/>
                </a:solidFill>
                <a:latin typeface="Georgia"/>
                <a:ea typeface="Georgia"/>
                <a:cs typeface="Georgia"/>
                <a:sym typeface="Georgia"/>
              </a:rPr>
              <a:t>n+1</a:t>
            </a:r>
            <a:r>
              <a:rPr lang="en-GB" i="1" dirty="0">
                <a:latin typeface="Georgia"/>
                <a:ea typeface="Georgia"/>
                <a:cs typeface="Georgia"/>
                <a:sym typeface="Georgia"/>
              </a:rPr>
              <a:t>) </a:t>
            </a:r>
          </a:p>
          <a:p>
            <a:pPr>
              <a:buSzPct val="100000"/>
              <a:defRPr sz="1400">
                <a:latin typeface="Arial"/>
                <a:ea typeface="Arial"/>
                <a:cs typeface="Arial"/>
                <a:sym typeface="Arial"/>
              </a:defRPr>
            </a:pPr>
            <a:r>
              <a:rPr lang="en-GB" i="1" dirty="0">
                <a:latin typeface="Georgia"/>
                <a:ea typeface="Georgia"/>
                <a:cs typeface="Georgia"/>
                <a:sym typeface="Georgia"/>
              </a:rPr>
              <a:t>=  {</a:t>
            </a:r>
            <a:r>
              <a:rPr lang="en-GB" i="1" dirty="0" err="1">
                <a:latin typeface="Georgia"/>
                <a:ea typeface="Georgia"/>
                <a:cs typeface="Georgia"/>
                <a:sym typeface="Georgia"/>
              </a:rPr>
              <a:t>arithm</a:t>
            </a:r>
            <a:r>
              <a:rPr lang="en-GB" i="1" dirty="0">
                <a:latin typeface="Georgia"/>
                <a:ea typeface="Georgia"/>
                <a:cs typeface="Georgia"/>
                <a:sym typeface="Georgia"/>
              </a:rPr>
              <a:t>.}  (n</a:t>
            </a:r>
            <a:r>
              <a:rPr lang="en-GB" sz="2000" i="1" baseline="31999" dirty="0">
                <a:latin typeface="Georgia"/>
                <a:ea typeface="Georgia"/>
                <a:cs typeface="Georgia"/>
                <a:sym typeface="Georgia"/>
              </a:rPr>
              <a:t>3 </a:t>
            </a:r>
            <a:r>
              <a:rPr lang="en-GB" i="1" dirty="0">
                <a:latin typeface="Georgia"/>
                <a:ea typeface="Georgia"/>
                <a:cs typeface="Georgia"/>
                <a:sym typeface="Georgia"/>
              </a:rPr>
              <a:t>+ 3n</a:t>
            </a:r>
            <a:r>
              <a:rPr lang="en-GB" i="1" baseline="31999" dirty="0">
                <a:latin typeface="Georgia"/>
                <a:ea typeface="Georgia"/>
                <a:cs typeface="Georgia"/>
                <a:sym typeface="Georgia"/>
              </a:rPr>
              <a:t>2</a:t>
            </a:r>
            <a:r>
              <a:rPr lang="en-GB" i="1" dirty="0">
                <a:latin typeface="Georgia"/>
                <a:ea typeface="Georgia"/>
                <a:cs typeface="Georgia"/>
                <a:sym typeface="Georgia"/>
              </a:rPr>
              <a:t> + 3n + 1 )+ (2n +2)</a:t>
            </a:r>
          </a:p>
          <a:p>
            <a:pPr>
              <a:defRPr sz="1400">
                <a:latin typeface="Arial"/>
                <a:ea typeface="Arial"/>
                <a:cs typeface="Arial"/>
                <a:sym typeface="Arial"/>
              </a:defRPr>
            </a:pPr>
            <a:r>
              <a:rPr lang="en-GB" i="1" dirty="0">
                <a:latin typeface="Georgia"/>
                <a:ea typeface="Georgia"/>
                <a:cs typeface="Georgia"/>
                <a:sym typeface="Georgia"/>
              </a:rPr>
              <a:t>=   {</a:t>
            </a:r>
            <a:r>
              <a:rPr lang="en-GB" i="1" dirty="0" err="1">
                <a:latin typeface="Georgia"/>
                <a:ea typeface="Georgia"/>
                <a:cs typeface="Georgia"/>
                <a:sym typeface="Georgia"/>
              </a:rPr>
              <a:t>arithm</a:t>
            </a:r>
            <a:r>
              <a:rPr lang="en-GB" i="1" dirty="0">
                <a:latin typeface="Georgia"/>
                <a:ea typeface="Georgia"/>
                <a:cs typeface="Georgia"/>
                <a:sym typeface="Georgia"/>
              </a:rPr>
              <a:t>.} (</a:t>
            </a:r>
            <a:r>
              <a:rPr lang="en-GB" i="1" dirty="0">
                <a:highlight>
                  <a:srgbClr val="FFFF00"/>
                </a:highlight>
                <a:latin typeface="Georgia"/>
                <a:ea typeface="Georgia"/>
                <a:cs typeface="Georgia"/>
                <a:sym typeface="Georgia"/>
              </a:rPr>
              <a:t>n</a:t>
            </a:r>
            <a:r>
              <a:rPr lang="en-GB" i="1" baseline="31999" dirty="0">
                <a:highlight>
                  <a:srgbClr val="FFFF00"/>
                </a:highlight>
                <a:latin typeface="Georgia"/>
                <a:ea typeface="Georgia"/>
                <a:cs typeface="Georgia"/>
                <a:sym typeface="Georgia"/>
              </a:rPr>
              <a:t>3</a:t>
            </a:r>
            <a:r>
              <a:rPr lang="en-GB" i="1" dirty="0">
                <a:highlight>
                  <a:srgbClr val="FFFF00"/>
                </a:highlight>
                <a:latin typeface="Georgia"/>
                <a:ea typeface="Georgia"/>
                <a:cs typeface="Georgia"/>
                <a:sym typeface="Georgia"/>
              </a:rPr>
              <a:t>+2n</a:t>
            </a:r>
            <a:r>
              <a:rPr lang="en-GB" i="1" dirty="0">
                <a:latin typeface="Georgia"/>
                <a:ea typeface="Georgia"/>
                <a:cs typeface="Georgia"/>
                <a:sym typeface="Georgia"/>
              </a:rPr>
              <a:t>) + 3n</a:t>
            </a:r>
            <a:r>
              <a:rPr lang="en-GB" i="1" baseline="31999" dirty="0">
                <a:latin typeface="Georgia"/>
                <a:ea typeface="Georgia"/>
                <a:cs typeface="Georgia"/>
                <a:sym typeface="Georgia"/>
              </a:rPr>
              <a:t>2</a:t>
            </a:r>
            <a:r>
              <a:rPr lang="en-GB" i="1" dirty="0">
                <a:latin typeface="Georgia"/>
                <a:ea typeface="Georgia"/>
                <a:cs typeface="Georgia"/>
                <a:sym typeface="Georgia"/>
              </a:rPr>
              <a:t> + 3n + 3 </a:t>
            </a:r>
          </a:p>
          <a:p>
            <a:pPr>
              <a:defRPr sz="1400">
                <a:latin typeface="Arial"/>
                <a:ea typeface="Arial"/>
                <a:cs typeface="Arial"/>
                <a:sym typeface="Arial"/>
              </a:defRPr>
            </a:pPr>
            <a:r>
              <a:rPr lang="en-GB" i="1" dirty="0">
                <a:latin typeface="Georgia"/>
                <a:ea typeface="Georgia"/>
                <a:cs typeface="Georgia"/>
                <a:sym typeface="Georgia"/>
              </a:rPr>
              <a:t>=   { Ind.2 }     </a:t>
            </a:r>
            <a:r>
              <a:rPr lang="en-GB" i="1" dirty="0">
                <a:highlight>
                  <a:srgbClr val="FFFF00"/>
                </a:highlight>
                <a:latin typeface="Georgia"/>
                <a:ea typeface="Georgia"/>
                <a:cs typeface="Georgia"/>
                <a:sym typeface="Georgia"/>
              </a:rPr>
              <a:t>3*</a:t>
            </a:r>
            <a:r>
              <a:rPr lang="en-GB" i="1" dirty="0">
                <a:solidFill>
                  <a:srgbClr val="00B050"/>
                </a:solidFill>
                <a:highlight>
                  <a:srgbClr val="FFFF00"/>
                </a:highlight>
                <a:latin typeface="Georgia"/>
                <a:ea typeface="Georgia"/>
                <a:cs typeface="Georgia"/>
                <a:sym typeface="Georgia"/>
              </a:rPr>
              <a:t>k</a:t>
            </a:r>
            <a:r>
              <a:rPr lang="en-GB" i="1" dirty="0">
                <a:highlight>
                  <a:srgbClr val="FFFF00"/>
                </a:highlight>
                <a:latin typeface="Georgia"/>
                <a:ea typeface="Georgia"/>
                <a:cs typeface="Georgia"/>
                <a:sym typeface="Georgia"/>
              </a:rPr>
              <a:t>  </a:t>
            </a:r>
            <a:r>
              <a:rPr lang="en-GB" i="1" dirty="0">
                <a:latin typeface="Georgia"/>
                <a:ea typeface="Georgia"/>
                <a:cs typeface="Georgia"/>
                <a:sym typeface="Georgia"/>
              </a:rPr>
              <a:t>+  3*(n</a:t>
            </a:r>
            <a:r>
              <a:rPr lang="en-GB" i="1" baseline="31999" dirty="0">
                <a:latin typeface="Georgia"/>
                <a:ea typeface="Georgia"/>
                <a:cs typeface="Georgia"/>
                <a:sym typeface="Georgia"/>
              </a:rPr>
              <a:t>2</a:t>
            </a:r>
            <a:r>
              <a:rPr lang="en-GB" i="1" dirty="0">
                <a:latin typeface="Georgia"/>
                <a:ea typeface="Georgia"/>
                <a:cs typeface="Georgia"/>
                <a:sym typeface="Georgia"/>
              </a:rPr>
              <a:t> + n + 1)</a:t>
            </a:r>
          </a:p>
          <a:p>
            <a:pPr>
              <a:defRPr sz="1400">
                <a:latin typeface="Arial"/>
                <a:ea typeface="Arial"/>
                <a:cs typeface="Arial"/>
                <a:sym typeface="Arial"/>
              </a:defRPr>
            </a:pPr>
            <a:r>
              <a:rPr lang="en-GB" i="1" dirty="0">
                <a:latin typeface="Georgia"/>
                <a:ea typeface="Georgia"/>
                <a:cs typeface="Georgia"/>
                <a:sym typeface="Georgia"/>
              </a:rPr>
              <a:t>=  {</a:t>
            </a:r>
            <a:r>
              <a:rPr lang="en-GB" i="1" dirty="0" err="1">
                <a:latin typeface="Georgia"/>
                <a:ea typeface="Georgia"/>
                <a:cs typeface="Georgia"/>
                <a:sym typeface="Georgia"/>
              </a:rPr>
              <a:t>arithm</a:t>
            </a:r>
            <a:r>
              <a:rPr lang="en-GB" i="1" dirty="0">
                <a:latin typeface="Georgia"/>
                <a:ea typeface="Georgia"/>
                <a:cs typeface="Georgia"/>
                <a:sym typeface="Georgia"/>
              </a:rPr>
              <a:t>.}  3(k + n</a:t>
            </a:r>
            <a:r>
              <a:rPr lang="en-GB" i="1" baseline="31999" dirty="0">
                <a:latin typeface="Georgia"/>
                <a:ea typeface="Georgia"/>
                <a:cs typeface="Georgia"/>
                <a:sym typeface="Georgia"/>
              </a:rPr>
              <a:t>2</a:t>
            </a:r>
            <a:r>
              <a:rPr lang="en-GB" i="1" dirty="0">
                <a:latin typeface="Georgia"/>
                <a:ea typeface="Georgia"/>
                <a:cs typeface="Georgia"/>
                <a:sym typeface="Georgia"/>
              </a:rPr>
              <a:t> + n + 1)</a:t>
            </a:r>
          </a:p>
        </p:txBody>
      </p:sp>
      <p:cxnSp>
        <p:nvCxnSpPr>
          <p:cNvPr id="4" name="Straight Connector 3">
            <a:extLst>
              <a:ext uri="{FF2B5EF4-FFF2-40B4-BE49-F238E27FC236}">
                <a16:creationId xmlns:a16="http://schemas.microsoft.com/office/drawing/2014/main" id="{32051507-B2E8-589E-780A-42194B8B9CEF}"/>
              </a:ext>
            </a:extLst>
          </p:cNvPr>
          <p:cNvCxnSpPr>
            <a:stCxn id="2" idx="1"/>
          </p:cNvCxnSpPr>
          <p:nvPr/>
        </p:nvCxnSpPr>
        <p:spPr>
          <a:xfrm flipH="1">
            <a:off x="1403648" y="4633752"/>
            <a:ext cx="3024336" cy="451432"/>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p:tmAbs val="0"/>
                                  </p:iterate>
                                  <p:childTnLst>
                                    <p:set>
                                      <p:cBhvr>
                                        <p:cTn id="10" fill="hold"/>
                                        <p:tgtEl>
                                          <p:spTgt spid="11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p:tmAbs val="0"/>
                                  </p:iterate>
                                  <p:childTnLst>
                                    <p:set>
                                      <p:cBhvr>
                                        <p:cTn id="14" fill="hold"/>
                                        <p:tgtEl>
                                          <p:spTgt spid="11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p:tmAbs val="0"/>
                                  </p:iterate>
                                  <p:childTnLst>
                                    <p:set>
                                      <p:cBhvr>
                                        <p:cTn id="18" fill="hold"/>
                                        <p:tgtEl>
                                          <p:spTgt spid="113">
                                            <p:bg/>
                                          </p:spTgt>
                                        </p:tgtEl>
                                        <p:attrNameLst>
                                          <p:attrName>style.visibility</p:attrName>
                                        </p:attrNameLst>
                                      </p:cBhvr>
                                      <p:to>
                                        <p:strVal val="visible"/>
                                      </p:to>
                                    </p:set>
                                  </p:childTnLst>
                                </p:cTn>
                              </p:par>
                              <p:par>
                                <p:cTn id="19" presetID="1" presetClass="entr" presetSubtype="0" fill="hold" grpId="0" nodeType="withEffect">
                                  <p:stCondLst>
                                    <p:cond delay="0"/>
                                  </p:stCondLst>
                                  <p:iterate>
                                    <p:tmAbs val="0"/>
                                  </p:iterate>
                                  <p:childTnLst>
                                    <p:set>
                                      <p:cBhvr>
                                        <p:cTn id="20" fill="hold"/>
                                        <p:tgtEl>
                                          <p:spTgt spid="113">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iterate>
                                    <p:tmAbs val="0"/>
                                  </p:iterate>
                                  <p:childTnLst>
                                    <p:set>
                                      <p:cBhvr>
                                        <p:cTn id="24" fill="hold"/>
                                        <p:tgtEl>
                                          <p:spTgt spid="113">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iterate>
                                    <p:tmAbs val="0"/>
                                  </p:iterate>
                                  <p:childTnLst>
                                    <p:set>
                                      <p:cBhvr>
                                        <p:cTn id="28" fill="hold"/>
                                        <p:tgtEl>
                                          <p:spTgt spid="113">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iterate>
                                    <p:tmAbs val="0"/>
                                  </p:iterate>
                                  <p:childTnLst>
                                    <p:set>
                                      <p:cBhvr>
                                        <p:cTn id="32" fill="hold"/>
                                        <p:tgtEl>
                                          <p:spTgt spid="113">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iterate>
                                    <p:tmAbs val="0"/>
                                  </p:iterate>
                                  <p:childTnLst>
                                    <p:set>
                                      <p:cBhvr>
                                        <p:cTn id="36" fill="hold"/>
                                        <p:tgtEl>
                                          <p:spTgt spid="113">
                                            <p:txEl>
                                              <p:pRg st="4" end="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
                                            <p:bg/>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
                                            <p:txEl>
                                              <p:pRg st="0" end="0"/>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iterate>
                                    <p:tmAbs val="0"/>
                                  </p:iterate>
                                  <p:childTnLst>
                                    <p:set>
                                      <p:cBhvr>
                                        <p:cTn id="64" fill="hold"/>
                                        <p:tgtEl>
                                          <p:spTgt spid="113">
                                            <p:txEl>
                                              <p:pRg st="5" end="5"/>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iterate>
                                    <p:tmAbs val="0"/>
                                  </p:iterate>
                                  <p:childTnLst>
                                    <p:set>
                                      <p:cBhvr>
                                        <p:cTn id="70" fill="hold"/>
                                        <p:tgtEl>
                                          <p:spTgt spid="113">
                                            <p:txEl>
                                              <p:pRg st="6" end="6"/>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iterate>
                                    <p:tmAbs val="0"/>
                                  </p:iterate>
                                  <p:childTnLst>
                                    <p:set>
                                      <p:cBhvr>
                                        <p:cTn id="74" fill="hold"/>
                                        <p:tgtEl>
                                          <p:spTgt spid="113">
                                            <p:txEl>
                                              <p:pRg st="7" end="7"/>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iterate>
                                    <p:tmAbs val="0"/>
                                  </p:iterate>
                                  <p:childTnLst>
                                    <p:set>
                                      <p:cBhvr>
                                        <p:cTn id="78" fill="hold"/>
                                        <p:tgtEl>
                                          <p:spTgt spid="113">
                                            <p:txEl>
                                              <p:pRg st="8" end="8"/>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iterate>
                                    <p:tmAbs val="0"/>
                                  </p:iterate>
                                  <p:childTnLst>
                                    <p:set>
                                      <p:cBhvr>
                                        <p:cTn id="82" fill="hold"/>
                                        <p:tgtEl>
                                          <p:spTgt spid="112">
                                            <p:txEl>
                                              <p:pRg st="14" end="14"/>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iterate>
                                    <p:tmAbs val="0"/>
                                  </p:iterate>
                                  <p:childTnLst>
                                    <p:set>
                                      <p:cBhvr>
                                        <p:cTn id="86" fill="hold"/>
                                        <p:tgtEl>
                                          <p:spTgt spid="112">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uiExpand="1" build="p" bldLvl="5" advAuto="0"/>
      <p:bldP spid="113" grpId="0" uiExpand="1" build="p" bldLvl="5" animBg="1" advAuto="0"/>
      <p:bldP spid="114" grpId="0" animBg="1" advAuto="0"/>
      <p:bldP spid="2" grpId="0" build="allAtOnce"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a:xfrm>
            <a:off x="1243013" y="1095375"/>
            <a:ext cx="6858000" cy="990600"/>
          </a:xfrm>
        </p:spPr>
        <p:txBody>
          <a:bodyPr/>
          <a:lstStyle/>
          <a:p>
            <a:pPr eaLnBrk="1" hangingPunct="1"/>
            <a:r>
              <a:rPr lang="en-US" dirty="0"/>
              <a:t>Lists</a:t>
            </a:r>
          </a:p>
        </p:txBody>
      </p:sp>
      <p:sp>
        <p:nvSpPr>
          <p:cNvPr id="3075" name="Rectangle 3"/>
          <p:cNvSpPr>
            <a:spLocks noGrp="1" noChangeArrowheads="1"/>
          </p:cNvSpPr>
          <p:nvPr>
            <p:ph type="subTitle" idx="1"/>
          </p:nvPr>
        </p:nvSpPr>
        <p:spPr>
          <a:xfrm>
            <a:off x="1243013" y="2333625"/>
            <a:ext cx="6858000" cy="533400"/>
          </a:xfrm>
        </p:spPr>
        <p:txBody>
          <a:bodyPr/>
          <a:lstStyle/>
          <a:p>
            <a:pPr eaLnBrk="1" hangingPunct="1">
              <a:defRPr/>
            </a:pPr>
            <a:r>
              <a:rPr lang="en-US" sz="1500" dirty="0"/>
              <a:t>(LN Ch.4)</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n-US"/>
              <a:t>Why lists ?</a:t>
            </a:r>
            <a:endParaRPr lang="nl-NL"/>
          </a:p>
        </p:txBody>
      </p:sp>
      <p:sp>
        <p:nvSpPr>
          <p:cNvPr id="46083" name="Content Placeholder 2"/>
          <p:cNvSpPr>
            <a:spLocks noGrp="1"/>
          </p:cNvSpPr>
          <p:nvPr>
            <p:ph idx="1"/>
          </p:nvPr>
        </p:nvSpPr>
        <p:spPr>
          <a:xfrm>
            <a:off x="457200" y="1628800"/>
            <a:ext cx="8229600" cy="4527525"/>
          </a:xfrm>
        </p:spPr>
        <p:txBody>
          <a:bodyPr/>
          <a:lstStyle/>
          <a:p>
            <a:pPr eaLnBrk="1" hangingPunct="1"/>
            <a:r>
              <a:rPr lang="en-US" dirty="0"/>
              <a:t>Our arrays are infinite.  On the other hand, we sometimes need to specify aggregate properties of finite segments of an array </a:t>
            </a:r>
            <a:r>
              <a:rPr lang="en-US" dirty="0">
                <a:sym typeface="Wingdings" pitchFamily="2" charset="2"/>
              </a:rPr>
              <a:t> we will use a list.</a:t>
            </a:r>
          </a:p>
          <a:p>
            <a:pPr lvl="1" eaLnBrk="1" hangingPunct="1"/>
            <a:r>
              <a:rPr lang="en-US" sz="2600" dirty="0">
                <a:sym typeface="Wingdings" pitchFamily="2" charset="2"/>
              </a:rPr>
              <a:t>So, we add list to one Formula-language.</a:t>
            </a:r>
          </a:p>
          <a:p>
            <a:pPr lvl="1" eaLnBrk="1" hangingPunct="1"/>
            <a:r>
              <a:rPr lang="en-US" sz="2600" dirty="0">
                <a:sym typeface="Wingdings" pitchFamily="2" charset="2"/>
              </a:rPr>
              <a:t>For convenience, w</a:t>
            </a:r>
            <a:r>
              <a:rPr lang="en-US" sz="2600" dirty="0"/>
              <a:t>e’ll use Haskell like notations to express properties of lists.</a:t>
            </a:r>
          </a:p>
          <a:p>
            <a:pPr eaLnBrk="1" hangingPunct="1"/>
            <a:r>
              <a:rPr lang="en-US" dirty="0"/>
              <a:t>Proving equivalence between different implementations of list functions (to extend what you learned in the course Functional Programming)</a:t>
            </a:r>
            <a:br>
              <a:rPr lang="en-US" dirty="0"/>
            </a:br>
            <a:endParaRPr lang="en-US" dirty="0"/>
          </a:p>
          <a:p>
            <a:pPr eaLnBrk="1" hangingPunct="1"/>
            <a:endParaRPr lang="en-US" dirty="0"/>
          </a:p>
          <a:p>
            <a:pPr eaLnBrk="1" hangingPunct="1"/>
            <a:endParaRPr lang="en-US" dirty="0"/>
          </a:p>
          <a:p>
            <a:pPr eaLnBrk="1" hangingPunct="1"/>
            <a:endParaRPr lang="nl-NL" dirty="0"/>
          </a:p>
        </p:txBody>
      </p:sp>
      <p:sp>
        <p:nvSpPr>
          <p:cNvPr id="4" name="Slide Number Placeholder 3"/>
          <p:cNvSpPr>
            <a:spLocks noGrp="1"/>
          </p:cNvSpPr>
          <p:nvPr>
            <p:ph type="sldNum" sz="quarter" idx="10"/>
          </p:nvPr>
        </p:nvSpPr>
        <p:spPr>
          <a:xfrm>
            <a:off x="7010400" y="6400800"/>
            <a:ext cx="2133600" cy="457200"/>
          </a:xfrm>
        </p:spPr>
        <p:txBody>
          <a:bodyPr/>
          <a:lstStyle/>
          <a:p>
            <a:pPr>
              <a:defRPr/>
            </a:pPr>
            <a:fld id="{134FE056-1CA8-46BB-8F68-7D4B3861A212}" type="slidenum">
              <a:rPr lang="en-US" altLang="en-US"/>
              <a:pPr>
                <a:defRPr/>
              </a:pPr>
              <a:t>33</a:t>
            </a:fld>
            <a:endParaRPr lang="en-US"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xfrm>
            <a:off x="7010400" y="6400800"/>
            <a:ext cx="2133600" cy="457200"/>
          </a:xfrm>
        </p:spPr>
        <p:txBody>
          <a:bodyPr/>
          <a:lstStyle/>
          <a:p>
            <a:pPr>
              <a:defRPr/>
            </a:pPr>
            <a:fld id="{4F183084-0769-4E8D-BD59-97BC9AAC1AB7}" type="slidenum">
              <a:rPr lang="en-US" altLang="en-US"/>
              <a:pPr>
                <a:defRPr/>
              </a:pPr>
              <a:t>34</a:t>
            </a:fld>
            <a:endParaRPr lang="en-US" altLang="en-US"/>
          </a:p>
        </p:txBody>
      </p:sp>
      <p:sp>
        <p:nvSpPr>
          <p:cNvPr id="47107" name="Rectangle 2"/>
          <p:cNvSpPr>
            <a:spLocks noGrp="1" noChangeArrowheads="1"/>
          </p:cNvSpPr>
          <p:nvPr>
            <p:ph type="title"/>
          </p:nvPr>
        </p:nvSpPr>
        <p:spPr/>
        <p:txBody>
          <a:bodyPr/>
          <a:lstStyle/>
          <a:p>
            <a:pPr eaLnBrk="1" hangingPunct="1"/>
            <a:r>
              <a:rPr lang="en-US" dirty="0"/>
              <a:t>Some list notation</a:t>
            </a:r>
          </a:p>
        </p:txBody>
      </p:sp>
      <p:sp>
        <p:nvSpPr>
          <p:cNvPr id="47108" name="Rectangle 3"/>
          <p:cNvSpPr>
            <a:spLocks noGrp="1" noChangeArrowheads="1"/>
          </p:cNvSpPr>
          <p:nvPr>
            <p:ph type="body" idx="1"/>
          </p:nvPr>
        </p:nvSpPr>
        <p:spPr>
          <a:xfrm>
            <a:off x="457200" y="1628800"/>
            <a:ext cx="8229600" cy="4527525"/>
          </a:xfrm>
        </p:spPr>
        <p:txBody>
          <a:bodyPr/>
          <a:lstStyle/>
          <a:p>
            <a:pPr eaLnBrk="1" hangingPunct="1"/>
            <a:r>
              <a:rPr lang="en-US" sz="2800" dirty="0"/>
              <a:t>[ ],   [1, 2, 3]</a:t>
            </a:r>
          </a:p>
          <a:p>
            <a:pPr eaLnBrk="1" hangingPunct="1"/>
            <a:r>
              <a:rPr lang="en-US" sz="2800" dirty="0" err="1"/>
              <a:t>x:s</a:t>
            </a:r>
            <a:r>
              <a:rPr lang="en-US" sz="2800" dirty="0"/>
              <a:t>,   s ++ t</a:t>
            </a:r>
          </a:p>
          <a:p>
            <a:pPr eaLnBrk="1" hangingPunct="1"/>
            <a:r>
              <a:rPr lang="en-US" sz="2800" dirty="0"/>
              <a:t>Enumeration: (a and be below are integers)</a:t>
            </a:r>
          </a:p>
          <a:p>
            <a:pPr lvl="1" eaLnBrk="1" hangingPunct="1"/>
            <a:r>
              <a:rPr lang="en-US" sz="2800" dirty="0"/>
              <a:t>[a .. b]			</a:t>
            </a:r>
            <a:endParaRPr lang="en-US" sz="2800" dirty="0">
              <a:solidFill>
                <a:schemeClr val="hlink"/>
              </a:solidFill>
            </a:endParaRPr>
          </a:p>
          <a:p>
            <a:pPr lvl="1" eaLnBrk="1" hangingPunct="1"/>
            <a:r>
              <a:rPr lang="en-US" sz="2800" dirty="0"/>
              <a:t>[a .. b)</a:t>
            </a:r>
          </a:p>
          <a:p>
            <a:pPr eaLnBrk="1" hangingPunct="1"/>
            <a:r>
              <a:rPr lang="en-US" sz="2800" dirty="0"/>
              <a:t>List comprehension, e.g.:  [ 2*</a:t>
            </a:r>
            <a:r>
              <a:rPr lang="en-US" sz="2800" dirty="0" err="1"/>
              <a:t>i</a:t>
            </a:r>
            <a:r>
              <a:rPr lang="en-US" sz="2800" dirty="0"/>
              <a:t>  |  </a:t>
            </a:r>
            <a:r>
              <a:rPr lang="en-US" sz="2800" dirty="0" err="1"/>
              <a:t>i</a:t>
            </a:r>
            <a:r>
              <a:rPr lang="en-US" sz="2800" dirty="0"/>
              <a:t> </a:t>
            </a:r>
            <a:r>
              <a:rPr lang="en-US" sz="2800" b="1" dirty="0">
                <a:solidFill>
                  <a:srgbClr val="0070C0"/>
                </a:solidFill>
              </a:rPr>
              <a:t>from</a:t>
            </a:r>
            <a:r>
              <a:rPr lang="en-US" sz="2800" dirty="0"/>
              <a:t> s , </a:t>
            </a:r>
            <a:r>
              <a:rPr lang="en-US" sz="2800" dirty="0" err="1"/>
              <a:t>isOdd</a:t>
            </a:r>
            <a:r>
              <a:rPr lang="en-US" sz="2800" dirty="0"/>
              <a:t> </a:t>
            </a:r>
            <a:r>
              <a:rPr lang="en-US" sz="2800" dirty="0" err="1"/>
              <a:t>i</a:t>
            </a:r>
            <a:r>
              <a:rPr lang="en-US" sz="2800" dirty="0"/>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xfrm>
            <a:off x="7010400" y="6400800"/>
            <a:ext cx="2133600" cy="457200"/>
          </a:xfrm>
        </p:spPr>
        <p:txBody>
          <a:bodyPr/>
          <a:lstStyle/>
          <a:p>
            <a:pPr>
              <a:defRPr/>
            </a:pPr>
            <a:fld id="{DCBC9873-3156-43CC-AFB5-E4084F35FDA5}" type="slidenum">
              <a:rPr lang="en-US" altLang="en-US"/>
              <a:pPr>
                <a:defRPr/>
              </a:pPr>
              <a:t>35</a:t>
            </a:fld>
            <a:endParaRPr lang="en-US" altLang="en-US"/>
          </a:p>
        </p:txBody>
      </p:sp>
      <p:sp>
        <p:nvSpPr>
          <p:cNvPr id="48131" name="Rectangle 2"/>
          <p:cNvSpPr>
            <a:spLocks noGrp="1" noChangeArrowheads="1"/>
          </p:cNvSpPr>
          <p:nvPr>
            <p:ph type="title"/>
          </p:nvPr>
        </p:nvSpPr>
        <p:spPr/>
        <p:txBody>
          <a:bodyPr/>
          <a:lstStyle/>
          <a:p>
            <a:pPr eaLnBrk="1" hangingPunct="1"/>
            <a:r>
              <a:rPr lang="en-US"/>
              <a:t>List functions</a:t>
            </a:r>
          </a:p>
        </p:txBody>
      </p:sp>
      <p:sp>
        <p:nvSpPr>
          <p:cNvPr id="48132" name="Rectangle 3"/>
          <p:cNvSpPr>
            <a:spLocks noGrp="1" noChangeArrowheads="1"/>
          </p:cNvSpPr>
          <p:nvPr>
            <p:ph type="body" idx="1"/>
          </p:nvPr>
        </p:nvSpPr>
        <p:spPr>
          <a:xfrm>
            <a:off x="457200" y="1219200"/>
            <a:ext cx="8229600" cy="4937125"/>
          </a:xfrm>
        </p:spPr>
        <p:txBody>
          <a:bodyPr/>
          <a:lstStyle/>
          <a:p>
            <a:pPr eaLnBrk="1" hangingPunct="1"/>
            <a:r>
              <a:rPr lang="en-US" dirty="0"/>
              <a:t>On lists we can define functions like SUM, MAX, COUNT </a:t>
            </a:r>
            <a:r>
              <a:rPr lang="en-US" dirty="0" err="1"/>
              <a:t>etc</a:t>
            </a:r>
            <a:r>
              <a:rPr lang="en-US" dirty="0"/>
              <a:t>:</a:t>
            </a:r>
            <a:br>
              <a:rPr lang="en-US" dirty="0"/>
            </a:br>
            <a:br>
              <a:rPr lang="en-US" dirty="0"/>
            </a:br>
            <a:r>
              <a:rPr lang="en-US" dirty="0"/>
              <a:t>	</a:t>
            </a:r>
            <a:r>
              <a:rPr lang="en-US" b="1" dirty="0"/>
              <a:t>SUM</a:t>
            </a:r>
            <a:r>
              <a:rPr lang="en-US" dirty="0"/>
              <a:t> [ ]      =   0</a:t>
            </a:r>
            <a:br>
              <a:rPr lang="en-US" dirty="0"/>
            </a:br>
            <a:r>
              <a:rPr lang="en-US" dirty="0"/>
              <a:t>	</a:t>
            </a:r>
            <a:r>
              <a:rPr lang="en-US" b="1" dirty="0"/>
              <a:t>SUM</a:t>
            </a:r>
            <a:r>
              <a:rPr lang="en-US" dirty="0"/>
              <a:t> (</a:t>
            </a:r>
            <a:r>
              <a:rPr lang="en-US" dirty="0" err="1"/>
              <a:t>x:s</a:t>
            </a:r>
            <a:r>
              <a:rPr lang="en-US" dirty="0"/>
              <a:t>)   =   x + </a:t>
            </a:r>
            <a:r>
              <a:rPr lang="en-US" b="1" dirty="0"/>
              <a:t>SUM</a:t>
            </a:r>
            <a:r>
              <a:rPr lang="en-US" dirty="0"/>
              <a:t> s</a:t>
            </a:r>
            <a:endParaRPr lang="en-US" dirty="0">
              <a:solidFill>
                <a:schemeClr val="hlink"/>
              </a:solidFill>
            </a:endParaRPr>
          </a:p>
          <a:p>
            <a:pPr eaLnBrk="1" hangingPunct="1"/>
            <a:endParaRPr lang="en-US" dirty="0">
              <a:solidFill>
                <a:schemeClr val="hlink"/>
              </a:solidFill>
            </a:endParaRPr>
          </a:p>
          <a:p>
            <a:pPr eaLnBrk="1" hangingPunct="1"/>
            <a:r>
              <a:rPr lang="en-US" dirty="0"/>
              <a:t>We can map array over finite domain to list, and thus can define notions like SUM, MAX over a finite array-segment by defining them over the corresponding list.</a:t>
            </a:r>
          </a:p>
          <a:p>
            <a:pPr eaLnBrk="1" hangingPunct="1"/>
            <a:endParaRPr lang="en-US" dirty="0"/>
          </a:p>
          <a:p>
            <a:pPr marL="0" indent="0" eaLnBrk="1" hangingPunct="1">
              <a:buNone/>
            </a:pPr>
            <a:br>
              <a:rPr lang="en-US" dirty="0"/>
            </a:br>
            <a:r>
              <a:rPr lang="en-US" dirty="0"/>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4795D680-9410-3647-A98F-44990B641C54}"/>
              </a:ext>
            </a:extLst>
          </p:cNvPr>
          <p:cNvSpPr/>
          <p:nvPr/>
        </p:nvSpPr>
        <p:spPr>
          <a:xfrm>
            <a:off x="1799692" y="2132856"/>
            <a:ext cx="5544616" cy="1080120"/>
          </a:xfrm>
          <a:prstGeom prst="roundRect">
            <a:avLst>
              <a:gd name="adj" fmla="val 33234"/>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5"/>
          <p:cNvSpPr>
            <a:spLocks noGrp="1"/>
          </p:cNvSpPr>
          <p:nvPr>
            <p:ph type="sldNum" sz="quarter" idx="10"/>
          </p:nvPr>
        </p:nvSpPr>
        <p:spPr>
          <a:xfrm>
            <a:off x="7010400" y="6400800"/>
            <a:ext cx="2133600" cy="457200"/>
          </a:xfrm>
        </p:spPr>
        <p:txBody>
          <a:bodyPr/>
          <a:lstStyle/>
          <a:p>
            <a:pPr>
              <a:defRPr/>
            </a:pPr>
            <a:fld id="{456A3474-B26C-45CC-8BA5-BF42A500DE70}" type="slidenum">
              <a:rPr lang="en-US" altLang="en-US"/>
              <a:pPr>
                <a:defRPr/>
              </a:pPr>
              <a:t>36</a:t>
            </a:fld>
            <a:endParaRPr lang="en-US" altLang="en-US"/>
          </a:p>
        </p:txBody>
      </p:sp>
      <p:sp>
        <p:nvSpPr>
          <p:cNvPr id="49155" name="Rectangle 2"/>
          <p:cNvSpPr>
            <a:spLocks noGrp="1" noChangeArrowheads="1"/>
          </p:cNvSpPr>
          <p:nvPr>
            <p:ph type="title"/>
          </p:nvPr>
        </p:nvSpPr>
        <p:spPr/>
        <p:txBody>
          <a:bodyPr/>
          <a:lstStyle/>
          <a:p>
            <a:pPr eaLnBrk="1" hangingPunct="1"/>
            <a:r>
              <a:rPr lang="en-US"/>
              <a:t>Converting array to list</a:t>
            </a:r>
          </a:p>
        </p:txBody>
      </p:sp>
      <p:sp>
        <p:nvSpPr>
          <p:cNvPr id="49156" name="Rectangle 3"/>
          <p:cNvSpPr>
            <a:spLocks noGrp="1" noChangeArrowheads="1"/>
          </p:cNvSpPr>
          <p:nvPr>
            <p:ph type="body" idx="1"/>
          </p:nvPr>
        </p:nvSpPr>
        <p:spPr>
          <a:xfrm>
            <a:off x="457200" y="1219200"/>
            <a:ext cx="8229600" cy="4937125"/>
          </a:xfrm>
        </p:spPr>
        <p:txBody>
          <a:bodyPr/>
          <a:lstStyle/>
          <a:p>
            <a:pPr eaLnBrk="1" hangingPunct="1"/>
            <a:r>
              <a:rPr lang="en-US" dirty="0"/>
              <a:t>Let a be an array (infinite), and s be a list of integers. We define:</a:t>
            </a:r>
            <a:br>
              <a:rPr lang="en-US" dirty="0"/>
            </a:br>
            <a:br>
              <a:rPr lang="en-US" dirty="0"/>
            </a:br>
            <a:r>
              <a:rPr lang="en-US" dirty="0"/>
              <a:t>	               a s  =  [ a[</a:t>
            </a:r>
            <a:r>
              <a:rPr lang="en-US" dirty="0" err="1"/>
              <a:t>i</a:t>
            </a:r>
            <a:r>
              <a:rPr lang="en-US" dirty="0"/>
              <a:t>] |  </a:t>
            </a:r>
            <a:r>
              <a:rPr lang="en-US" dirty="0" err="1"/>
              <a:t>i</a:t>
            </a:r>
            <a:r>
              <a:rPr lang="en-US" dirty="0"/>
              <a:t>  </a:t>
            </a:r>
            <a:r>
              <a:rPr lang="en-US" b="1" dirty="0"/>
              <a:t>from</a:t>
            </a:r>
            <a:r>
              <a:rPr lang="en-US" dirty="0"/>
              <a:t>  s ]		</a:t>
            </a:r>
          </a:p>
          <a:p>
            <a:pPr eaLnBrk="1" hangingPunct="1"/>
            <a:endParaRPr lang="en-US" dirty="0"/>
          </a:p>
          <a:p>
            <a:pPr eaLnBrk="1" hangingPunct="1"/>
            <a:r>
              <a:rPr lang="en-US" dirty="0"/>
              <a:t>So now formulas like these are well defined:</a:t>
            </a:r>
          </a:p>
          <a:p>
            <a:pPr lvl="1" eaLnBrk="1" hangingPunct="1"/>
            <a:r>
              <a:rPr lang="en-US" dirty="0"/>
              <a:t>a[0..n) : the segment of the array a, starting from index 0 up to but not including n.</a:t>
            </a:r>
          </a:p>
          <a:p>
            <a:pPr lvl="1" eaLnBrk="1" hangingPunct="1"/>
            <a:r>
              <a:rPr lang="en-US" b="1" dirty="0"/>
              <a:t>SUM</a:t>
            </a:r>
            <a:r>
              <a:rPr lang="en-US" dirty="0"/>
              <a:t>  (a[0..n)) : the sum of the elements of the segment-array a[0..n).</a:t>
            </a:r>
          </a:p>
          <a:p>
            <a:pPr lvl="1" eaLnBrk="1" hangingPunct="1"/>
            <a:r>
              <a:rPr lang="en-US" dirty="0"/>
              <a:t>Similarly: </a:t>
            </a:r>
            <a:r>
              <a:rPr lang="en-US" b="1" dirty="0"/>
              <a:t>COUNT</a:t>
            </a:r>
            <a:r>
              <a:rPr lang="en-US" dirty="0"/>
              <a:t> (a[0..n)) ,  </a:t>
            </a:r>
            <a:r>
              <a:rPr lang="en-US" b="1" dirty="0"/>
              <a:t>MAX</a:t>
            </a:r>
            <a:r>
              <a:rPr lang="en-US" dirty="0"/>
              <a:t> (a[0..n)) , ...</a:t>
            </a:r>
          </a:p>
          <a:p>
            <a:pPr eaLnBrk="1" hangingPunct="1"/>
            <a:endParaRPr lang="en-US" dirty="0"/>
          </a:p>
        </p:txBody>
      </p:sp>
    </p:spTree>
    <p:extLst>
      <p:ext uri="{BB962C8B-B14F-4D97-AF65-F5344CB8AC3E}">
        <p14:creationId xmlns:p14="http://schemas.microsoft.com/office/powerpoint/2010/main" val="342191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ed Rectangle 19">
            <a:extLst>
              <a:ext uri="{FF2B5EF4-FFF2-40B4-BE49-F238E27FC236}">
                <a16:creationId xmlns:a16="http://schemas.microsoft.com/office/drawing/2014/main" id="{FB053DC8-3257-F744-89DD-E6810A8B2291}"/>
              </a:ext>
            </a:extLst>
          </p:cNvPr>
          <p:cNvSpPr/>
          <p:nvPr/>
        </p:nvSpPr>
        <p:spPr>
          <a:xfrm>
            <a:off x="228600" y="2755419"/>
            <a:ext cx="8722133" cy="871538"/>
          </a:xfrm>
          <a:prstGeom prst="roundRect">
            <a:avLst>
              <a:gd name="adj" fmla="val 33234"/>
            </a:avLst>
          </a:prstGeom>
          <a:solidFill>
            <a:schemeClr val="accent3">
              <a:lumMod val="75000"/>
              <a:alpha val="2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a:extLst>
              <a:ext uri="{FF2B5EF4-FFF2-40B4-BE49-F238E27FC236}">
                <a16:creationId xmlns:a16="http://schemas.microsoft.com/office/drawing/2014/main" id="{33301EEB-93FB-3C44-9219-B4D20EC9529E}"/>
              </a:ext>
            </a:extLst>
          </p:cNvPr>
          <p:cNvSpPr/>
          <p:nvPr/>
        </p:nvSpPr>
        <p:spPr>
          <a:xfrm>
            <a:off x="180770" y="1816893"/>
            <a:ext cx="8722133" cy="871538"/>
          </a:xfrm>
          <a:prstGeom prst="roundRect">
            <a:avLst>
              <a:gd name="adj" fmla="val 33234"/>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lide Number Placeholder 5"/>
          <p:cNvSpPr>
            <a:spLocks noGrp="1"/>
          </p:cNvSpPr>
          <p:nvPr>
            <p:ph type="sldNum" sz="quarter" idx="10"/>
          </p:nvPr>
        </p:nvSpPr>
        <p:spPr>
          <a:xfrm>
            <a:off x="7010400" y="6400800"/>
            <a:ext cx="2133600" cy="457200"/>
          </a:xfrm>
        </p:spPr>
        <p:txBody>
          <a:bodyPr/>
          <a:lstStyle/>
          <a:p>
            <a:pPr>
              <a:defRPr/>
            </a:pPr>
            <a:fld id="{CBE39EF3-85C3-4427-B8F0-C56E963D1010}" type="slidenum">
              <a:rPr lang="en-US" altLang="en-US"/>
              <a:pPr>
                <a:defRPr/>
              </a:pPr>
              <a:t>37</a:t>
            </a:fld>
            <a:endParaRPr lang="en-US" altLang="en-US"/>
          </a:p>
        </p:txBody>
      </p:sp>
      <p:sp>
        <p:nvSpPr>
          <p:cNvPr id="50180" name="AutoShape 21"/>
          <p:cNvSpPr>
            <a:spLocks noChangeArrowheads="1"/>
          </p:cNvSpPr>
          <p:nvPr/>
        </p:nvSpPr>
        <p:spPr bwMode="auto">
          <a:xfrm flipH="1" flipV="1">
            <a:off x="6701408" y="4300401"/>
            <a:ext cx="1447800" cy="1600200"/>
          </a:xfrm>
          <a:prstGeom prst="rtTriangle">
            <a:avLst/>
          </a:prstGeom>
          <a:solidFill>
            <a:schemeClr val="accent2"/>
          </a:solidFill>
          <a:ln w="9525">
            <a:noFill/>
            <a:miter lim="800000"/>
            <a:headEnd/>
            <a:tailEnd/>
          </a:ln>
        </p:spPr>
        <p:txBody>
          <a:bodyPr wrap="none" anchor="ctr"/>
          <a:lstStyle/>
          <a:p>
            <a:endParaRPr lang="nl-NL"/>
          </a:p>
        </p:txBody>
      </p:sp>
      <p:sp>
        <p:nvSpPr>
          <p:cNvPr id="50181" name="AutoShape 16"/>
          <p:cNvSpPr>
            <a:spLocks noChangeArrowheads="1"/>
          </p:cNvSpPr>
          <p:nvPr/>
        </p:nvSpPr>
        <p:spPr bwMode="auto">
          <a:xfrm>
            <a:off x="1672208" y="4224201"/>
            <a:ext cx="1447800" cy="1600200"/>
          </a:xfrm>
          <a:prstGeom prst="rtTriangle">
            <a:avLst/>
          </a:prstGeom>
          <a:solidFill>
            <a:schemeClr val="accent2"/>
          </a:solidFill>
          <a:ln w="9525">
            <a:noFill/>
            <a:miter lim="800000"/>
            <a:headEnd/>
            <a:tailEnd/>
          </a:ln>
        </p:spPr>
        <p:txBody>
          <a:bodyPr wrap="none" anchor="ctr"/>
          <a:lstStyle/>
          <a:p>
            <a:endParaRPr lang="nl-NL"/>
          </a:p>
        </p:txBody>
      </p:sp>
      <p:sp>
        <p:nvSpPr>
          <p:cNvPr id="50182" name="AutoShape 17"/>
          <p:cNvSpPr>
            <a:spLocks noChangeArrowheads="1"/>
          </p:cNvSpPr>
          <p:nvPr/>
        </p:nvSpPr>
        <p:spPr bwMode="auto">
          <a:xfrm flipH="1" flipV="1">
            <a:off x="1672208" y="4224201"/>
            <a:ext cx="1447800" cy="1600200"/>
          </a:xfrm>
          <a:prstGeom prst="rtTriangle">
            <a:avLst/>
          </a:prstGeom>
          <a:solidFill>
            <a:schemeClr val="accent2"/>
          </a:solidFill>
          <a:ln w="9525">
            <a:noFill/>
            <a:miter lim="800000"/>
            <a:headEnd/>
            <a:tailEnd/>
          </a:ln>
        </p:spPr>
        <p:txBody>
          <a:bodyPr wrap="none" anchor="ctr"/>
          <a:lstStyle/>
          <a:p>
            <a:endParaRPr lang="nl-NL"/>
          </a:p>
        </p:txBody>
      </p:sp>
      <p:sp>
        <p:nvSpPr>
          <p:cNvPr id="50183" name="Line 18"/>
          <p:cNvSpPr>
            <a:spLocks noChangeShapeType="1"/>
          </p:cNvSpPr>
          <p:nvPr/>
        </p:nvSpPr>
        <p:spPr bwMode="auto">
          <a:xfrm>
            <a:off x="1443608" y="3995601"/>
            <a:ext cx="1828800" cy="1981200"/>
          </a:xfrm>
          <a:prstGeom prst="line">
            <a:avLst/>
          </a:prstGeom>
          <a:noFill/>
          <a:ln w="28575">
            <a:solidFill>
              <a:schemeClr val="tx1"/>
            </a:solidFill>
            <a:round/>
            <a:headEnd/>
            <a:tailEnd/>
          </a:ln>
        </p:spPr>
        <p:txBody>
          <a:bodyPr/>
          <a:lstStyle/>
          <a:p>
            <a:endParaRPr lang="en-US"/>
          </a:p>
        </p:txBody>
      </p:sp>
      <p:sp>
        <p:nvSpPr>
          <p:cNvPr id="50184" name="Rectangle 2"/>
          <p:cNvSpPr>
            <a:spLocks noGrp="1" noChangeArrowheads="1"/>
          </p:cNvSpPr>
          <p:nvPr>
            <p:ph type="title"/>
          </p:nvPr>
        </p:nvSpPr>
        <p:spPr/>
        <p:txBody>
          <a:bodyPr/>
          <a:lstStyle/>
          <a:p>
            <a:pPr eaLnBrk="1" hangingPunct="1"/>
            <a:r>
              <a:rPr lang="en-US" dirty="0"/>
              <a:t>Domain split</a:t>
            </a:r>
          </a:p>
        </p:txBody>
      </p:sp>
      <p:sp>
        <p:nvSpPr>
          <p:cNvPr id="50185" name="Rectangle 3"/>
          <p:cNvSpPr>
            <a:spLocks noGrp="1" noChangeArrowheads="1"/>
          </p:cNvSpPr>
          <p:nvPr>
            <p:ph type="body" idx="1"/>
          </p:nvPr>
        </p:nvSpPr>
        <p:spPr>
          <a:xfrm>
            <a:off x="228600" y="1219200"/>
            <a:ext cx="8610600" cy="2286000"/>
          </a:xfrm>
        </p:spPr>
        <p:txBody>
          <a:bodyPr/>
          <a:lstStyle/>
          <a:p>
            <a:pPr eaLnBrk="1" hangingPunct="1"/>
            <a:r>
              <a:rPr lang="en-US" dirty="0"/>
              <a:t>For </a:t>
            </a:r>
            <a:r>
              <a:rPr lang="en-US" dirty="0">
                <a:sym typeface="Symbol" pitchFamily="18" charset="2"/>
              </a:rPr>
              <a:t>,  (</a:t>
            </a:r>
            <a:r>
              <a:rPr lang="en-US" dirty="0" err="1">
                <a:sym typeface="Symbol" pitchFamily="18" charset="2"/>
              </a:rPr>
              <a:t>Thm</a:t>
            </a:r>
            <a:r>
              <a:rPr lang="en-US" dirty="0">
                <a:sym typeface="Symbol" pitchFamily="18" charset="2"/>
              </a:rPr>
              <a:t> A.4.12) :</a:t>
            </a:r>
            <a:br>
              <a:rPr lang="en-US" dirty="0">
                <a:sym typeface="Symbol" pitchFamily="18" charset="2"/>
              </a:rPr>
            </a:br>
            <a:r>
              <a:rPr lang="en-US" dirty="0">
                <a:sym typeface="Symbol" pitchFamily="18" charset="2"/>
              </a:rPr>
              <a:t> </a:t>
            </a:r>
            <a:br>
              <a:rPr lang="en-US" dirty="0">
                <a:sym typeface="Symbol" pitchFamily="18" charset="2"/>
              </a:rPr>
            </a:br>
            <a:r>
              <a:rPr lang="en-US" dirty="0">
                <a:sym typeface="Symbol" pitchFamily="18" charset="2"/>
              </a:rPr>
              <a:t>(</a:t>
            </a:r>
            <a:r>
              <a:rPr lang="en-US" dirty="0" err="1">
                <a:sym typeface="Symbol" pitchFamily="18" charset="2"/>
              </a:rPr>
              <a:t>i</a:t>
            </a:r>
            <a:r>
              <a:rPr lang="en-US" dirty="0">
                <a:sym typeface="Symbol" pitchFamily="18" charset="2"/>
              </a:rPr>
              <a:t> : P</a:t>
            </a:r>
            <a:r>
              <a:rPr lang="en-US" baseline="-25000" dirty="0">
                <a:sym typeface="Symbol" pitchFamily="18" charset="2"/>
              </a:rPr>
              <a:t>1</a:t>
            </a:r>
            <a:r>
              <a:rPr lang="en-US" dirty="0">
                <a:sym typeface="Symbol" pitchFamily="18" charset="2"/>
              </a:rPr>
              <a:t> </a:t>
            </a:r>
            <a:r>
              <a:rPr lang="en-US" dirty="0" err="1">
                <a:sym typeface="Symbol" pitchFamily="18" charset="2"/>
              </a:rPr>
              <a:t>i</a:t>
            </a:r>
            <a:r>
              <a:rPr lang="en-US" dirty="0">
                <a:sym typeface="Symbol" pitchFamily="18" charset="2"/>
              </a:rPr>
              <a:t> </a:t>
            </a:r>
            <a:r>
              <a:rPr lang="en-US" b="1" dirty="0">
                <a:solidFill>
                  <a:srgbClr val="C00000"/>
                </a:solidFill>
                <a:sym typeface="Symbol" pitchFamily="18" charset="2"/>
              </a:rPr>
              <a:t>\/</a:t>
            </a:r>
            <a:r>
              <a:rPr lang="en-US" dirty="0">
                <a:sym typeface="Symbol" pitchFamily="18" charset="2"/>
              </a:rPr>
              <a:t> P</a:t>
            </a:r>
            <a:r>
              <a:rPr lang="en-US" baseline="-25000" dirty="0">
                <a:sym typeface="Symbol" pitchFamily="18" charset="2"/>
              </a:rPr>
              <a:t>2</a:t>
            </a:r>
            <a:r>
              <a:rPr lang="en-US" dirty="0">
                <a:sym typeface="Symbol" pitchFamily="18" charset="2"/>
              </a:rPr>
              <a:t> </a:t>
            </a:r>
            <a:r>
              <a:rPr lang="en-US" dirty="0" err="1">
                <a:sym typeface="Symbol" pitchFamily="18" charset="2"/>
              </a:rPr>
              <a:t>i</a:t>
            </a:r>
            <a:r>
              <a:rPr lang="en-US" dirty="0">
                <a:sym typeface="Symbol" pitchFamily="18" charset="2"/>
              </a:rPr>
              <a:t> : Q </a:t>
            </a:r>
            <a:r>
              <a:rPr lang="en-US" dirty="0" err="1">
                <a:sym typeface="Symbol" pitchFamily="18" charset="2"/>
              </a:rPr>
              <a:t>i</a:t>
            </a:r>
            <a:r>
              <a:rPr lang="en-US" dirty="0">
                <a:sym typeface="Symbol" pitchFamily="18" charset="2"/>
              </a:rPr>
              <a:t>)   =   (</a:t>
            </a:r>
            <a:r>
              <a:rPr lang="en-US" dirty="0" err="1">
                <a:sym typeface="Symbol" pitchFamily="18" charset="2"/>
              </a:rPr>
              <a:t>i</a:t>
            </a:r>
            <a:r>
              <a:rPr lang="en-US" dirty="0">
                <a:sym typeface="Symbol" pitchFamily="18" charset="2"/>
              </a:rPr>
              <a:t> : P</a:t>
            </a:r>
            <a:r>
              <a:rPr lang="en-US" baseline="-25000" dirty="0">
                <a:sym typeface="Symbol" pitchFamily="18" charset="2"/>
              </a:rPr>
              <a:t>1</a:t>
            </a:r>
            <a:r>
              <a:rPr lang="en-US" dirty="0">
                <a:sym typeface="Symbol" pitchFamily="18" charset="2"/>
              </a:rPr>
              <a:t> </a:t>
            </a:r>
            <a:r>
              <a:rPr lang="en-US" dirty="0" err="1">
                <a:sym typeface="Symbol" pitchFamily="18" charset="2"/>
              </a:rPr>
              <a:t>i</a:t>
            </a:r>
            <a:r>
              <a:rPr lang="en-US" dirty="0">
                <a:sym typeface="Symbol" pitchFamily="18" charset="2"/>
              </a:rPr>
              <a:t> : Q </a:t>
            </a:r>
            <a:r>
              <a:rPr lang="en-US" dirty="0" err="1">
                <a:sym typeface="Symbol" pitchFamily="18" charset="2"/>
              </a:rPr>
              <a:t>i</a:t>
            </a:r>
            <a:r>
              <a:rPr lang="en-US" dirty="0">
                <a:sym typeface="Symbol" pitchFamily="18" charset="2"/>
              </a:rPr>
              <a:t>)   </a:t>
            </a:r>
            <a:r>
              <a:rPr lang="en-US" b="1" dirty="0">
                <a:solidFill>
                  <a:srgbClr val="C00000"/>
                </a:solidFill>
                <a:sym typeface="Symbol" pitchFamily="18" charset="2"/>
              </a:rPr>
              <a:t>/\</a:t>
            </a:r>
            <a:r>
              <a:rPr lang="en-US" dirty="0">
                <a:sym typeface="Symbol" pitchFamily="18" charset="2"/>
              </a:rPr>
              <a:t>    (</a:t>
            </a:r>
            <a:r>
              <a:rPr lang="en-US" dirty="0" err="1">
                <a:sym typeface="Symbol" pitchFamily="18" charset="2"/>
              </a:rPr>
              <a:t>i</a:t>
            </a:r>
            <a:r>
              <a:rPr lang="en-US" dirty="0">
                <a:sym typeface="Symbol" pitchFamily="18" charset="2"/>
              </a:rPr>
              <a:t> : P</a:t>
            </a:r>
            <a:r>
              <a:rPr lang="en-US" baseline="-25000" dirty="0">
                <a:sym typeface="Symbol" pitchFamily="18" charset="2"/>
              </a:rPr>
              <a:t>2</a:t>
            </a:r>
            <a:r>
              <a:rPr lang="en-US" dirty="0">
                <a:sym typeface="Symbol" pitchFamily="18" charset="2"/>
              </a:rPr>
              <a:t> </a:t>
            </a:r>
            <a:r>
              <a:rPr lang="en-US" dirty="0" err="1">
                <a:sym typeface="Symbol" pitchFamily="18" charset="2"/>
              </a:rPr>
              <a:t>i</a:t>
            </a:r>
            <a:r>
              <a:rPr lang="en-US" dirty="0">
                <a:sym typeface="Symbol" pitchFamily="18" charset="2"/>
              </a:rPr>
              <a:t> : Q </a:t>
            </a:r>
            <a:r>
              <a:rPr lang="en-US" dirty="0" err="1">
                <a:sym typeface="Symbol" pitchFamily="18" charset="2"/>
              </a:rPr>
              <a:t>i</a:t>
            </a:r>
            <a:r>
              <a:rPr lang="en-US" dirty="0">
                <a:sym typeface="Symbol" pitchFamily="18" charset="2"/>
              </a:rPr>
              <a:t>)</a:t>
            </a:r>
          </a:p>
          <a:p>
            <a:pPr eaLnBrk="1" hangingPunct="1"/>
            <a:endParaRPr lang="en-US" dirty="0">
              <a:sym typeface="Symbol" pitchFamily="18" charset="2"/>
            </a:endParaRPr>
          </a:p>
          <a:p>
            <a:pPr marL="0" indent="0" eaLnBrk="1" hangingPunct="1">
              <a:buNone/>
            </a:pPr>
            <a:r>
              <a:rPr lang="en-US" dirty="0">
                <a:sym typeface="Symbol" pitchFamily="18" charset="2"/>
              </a:rPr>
              <a:t>   (</a:t>
            </a:r>
            <a:r>
              <a:rPr lang="en-US" dirty="0" err="1">
                <a:sym typeface="Symbol" pitchFamily="18" charset="2"/>
              </a:rPr>
              <a:t>i</a:t>
            </a:r>
            <a:r>
              <a:rPr lang="en-US" dirty="0">
                <a:sym typeface="Symbol" pitchFamily="18" charset="2"/>
              </a:rPr>
              <a:t> : P</a:t>
            </a:r>
            <a:r>
              <a:rPr lang="en-US" baseline="-25000" dirty="0">
                <a:sym typeface="Symbol" pitchFamily="18" charset="2"/>
              </a:rPr>
              <a:t>1</a:t>
            </a:r>
            <a:r>
              <a:rPr lang="en-US" dirty="0">
                <a:sym typeface="Symbol" pitchFamily="18" charset="2"/>
              </a:rPr>
              <a:t> </a:t>
            </a:r>
            <a:r>
              <a:rPr lang="en-US" dirty="0" err="1">
                <a:sym typeface="Symbol" pitchFamily="18" charset="2"/>
              </a:rPr>
              <a:t>i</a:t>
            </a:r>
            <a:r>
              <a:rPr lang="en-US" dirty="0">
                <a:sym typeface="Symbol" pitchFamily="18" charset="2"/>
              </a:rPr>
              <a:t> </a:t>
            </a:r>
            <a:r>
              <a:rPr lang="en-US" b="1" dirty="0">
                <a:solidFill>
                  <a:srgbClr val="C00000"/>
                </a:solidFill>
                <a:sym typeface="Symbol" pitchFamily="18" charset="2"/>
              </a:rPr>
              <a:t>\/</a:t>
            </a:r>
            <a:r>
              <a:rPr lang="en-US" dirty="0">
                <a:sym typeface="Symbol" pitchFamily="18" charset="2"/>
              </a:rPr>
              <a:t> P</a:t>
            </a:r>
            <a:r>
              <a:rPr lang="en-US" baseline="-25000" dirty="0">
                <a:sym typeface="Symbol" pitchFamily="18" charset="2"/>
              </a:rPr>
              <a:t>2</a:t>
            </a:r>
            <a:r>
              <a:rPr lang="en-US" dirty="0">
                <a:sym typeface="Symbol" pitchFamily="18" charset="2"/>
              </a:rPr>
              <a:t> </a:t>
            </a:r>
            <a:r>
              <a:rPr lang="en-US" dirty="0" err="1">
                <a:sym typeface="Symbol" pitchFamily="18" charset="2"/>
              </a:rPr>
              <a:t>i</a:t>
            </a:r>
            <a:r>
              <a:rPr lang="en-US" dirty="0">
                <a:sym typeface="Symbol" pitchFamily="18" charset="2"/>
              </a:rPr>
              <a:t> : Q </a:t>
            </a:r>
            <a:r>
              <a:rPr lang="en-US" dirty="0" err="1">
                <a:sym typeface="Symbol" pitchFamily="18" charset="2"/>
              </a:rPr>
              <a:t>i</a:t>
            </a:r>
            <a:r>
              <a:rPr lang="en-US" dirty="0">
                <a:sym typeface="Symbol" pitchFamily="18" charset="2"/>
              </a:rPr>
              <a:t>)   =   (</a:t>
            </a:r>
            <a:r>
              <a:rPr lang="en-US" dirty="0" err="1">
                <a:sym typeface="Symbol" pitchFamily="18" charset="2"/>
              </a:rPr>
              <a:t>i</a:t>
            </a:r>
            <a:r>
              <a:rPr lang="en-US" dirty="0">
                <a:sym typeface="Symbol" pitchFamily="18" charset="2"/>
              </a:rPr>
              <a:t> : P</a:t>
            </a:r>
            <a:r>
              <a:rPr lang="en-US" baseline="-25000" dirty="0">
                <a:sym typeface="Symbol" pitchFamily="18" charset="2"/>
              </a:rPr>
              <a:t>1</a:t>
            </a:r>
            <a:r>
              <a:rPr lang="en-US" dirty="0">
                <a:sym typeface="Symbol" pitchFamily="18" charset="2"/>
              </a:rPr>
              <a:t> </a:t>
            </a:r>
            <a:r>
              <a:rPr lang="en-US" dirty="0" err="1">
                <a:sym typeface="Symbol" pitchFamily="18" charset="2"/>
              </a:rPr>
              <a:t>i</a:t>
            </a:r>
            <a:r>
              <a:rPr lang="en-US" dirty="0">
                <a:sym typeface="Symbol" pitchFamily="18" charset="2"/>
              </a:rPr>
              <a:t> : Q </a:t>
            </a:r>
            <a:r>
              <a:rPr lang="en-US" dirty="0" err="1">
                <a:sym typeface="Symbol" pitchFamily="18" charset="2"/>
              </a:rPr>
              <a:t>i</a:t>
            </a:r>
            <a:r>
              <a:rPr lang="en-US" dirty="0">
                <a:sym typeface="Symbol" pitchFamily="18" charset="2"/>
              </a:rPr>
              <a:t>)    </a:t>
            </a:r>
            <a:r>
              <a:rPr lang="en-US" b="1" dirty="0">
                <a:solidFill>
                  <a:srgbClr val="C00000"/>
                </a:solidFill>
                <a:sym typeface="Symbol" pitchFamily="18" charset="2"/>
              </a:rPr>
              <a:t>\/</a:t>
            </a:r>
            <a:r>
              <a:rPr lang="en-US" dirty="0">
                <a:sym typeface="Symbol" pitchFamily="18" charset="2"/>
              </a:rPr>
              <a:t>    (</a:t>
            </a:r>
            <a:r>
              <a:rPr lang="en-US" dirty="0" err="1">
                <a:sym typeface="Symbol" pitchFamily="18" charset="2"/>
              </a:rPr>
              <a:t>i</a:t>
            </a:r>
            <a:r>
              <a:rPr lang="en-US" dirty="0">
                <a:sym typeface="Symbol" pitchFamily="18" charset="2"/>
              </a:rPr>
              <a:t> : P</a:t>
            </a:r>
            <a:r>
              <a:rPr lang="en-US" baseline="-25000" dirty="0">
                <a:sym typeface="Symbol" pitchFamily="18" charset="2"/>
              </a:rPr>
              <a:t>2</a:t>
            </a:r>
            <a:r>
              <a:rPr lang="en-US" dirty="0">
                <a:sym typeface="Symbol" pitchFamily="18" charset="2"/>
              </a:rPr>
              <a:t> </a:t>
            </a:r>
            <a:r>
              <a:rPr lang="en-US" dirty="0" err="1">
                <a:sym typeface="Symbol" pitchFamily="18" charset="2"/>
              </a:rPr>
              <a:t>i</a:t>
            </a:r>
            <a:r>
              <a:rPr lang="en-US" dirty="0">
                <a:sym typeface="Symbol" pitchFamily="18" charset="2"/>
              </a:rPr>
              <a:t> : Q </a:t>
            </a:r>
            <a:r>
              <a:rPr lang="en-US" dirty="0" err="1">
                <a:sym typeface="Symbol" pitchFamily="18" charset="2"/>
              </a:rPr>
              <a:t>i</a:t>
            </a:r>
            <a:r>
              <a:rPr lang="en-US" dirty="0">
                <a:sym typeface="Symbol" pitchFamily="18" charset="2"/>
              </a:rPr>
              <a:t>)</a:t>
            </a:r>
            <a:br>
              <a:rPr lang="en-US" dirty="0">
                <a:sym typeface="Symbol" pitchFamily="18" charset="2"/>
              </a:rPr>
            </a:br>
            <a:br>
              <a:rPr lang="en-US" dirty="0">
                <a:sym typeface="Symbol" pitchFamily="18" charset="2"/>
              </a:rPr>
            </a:br>
            <a:endParaRPr lang="en-US" dirty="0">
              <a:sym typeface="Symbol" pitchFamily="18" charset="2"/>
            </a:endParaRPr>
          </a:p>
        </p:txBody>
      </p:sp>
      <p:sp>
        <p:nvSpPr>
          <p:cNvPr id="50186" name="Text Box 7"/>
          <p:cNvSpPr txBox="1">
            <a:spLocks noChangeArrowheads="1"/>
          </p:cNvSpPr>
          <p:nvPr/>
        </p:nvSpPr>
        <p:spPr bwMode="auto">
          <a:xfrm>
            <a:off x="1748408" y="5062401"/>
            <a:ext cx="500063" cy="457200"/>
          </a:xfrm>
          <a:prstGeom prst="rect">
            <a:avLst/>
          </a:prstGeom>
          <a:noFill/>
          <a:ln w="9525">
            <a:noFill/>
            <a:miter lim="800000"/>
            <a:headEnd/>
            <a:tailEnd/>
          </a:ln>
        </p:spPr>
        <p:txBody>
          <a:bodyPr wrap="none">
            <a:spAutoFit/>
          </a:bodyPr>
          <a:lstStyle/>
          <a:p>
            <a:r>
              <a:rPr lang="en-US" sz="2400"/>
              <a:t>P</a:t>
            </a:r>
            <a:r>
              <a:rPr lang="en-US" sz="2400" baseline="-25000"/>
              <a:t>1</a:t>
            </a:r>
          </a:p>
        </p:txBody>
      </p:sp>
      <p:sp>
        <p:nvSpPr>
          <p:cNvPr id="50187" name="Text Box 8"/>
          <p:cNvSpPr txBox="1">
            <a:spLocks noChangeArrowheads="1"/>
          </p:cNvSpPr>
          <p:nvPr/>
        </p:nvSpPr>
        <p:spPr bwMode="auto">
          <a:xfrm>
            <a:off x="2358008" y="4452801"/>
            <a:ext cx="500063" cy="457200"/>
          </a:xfrm>
          <a:prstGeom prst="rect">
            <a:avLst/>
          </a:prstGeom>
          <a:noFill/>
          <a:ln w="9525">
            <a:noFill/>
            <a:miter lim="800000"/>
            <a:headEnd/>
            <a:tailEnd/>
          </a:ln>
        </p:spPr>
        <p:txBody>
          <a:bodyPr wrap="none">
            <a:spAutoFit/>
          </a:bodyPr>
          <a:lstStyle/>
          <a:p>
            <a:r>
              <a:rPr lang="en-US" sz="2400"/>
              <a:t>P</a:t>
            </a:r>
            <a:r>
              <a:rPr lang="en-US" sz="2400" baseline="-25000"/>
              <a:t>2</a:t>
            </a:r>
          </a:p>
        </p:txBody>
      </p:sp>
      <p:sp>
        <p:nvSpPr>
          <p:cNvPr id="50188" name="Text Box 9"/>
          <p:cNvSpPr txBox="1">
            <a:spLocks noChangeArrowheads="1"/>
          </p:cNvSpPr>
          <p:nvPr/>
        </p:nvSpPr>
        <p:spPr bwMode="auto">
          <a:xfrm>
            <a:off x="681608" y="4529001"/>
            <a:ext cx="788988" cy="823913"/>
          </a:xfrm>
          <a:prstGeom prst="rect">
            <a:avLst/>
          </a:prstGeom>
          <a:noFill/>
          <a:ln w="9525">
            <a:noFill/>
            <a:miter lim="800000"/>
            <a:headEnd/>
            <a:tailEnd/>
          </a:ln>
        </p:spPr>
        <p:txBody>
          <a:bodyPr wrap="none">
            <a:spAutoFit/>
          </a:bodyPr>
          <a:lstStyle/>
          <a:p>
            <a:r>
              <a:rPr lang="en-US" sz="4800" b="1">
                <a:sym typeface="Symbol" pitchFamily="18" charset="2"/>
              </a:rPr>
              <a:t>i</a:t>
            </a:r>
          </a:p>
        </p:txBody>
      </p:sp>
      <p:sp>
        <p:nvSpPr>
          <p:cNvPr id="50189" name="Text Box 13"/>
          <p:cNvSpPr txBox="1">
            <a:spLocks noChangeArrowheads="1"/>
          </p:cNvSpPr>
          <p:nvPr/>
        </p:nvSpPr>
        <p:spPr bwMode="auto">
          <a:xfrm>
            <a:off x="7539608" y="4529001"/>
            <a:ext cx="500063" cy="457200"/>
          </a:xfrm>
          <a:prstGeom prst="rect">
            <a:avLst/>
          </a:prstGeom>
          <a:noFill/>
          <a:ln w="9525">
            <a:noFill/>
            <a:miter lim="800000"/>
            <a:headEnd/>
            <a:tailEnd/>
          </a:ln>
        </p:spPr>
        <p:txBody>
          <a:bodyPr wrap="none">
            <a:spAutoFit/>
          </a:bodyPr>
          <a:lstStyle/>
          <a:p>
            <a:r>
              <a:rPr lang="en-US" sz="2400"/>
              <a:t>P</a:t>
            </a:r>
            <a:r>
              <a:rPr lang="en-US" sz="2400" baseline="-25000"/>
              <a:t>2</a:t>
            </a:r>
          </a:p>
        </p:txBody>
      </p:sp>
      <p:sp>
        <p:nvSpPr>
          <p:cNvPr id="50190" name="Text Box 14"/>
          <p:cNvSpPr txBox="1">
            <a:spLocks noChangeArrowheads="1"/>
          </p:cNvSpPr>
          <p:nvPr/>
        </p:nvSpPr>
        <p:spPr bwMode="auto">
          <a:xfrm>
            <a:off x="3882008" y="4757601"/>
            <a:ext cx="788988" cy="823913"/>
          </a:xfrm>
          <a:prstGeom prst="rect">
            <a:avLst/>
          </a:prstGeom>
          <a:noFill/>
          <a:ln w="9525">
            <a:noFill/>
            <a:miter lim="800000"/>
            <a:headEnd/>
            <a:tailEnd/>
          </a:ln>
        </p:spPr>
        <p:txBody>
          <a:bodyPr wrap="none">
            <a:spAutoFit/>
          </a:bodyPr>
          <a:lstStyle/>
          <a:p>
            <a:r>
              <a:rPr lang="en-US" sz="4800" b="1">
                <a:sym typeface="Symbol" pitchFamily="18" charset="2"/>
              </a:rPr>
              <a:t>i</a:t>
            </a:r>
          </a:p>
        </p:txBody>
      </p:sp>
      <p:sp>
        <p:nvSpPr>
          <p:cNvPr id="50191" name="AutoShape 19"/>
          <p:cNvSpPr>
            <a:spLocks noChangeArrowheads="1"/>
          </p:cNvSpPr>
          <p:nvPr/>
        </p:nvSpPr>
        <p:spPr bwMode="auto">
          <a:xfrm>
            <a:off x="4644008" y="4224201"/>
            <a:ext cx="1447800" cy="1600200"/>
          </a:xfrm>
          <a:prstGeom prst="rtTriangle">
            <a:avLst/>
          </a:prstGeom>
          <a:solidFill>
            <a:schemeClr val="accent2"/>
          </a:solidFill>
          <a:ln w="9525">
            <a:noFill/>
            <a:miter lim="800000"/>
            <a:headEnd/>
            <a:tailEnd/>
          </a:ln>
        </p:spPr>
        <p:txBody>
          <a:bodyPr wrap="none" anchor="ctr"/>
          <a:lstStyle/>
          <a:p>
            <a:endParaRPr lang="nl-NL"/>
          </a:p>
        </p:txBody>
      </p:sp>
      <p:sp>
        <p:nvSpPr>
          <p:cNvPr id="50192" name="Text Box 20"/>
          <p:cNvSpPr txBox="1">
            <a:spLocks noChangeArrowheads="1"/>
          </p:cNvSpPr>
          <p:nvPr/>
        </p:nvSpPr>
        <p:spPr bwMode="auto">
          <a:xfrm>
            <a:off x="4720208" y="5062401"/>
            <a:ext cx="500063" cy="457200"/>
          </a:xfrm>
          <a:prstGeom prst="rect">
            <a:avLst/>
          </a:prstGeom>
          <a:noFill/>
          <a:ln w="9525">
            <a:noFill/>
            <a:miter lim="800000"/>
            <a:headEnd/>
            <a:tailEnd/>
          </a:ln>
        </p:spPr>
        <p:txBody>
          <a:bodyPr wrap="none">
            <a:spAutoFit/>
          </a:bodyPr>
          <a:lstStyle/>
          <a:p>
            <a:r>
              <a:rPr lang="en-US" sz="2400"/>
              <a:t>P</a:t>
            </a:r>
            <a:r>
              <a:rPr lang="en-US" sz="2400" baseline="-25000"/>
              <a:t>1</a:t>
            </a:r>
          </a:p>
        </p:txBody>
      </p:sp>
      <p:sp>
        <p:nvSpPr>
          <p:cNvPr id="50193" name="Text Box 22"/>
          <p:cNvSpPr txBox="1">
            <a:spLocks noChangeArrowheads="1"/>
          </p:cNvSpPr>
          <p:nvPr/>
        </p:nvSpPr>
        <p:spPr bwMode="auto">
          <a:xfrm>
            <a:off x="6549008" y="4757601"/>
            <a:ext cx="788988" cy="823913"/>
          </a:xfrm>
          <a:prstGeom prst="rect">
            <a:avLst/>
          </a:prstGeom>
          <a:noFill/>
          <a:ln w="9525">
            <a:noFill/>
            <a:miter lim="800000"/>
            <a:headEnd/>
            <a:tailEnd/>
          </a:ln>
        </p:spPr>
        <p:txBody>
          <a:bodyPr wrap="none">
            <a:spAutoFit/>
          </a:bodyPr>
          <a:lstStyle/>
          <a:p>
            <a:r>
              <a:rPr lang="en-US" sz="4800" b="1">
                <a:sym typeface="Symbol" pitchFamily="18" charset="2"/>
              </a:rPr>
              <a:t>i</a:t>
            </a:r>
          </a:p>
        </p:txBody>
      </p:sp>
      <p:sp>
        <p:nvSpPr>
          <p:cNvPr id="50194" name="Text Box 25"/>
          <p:cNvSpPr txBox="1">
            <a:spLocks noChangeArrowheads="1"/>
          </p:cNvSpPr>
          <p:nvPr/>
        </p:nvSpPr>
        <p:spPr bwMode="auto">
          <a:xfrm>
            <a:off x="864170" y="5891608"/>
            <a:ext cx="7559675" cy="641350"/>
          </a:xfrm>
          <a:prstGeom prst="rect">
            <a:avLst/>
          </a:prstGeom>
          <a:noFill/>
          <a:ln w="9525">
            <a:noFill/>
            <a:miter lim="800000"/>
            <a:headEnd/>
            <a:tailEnd/>
          </a:ln>
        </p:spPr>
        <p:txBody>
          <a:bodyPr>
            <a:spAutoFit/>
          </a:bodyPr>
          <a:lstStyle/>
          <a:p>
            <a:r>
              <a:rPr lang="en-US" dirty="0"/>
              <a:t>Inspire solutions for the problem of computing </a:t>
            </a:r>
            <a:r>
              <a:rPr lang="en-US" dirty="0">
                <a:sym typeface="Symbol" pitchFamily="18" charset="2"/>
              </a:rPr>
              <a:t> over P</a:t>
            </a:r>
            <a:r>
              <a:rPr lang="en-US" baseline="-25000" dirty="0">
                <a:sym typeface="Symbol" pitchFamily="18" charset="2"/>
              </a:rPr>
              <a:t>1</a:t>
            </a:r>
            <a:r>
              <a:rPr lang="en-US" dirty="0">
                <a:sym typeface="Symbol" pitchFamily="18" charset="2"/>
              </a:rPr>
              <a:t>+P</a:t>
            </a:r>
            <a:r>
              <a:rPr lang="en-US" baseline="-25000" dirty="0">
                <a:sym typeface="Symbol" pitchFamily="18" charset="2"/>
              </a:rPr>
              <a:t>2</a:t>
            </a:r>
            <a:r>
              <a:rPr lang="en-US" dirty="0">
                <a:sym typeface="Symbol" pitchFamily="18" charset="2"/>
              </a:rPr>
              <a:t> by dividing it into smaller problems.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0"/>
          </p:nvPr>
        </p:nvSpPr>
        <p:spPr>
          <a:xfrm>
            <a:off x="7010400" y="6400800"/>
            <a:ext cx="2133600" cy="457200"/>
          </a:xfrm>
        </p:spPr>
        <p:txBody>
          <a:bodyPr/>
          <a:lstStyle/>
          <a:p>
            <a:pPr>
              <a:defRPr/>
            </a:pPr>
            <a:fld id="{B6E2ED71-74A6-43EC-9FE5-3753E4F97F51}" type="slidenum">
              <a:rPr lang="en-US" altLang="en-US"/>
              <a:pPr>
                <a:defRPr/>
              </a:pPr>
              <a:t>38</a:t>
            </a:fld>
            <a:endParaRPr lang="en-US" altLang="en-US"/>
          </a:p>
        </p:txBody>
      </p:sp>
      <p:sp>
        <p:nvSpPr>
          <p:cNvPr id="51203" name="Rectangle 2"/>
          <p:cNvSpPr>
            <a:spLocks noGrp="1" noChangeArrowheads="1"/>
          </p:cNvSpPr>
          <p:nvPr>
            <p:ph type="title"/>
          </p:nvPr>
        </p:nvSpPr>
        <p:spPr/>
        <p:txBody>
          <a:bodyPr/>
          <a:lstStyle/>
          <a:p>
            <a:pPr eaLnBrk="1" hangingPunct="1"/>
            <a:r>
              <a:rPr lang="en-US" dirty="0"/>
              <a:t>Domain Split for </a:t>
            </a:r>
            <a:r>
              <a:rPr lang="en-US" dirty="0">
                <a:sym typeface="Symbol" pitchFamily="18" charset="2"/>
              </a:rPr>
              <a:t>other “quantifiers”</a:t>
            </a:r>
          </a:p>
        </p:txBody>
      </p:sp>
      <p:sp>
        <p:nvSpPr>
          <p:cNvPr id="51204" name="Rectangle 3"/>
          <p:cNvSpPr>
            <a:spLocks noGrp="1" noChangeArrowheads="1"/>
          </p:cNvSpPr>
          <p:nvPr>
            <p:ph type="body" idx="1"/>
          </p:nvPr>
        </p:nvSpPr>
        <p:spPr>
          <a:xfrm>
            <a:off x="228600" y="1219200"/>
            <a:ext cx="8610600" cy="4572000"/>
          </a:xfrm>
        </p:spPr>
        <p:txBody>
          <a:bodyPr/>
          <a:lstStyle/>
          <a:p>
            <a:pPr eaLnBrk="1" hangingPunct="1"/>
            <a:r>
              <a:rPr lang="en-US" dirty="0"/>
              <a:t>Analogous, e.g. :</a:t>
            </a:r>
            <a:br>
              <a:rPr lang="en-US" dirty="0"/>
            </a:br>
            <a:br>
              <a:rPr lang="en-US" dirty="0"/>
            </a:br>
            <a:r>
              <a:rPr lang="en-US" dirty="0"/>
              <a:t>	 </a:t>
            </a:r>
            <a:r>
              <a:rPr lang="en-US" dirty="0">
                <a:sym typeface="Symbol" pitchFamily="18" charset="2"/>
              </a:rPr>
              <a:t>(</a:t>
            </a:r>
            <a:r>
              <a:rPr lang="en-US" dirty="0" err="1">
                <a:sym typeface="Symbol" pitchFamily="18" charset="2"/>
              </a:rPr>
              <a:t>i</a:t>
            </a:r>
            <a:r>
              <a:rPr lang="en-US" dirty="0">
                <a:sym typeface="Symbol" pitchFamily="18" charset="2"/>
              </a:rPr>
              <a:t> : P</a:t>
            </a:r>
            <a:r>
              <a:rPr lang="en-US" baseline="-25000" dirty="0">
                <a:sym typeface="Symbol" pitchFamily="18" charset="2"/>
              </a:rPr>
              <a:t>1</a:t>
            </a:r>
            <a:r>
              <a:rPr lang="en-US" dirty="0">
                <a:sym typeface="Symbol" pitchFamily="18" charset="2"/>
              </a:rPr>
              <a:t> </a:t>
            </a:r>
            <a:r>
              <a:rPr lang="en-US" dirty="0" err="1">
                <a:sym typeface="Symbol" pitchFamily="18" charset="2"/>
              </a:rPr>
              <a:t>i</a:t>
            </a:r>
            <a:r>
              <a:rPr lang="en-US" dirty="0">
                <a:sym typeface="Symbol" pitchFamily="18" charset="2"/>
              </a:rPr>
              <a:t> </a:t>
            </a:r>
            <a:r>
              <a:rPr lang="en-US" b="1" dirty="0">
                <a:solidFill>
                  <a:srgbClr val="C00000"/>
                </a:solidFill>
                <a:sym typeface="Symbol" pitchFamily="18" charset="2"/>
              </a:rPr>
              <a:t>\/</a:t>
            </a:r>
            <a:r>
              <a:rPr lang="en-US" dirty="0">
                <a:sym typeface="Symbol" pitchFamily="18" charset="2"/>
              </a:rPr>
              <a:t> P</a:t>
            </a:r>
            <a:r>
              <a:rPr lang="en-US" baseline="-25000" dirty="0">
                <a:sym typeface="Symbol" pitchFamily="18" charset="2"/>
              </a:rPr>
              <a:t>2</a:t>
            </a:r>
            <a:r>
              <a:rPr lang="en-US" dirty="0">
                <a:sym typeface="Symbol" pitchFamily="18" charset="2"/>
              </a:rPr>
              <a:t> </a:t>
            </a:r>
            <a:r>
              <a:rPr lang="en-US" dirty="0" err="1">
                <a:sym typeface="Symbol" pitchFamily="18" charset="2"/>
              </a:rPr>
              <a:t>i</a:t>
            </a:r>
            <a:r>
              <a:rPr lang="en-US" dirty="0">
                <a:sym typeface="Symbol" pitchFamily="18" charset="2"/>
              </a:rPr>
              <a:t> : </a:t>
            </a:r>
            <a:r>
              <a:rPr lang="en-US" dirty="0" err="1">
                <a:sym typeface="Symbol" pitchFamily="18" charset="2"/>
              </a:rPr>
              <a:t>i</a:t>
            </a:r>
            <a:r>
              <a:rPr lang="en-US" dirty="0">
                <a:sym typeface="Symbol" pitchFamily="18" charset="2"/>
              </a:rPr>
              <a:t>)   =   (</a:t>
            </a:r>
            <a:r>
              <a:rPr lang="en-US" dirty="0" err="1">
                <a:sym typeface="Symbol" pitchFamily="18" charset="2"/>
              </a:rPr>
              <a:t>i</a:t>
            </a:r>
            <a:r>
              <a:rPr lang="en-US" dirty="0">
                <a:sym typeface="Symbol" pitchFamily="18" charset="2"/>
              </a:rPr>
              <a:t> : P</a:t>
            </a:r>
            <a:r>
              <a:rPr lang="en-US" baseline="-25000" dirty="0">
                <a:sym typeface="Symbol" pitchFamily="18" charset="2"/>
              </a:rPr>
              <a:t>1</a:t>
            </a:r>
            <a:r>
              <a:rPr lang="en-US" dirty="0">
                <a:sym typeface="Symbol" pitchFamily="18" charset="2"/>
              </a:rPr>
              <a:t> </a:t>
            </a:r>
            <a:r>
              <a:rPr lang="en-US" dirty="0" err="1">
                <a:sym typeface="Symbol" pitchFamily="18" charset="2"/>
              </a:rPr>
              <a:t>i</a:t>
            </a:r>
            <a:r>
              <a:rPr lang="en-US" dirty="0">
                <a:sym typeface="Symbol" pitchFamily="18" charset="2"/>
              </a:rPr>
              <a:t> : </a:t>
            </a:r>
            <a:r>
              <a:rPr lang="en-US" dirty="0" err="1">
                <a:sym typeface="Symbol" pitchFamily="18" charset="2"/>
              </a:rPr>
              <a:t>i</a:t>
            </a:r>
            <a:r>
              <a:rPr lang="en-US" dirty="0">
                <a:sym typeface="Symbol" pitchFamily="18" charset="2"/>
              </a:rPr>
              <a:t>)    </a:t>
            </a:r>
            <a:r>
              <a:rPr lang="en-US" b="1" dirty="0">
                <a:solidFill>
                  <a:srgbClr val="C00000"/>
                </a:solidFill>
                <a:sym typeface="Symbol" pitchFamily="18" charset="2"/>
              </a:rPr>
              <a:t>+</a:t>
            </a:r>
            <a:r>
              <a:rPr lang="en-US" dirty="0">
                <a:sym typeface="Symbol" pitchFamily="18" charset="2"/>
              </a:rPr>
              <a:t>    (</a:t>
            </a:r>
            <a:r>
              <a:rPr lang="en-US" dirty="0" err="1">
                <a:sym typeface="Symbol" pitchFamily="18" charset="2"/>
              </a:rPr>
              <a:t>i</a:t>
            </a:r>
            <a:r>
              <a:rPr lang="en-US" dirty="0">
                <a:sym typeface="Symbol" pitchFamily="18" charset="2"/>
              </a:rPr>
              <a:t> : P</a:t>
            </a:r>
            <a:r>
              <a:rPr lang="en-US" baseline="-25000" dirty="0">
                <a:sym typeface="Symbol" pitchFamily="18" charset="2"/>
              </a:rPr>
              <a:t>2</a:t>
            </a:r>
            <a:r>
              <a:rPr lang="en-US" dirty="0">
                <a:sym typeface="Symbol" pitchFamily="18" charset="2"/>
              </a:rPr>
              <a:t> </a:t>
            </a:r>
            <a:r>
              <a:rPr lang="en-US" dirty="0" err="1">
                <a:sym typeface="Symbol" pitchFamily="18" charset="2"/>
              </a:rPr>
              <a:t>i</a:t>
            </a:r>
            <a:r>
              <a:rPr lang="en-US" dirty="0">
                <a:sym typeface="Symbol" pitchFamily="18" charset="2"/>
              </a:rPr>
              <a:t> : </a:t>
            </a:r>
            <a:r>
              <a:rPr lang="en-US" dirty="0" err="1">
                <a:sym typeface="Symbol" pitchFamily="18" charset="2"/>
              </a:rPr>
              <a:t>i</a:t>
            </a:r>
            <a:r>
              <a:rPr lang="en-US" dirty="0">
                <a:sym typeface="Symbol" pitchFamily="18" charset="2"/>
              </a:rPr>
              <a:t>)</a:t>
            </a:r>
            <a:br>
              <a:rPr lang="en-US" dirty="0">
                <a:sym typeface="Symbol" pitchFamily="18" charset="2"/>
              </a:rPr>
            </a:br>
            <a:br>
              <a:rPr lang="en-US" dirty="0">
                <a:sym typeface="Symbol" pitchFamily="18" charset="2"/>
              </a:rPr>
            </a:br>
            <a:r>
              <a:rPr lang="en-US" dirty="0">
                <a:sym typeface="Symbol" pitchFamily="18" charset="2"/>
              </a:rPr>
              <a:t>But only if  P</a:t>
            </a:r>
            <a:r>
              <a:rPr lang="en-US" baseline="-25000" dirty="0">
                <a:sym typeface="Symbol" pitchFamily="18" charset="2"/>
              </a:rPr>
              <a:t>1</a:t>
            </a:r>
            <a:r>
              <a:rPr lang="en-US" dirty="0">
                <a:sym typeface="Symbol" pitchFamily="18" charset="2"/>
              </a:rPr>
              <a:t> and P</a:t>
            </a:r>
            <a:r>
              <a:rPr lang="en-US" baseline="-25000" dirty="0">
                <a:sym typeface="Symbol" pitchFamily="18" charset="2"/>
              </a:rPr>
              <a:t>2</a:t>
            </a:r>
            <a:r>
              <a:rPr lang="en-US" dirty="0">
                <a:sym typeface="Symbol" pitchFamily="18" charset="2"/>
              </a:rPr>
              <a:t> are disjoint!</a:t>
            </a:r>
            <a:r>
              <a:rPr lang="en-US" dirty="0"/>
              <a:t> </a:t>
            </a:r>
            <a:br>
              <a:rPr lang="en-US" dirty="0"/>
            </a:br>
            <a:endParaRPr lang="en-US" dirty="0"/>
          </a:p>
          <a:p>
            <a:pPr eaLnBrk="1" hangingPunct="1"/>
            <a:r>
              <a:rPr lang="en-US" dirty="0"/>
              <a:t>On the other hand: </a:t>
            </a:r>
            <a:br>
              <a:rPr lang="en-US" dirty="0"/>
            </a:br>
            <a:br>
              <a:rPr lang="en-US" dirty="0"/>
            </a:br>
            <a:r>
              <a:rPr lang="en-US" dirty="0"/>
              <a:t>	</a:t>
            </a:r>
            <a:r>
              <a:rPr lang="en-US" b="1" dirty="0"/>
              <a:t>SUM</a:t>
            </a:r>
            <a:r>
              <a:rPr lang="en-US" dirty="0"/>
              <a:t> (s ++ t)   =   </a:t>
            </a:r>
            <a:r>
              <a:rPr lang="en-US" b="1" dirty="0"/>
              <a:t>SUM</a:t>
            </a:r>
            <a:r>
              <a:rPr lang="en-US" dirty="0"/>
              <a:t> s  +  </a:t>
            </a:r>
            <a:r>
              <a:rPr lang="en-US" b="1" dirty="0"/>
              <a:t>SUM</a:t>
            </a:r>
            <a:r>
              <a:rPr lang="en-US" dirty="0"/>
              <a:t> t</a:t>
            </a:r>
            <a:br>
              <a:rPr lang="en-US" dirty="0"/>
            </a:b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2"/>
          </p:nvPr>
        </p:nvSpPr>
        <p:spPr/>
        <p:txBody>
          <a:bodyPr/>
          <a:lstStyle/>
          <a:p>
            <a:pPr>
              <a:defRPr/>
            </a:pPr>
            <a:fld id="{8BB6D069-9844-4C6A-B3C3-665958A1415F}" type="slidenum">
              <a:rPr lang="en-US" altLang="en-US"/>
              <a:pPr>
                <a:defRPr/>
              </a:pPr>
              <a:t>39</a:t>
            </a:fld>
            <a:endParaRPr lang="en-US" altLang="en-US"/>
          </a:p>
        </p:txBody>
      </p:sp>
      <p:sp>
        <p:nvSpPr>
          <p:cNvPr id="52231" name="Rectangle 2"/>
          <p:cNvSpPr>
            <a:spLocks noGrp="1" noChangeArrowheads="1"/>
          </p:cNvSpPr>
          <p:nvPr>
            <p:ph type="title"/>
          </p:nvPr>
        </p:nvSpPr>
        <p:spPr/>
        <p:txBody>
          <a:bodyPr/>
          <a:lstStyle/>
          <a:p>
            <a:pPr eaLnBrk="1" hangingPunct="1"/>
            <a:r>
              <a:rPr lang="en-US"/>
              <a:t>Now we can do SUM-split on array</a:t>
            </a:r>
          </a:p>
        </p:txBody>
      </p:sp>
      <p:sp>
        <p:nvSpPr>
          <p:cNvPr id="52232" name="Text Box 4"/>
          <p:cNvSpPr txBox="1">
            <a:spLocks noChangeArrowheads="1"/>
          </p:cNvSpPr>
          <p:nvPr/>
        </p:nvSpPr>
        <p:spPr bwMode="auto">
          <a:xfrm>
            <a:off x="782936" y="1771223"/>
            <a:ext cx="7578127" cy="4093428"/>
          </a:xfrm>
          <a:prstGeom prst="rect">
            <a:avLst/>
          </a:prstGeom>
          <a:solidFill>
            <a:schemeClr val="accent3">
              <a:lumMod val="40000"/>
              <a:lumOff val="60000"/>
            </a:schemeClr>
          </a:solidFill>
          <a:ln w="9525">
            <a:solidFill>
              <a:schemeClr val="tx1"/>
            </a:solidFill>
            <a:miter lim="800000"/>
            <a:headEnd/>
            <a:tailEnd/>
          </a:ln>
        </p:spPr>
        <p:txBody>
          <a:bodyPr wrap="square">
            <a:spAutoFit/>
          </a:bodyPr>
          <a:lstStyle/>
          <a:p>
            <a:r>
              <a:rPr lang="en-US" sz="2000" b="1" dirty="0"/>
              <a:t>EQUATIONAL PROOF </a:t>
            </a:r>
          </a:p>
          <a:p>
            <a:r>
              <a:rPr lang="en-US" sz="2000" b="1" dirty="0">
                <a:solidFill>
                  <a:srgbClr val="0070C0"/>
                </a:solidFill>
              </a:rPr>
              <a:t> [A:]  </a:t>
            </a:r>
            <a:r>
              <a:rPr lang="en-US" sz="2000" dirty="0"/>
              <a:t>k≥0</a:t>
            </a:r>
          </a:p>
          <a:p>
            <a:endParaRPr lang="en-US" sz="2000" dirty="0"/>
          </a:p>
          <a:p>
            <a:r>
              <a:rPr lang="en-US" sz="2000" dirty="0"/>
              <a:t>  SUM  (a[0 .. k+1)) </a:t>
            </a:r>
          </a:p>
          <a:p>
            <a:r>
              <a:rPr lang="en-US" sz="2000" dirty="0"/>
              <a:t>  =  </a:t>
            </a:r>
            <a:r>
              <a:rPr lang="en-US" sz="2000" dirty="0">
                <a:solidFill>
                  <a:srgbClr val="7030A0"/>
                </a:solidFill>
              </a:rPr>
              <a:t>{  enumeration split, </a:t>
            </a:r>
            <a:r>
              <a:rPr lang="en-US" sz="2000" dirty="0" err="1">
                <a:solidFill>
                  <a:srgbClr val="7030A0"/>
                </a:solidFill>
              </a:rPr>
              <a:t>Thm</a:t>
            </a:r>
            <a:r>
              <a:rPr lang="en-US" sz="2000" dirty="0">
                <a:solidFill>
                  <a:srgbClr val="7030A0"/>
                </a:solidFill>
              </a:rPr>
              <a:t> A.5.8, justified by A </a:t>
            </a:r>
            <a:r>
              <a:rPr lang="en-US" sz="2000" dirty="0">
                <a:solidFill>
                  <a:srgbClr val="7030A0"/>
                </a:solidFill>
                <a:sym typeface="Symbol" pitchFamily="18" charset="2"/>
              </a:rPr>
              <a:t>}</a:t>
            </a:r>
          </a:p>
          <a:p>
            <a:r>
              <a:rPr lang="en-US" sz="2000" dirty="0">
                <a:sym typeface="Symbol" pitchFamily="18" charset="2"/>
              </a:rPr>
              <a:t>  </a:t>
            </a:r>
            <a:r>
              <a:rPr lang="en-US" sz="2000" dirty="0"/>
              <a:t>SUM  (</a:t>
            </a:r>
            <a:r>
              <a:rPr lang="en-US" sz="2000" dirty="0">
                <a:highlight>
                  <a:srgbClr val="FFFF00"/>
                </a:highlight>
              </a:rPr>
              <a:t>a</a:t>
            </a:r>
            <a:r>
              <a:rPr lang="en-US" sz="2000" dirty="0"/>
              <a:t>(   [0..k)  ++ [k]   ))</a:t>
            </a:r>
          </a:p>
          <a:p>
            <a:r>
              <a:rPr lang="en-US" sz="2000" dirty="0"/>
              <a:t>  = </a:t>
            </a:r>
            <a:r>
              <a:rPr lang="en-US" sz="2000" dirty="0">
                <a:solidFill>
                  <a:srgbClr val="7030A0"/>
                </a:solidFill>
              </a:rPr>
              <a:t>{  comprehension split </a:t>
            </a:r>
            <a:r>
              <a:rPr lang="en-US" sz="2000" dirty="0" err="1">
                <a:solidFill>
                  <a:srgbClr val="7030A0"/>
                </a:solidFill>
              </a:rPr>
              <a:t>Thm</a:t>
            </a:r>
            <a:r>
              <a:rPr lang="en-US" sz="2000" dirty="0">
                <a:solidFill>
                  <a:srgbClr val="7030A0"/>
                </a:solidFill>
              </a:rPr>
              <a:t> A.5.12 }</a:t>
            </a:r>
          </a:p>
          <a:p>
            <a:r>
              <a:rPr lang="en-US" sz="2000" dirty="0"/>
              <a:t>  SUM  (</a:t>
            </a:r>
            <a:r>
              <a:rPr lang="en-US" sz="2000" dirty="0">
                <a:highlight>
                  <a:srgbClr val="FFFF00"/>
                </a:highlight>
              </a:rPr>
              <a:t>a[0..k)</a:t>
            </a:r>
            <a:r>
              <a:rPr lang="en-US" sz="2000" dirty="0"/>
              <a:t>  ++   </a:t>
            </a:r>
            <a:r>
              <a:rPr lang="en-US" sz="2000" dirty="0">
                <a:highlight>
                  <a:srgbClr val="FFFF00"/>
                </a:highlight>
              </a:rPr>
              <a:t>[a[k]]</a:t>
            </a:r>
            <a:r>
              <a:rPr lang="en-US" sz="2000" dirty="0"/>
              <a:t>)</a:t>
            </a:r>
          </a:p>
          <a:p>
            <a:r>
              <a:rPr lang="en-US" sz="2000" dirty="0"/>
              <a:t>  = </a:t>
            </a:r>
            <a:r>
              <a:rPr lang="en-US" sz="2000" dirty="0">
                <a:solidFill>
                  <a:srgbClr val="7030A0"/>
                </a:solidFill>
              </a:rPr>
              <a:t>{domain split of SUM  (prev. slide ... see also </a:t>
            </a:r>
            <a:r>
              <a:rPr lang="en-US" sz="2000" dirty="0" err="1">
                <a:solidFill>
                  <a:srgbClr val="7030A0"/>
                </a:solidFill>
              </a:rPr>
              <a:t>Thm</a:t>
            </a:r>
            <a:r>
              <a:rPr lang="en-US" sz="2000" dirty="0">
                <a:solidFill>
                  <a:srgbClr val="7030A0"/>
                </a:solidFill>
              </a:rPr>
              <a:t> A.5.16) }</a:t>
            </a:r>
          </a:p>
          <a:p>
            <a:r>
              <a:rPr lang="en-US" sz="2000" dirty="0"/>
              <a:t>  SUM (a[0..k))   +    SUM [a[k]]</a:t>
            </a:r>
          </a:p>
          <a:p>
            <a:r>
              <a:rPr lang="en-US" sz="2000" dirty="0"/>
              <a:t>  =  </a:t>
            </a:r>
            <a:r>
              <a:rPr lang="en-US" sz="2000" dirty="0">
                <a:solidFill>
                  <a:srgbClr val="7030A0"/>
                </a:solidFill>
              </a:rPr>
              <a:t>{ def. SUM }</a:t>
            </a:r>
          </a:p>
          <a:p>
            <a:r>
              <a:rPr lang="en-US" sz="2000" dirty="0"/>
              <a:t>  SUM (a[0..k))   +    a[k]</a:t>
            </a:r>
          </a:p>
          <a:p>
            <a:r>
              <a:rPr lang="en-US" sz="2000" b="1" dirty="0"/>
              <a:t>END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232">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2232">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2232">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2232">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2232">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2232">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223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a:t>Overall plan</a:t>
            </a:r>
          </a:p>
        </p:txBody>
      </p:sp>
      <p:sp>
        <p:nvSpPr>
          <p:cNvPr id="16387" name="Content Placeholder 2"/>
          <p:cNvSpPr>
            <a:spLocks noGrp="1"/>
          </p:cNvSpPr>
          <p:nvPr>
            <p:ph sz="quarter" idx="1"/>
          </p:nvPr>
        </p:nvSpPr>
        <p:spPr>
          <a:xfrm>
            <a:off x="457200" y="1556792"/>
            <a:ext cx="8229600" cy="4599533"/>
          </a:xfrm>
        </p:spPr>
        <p:txBody>
          <a:bodyPr/>
          <a:lstStyle/>
          <a:p>
            <a:r>
              <a:rPr lang="en-US" sz="3200"/>
              <a:t>Revisiting Predicate Logic, also </a:t>
            </a:r>
            <a:r>
              <a:rPr lang="en-US" sz="3200">
                <a:sym typeface="Wingdings" pitchFamily="2" charset="2"/>
              </a:rPr>
              <a:t>introducing the notation we are going to use.</a:t>
            </a:r>
          </a:p>
          <a:p>
            <a:r>
              <a:rPr lang="en-US" sz="3200">
                <a:sym typeface="Wingdings" pitchFamily="2" charset="2"/>
              </a:rPr>
              <a:t>Basic Hoare Logic</a:t>
            </a:r>
          </a:p>
          <a:p>
            <a:r>
              <a:rPr lang="en-US" sz="3200">
                <a:sym typeface="Wingdings" pitchFamily="2" charset="2"/>
              </a:rPr>
              <a:t>More on proving the correctness of loops.</a:t>
            </a:r>
          </a:p>
          <a:p>
            <a:r>
              <a:rPr lang="en-US" sz="3200">
                <a:sym typeface="Wingdings" pitchFamily="2" charset="2"/>
              </a:rPr>
              <a:t>Reasoning about more advanced language constructs, e.g. program calls,  exceptions, OO.</a:t>
            </a:r>
            <a:endParaRPr lang="en-US" sz="3200"/>
          </a:p>
        </p:txBody>
      </p:sp>
      <p:sp>
        <p:nvSpPr>
          <p:cNvPr id="4" name="Slide Number Placeholder 3"/>
          <p:cNvSpPr>
            <a:spLocks noGrp="1"/>
          </p:cNvSpPr>
          <p:nvPr>
            <p:ph type="sldNum" sz="quarter" idx="10"/>
          </p:nvPr>
        </p:nvSpPr>
        <p:spPr/>
        <p:txBody>
          <a:bodyPr/>
          <a:lstStyle/>
          <a:p>
            <a:pPr>
              <a:defRPr/>
            </a:pPr>
            <a:fld id="{7F530719-1A97-4EC0-B472-D0A650A9B9FD}" type="slidenum">
              <a:rPr lang="nl-NL" smtClean="0"/>
              <a:pPr>
                <a:defRPr/>
              </a:pPr>
              <a:t>4</a:t>
            </a:fld>
            <a:endParaRPr lang="nl-NL"/>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xfrm>
            <a:off x="7010400" y="6400800"/>
            <a:ext cx="2133600" cy="457200"/>
          </a:xfrm>
        </p:spPr>
        <p:txBody>
          <a:bodyPr/>
          <a:lstStyle/>
          <a:p>
            <a:pPr>
              <a:defRPr/>
            </a:pPr>
            <a:fld id="{7F541BD8-34ED-4025-8822-2679935E1FF5}" type="slidenum">
              <a:rPr lang="en-US" altLang="en-US"/>
              <a:pPr>
                <a:defRPr/>
              </a:pPr>
              <a:t>40</a:t>
            </a:fld>
            <a:endParaRPr lang="en-US" altLang="en-US"/>
          </a:p>
        </p:txBody>
      </p:sp>
      <p:sp>
        <p:nvSpPr>
          <p:cNvPr id="53251" name="Rectangle 2"/>
          <p:cNvSpPr>
            <a:spLocks noGrp="1" noChangeArrowheads="1"/>
          </p:cNvSpPr>
          <p:nvPr>
            <p:ph type="title"/>
          </p:nvPr>
        </p:nvSpPr>
        <p:spPr/>
        <p:txBody>
          <a:bodyPr/>
          <a:lstStyle/>
          <a:p>
            <a:pPr eaLnBrk="1" hangingPunct="1"/>
            <a:r>
              <a:rPr lang="en-US"/>
              <a:t>Some standard ‘splitting’ thms</a:t>
            </a:r>
          </a:p>
        </p:txBody>
      </p:sp>
      <p:sp>
        <p:nvSpPr>
          <p:cNvPr id="53252" name="Rectangle 3"/>
          <p:cNvSpPr>
            <a:spLocks noGrp="1" noChangeArrowheads="1"/>
          </p:cNvSpPr>
          <p:nvPr>
            <p:ph type="body" idx="1"/>
          </p:nvPr>
        </p:nvSpPr>
        <p:spPr>
          <a:xfrm>
            <a:off x="457200" y="1844824"/>
            <a:ext cx="8229600" cy="4311501"/>
          </a:xfrm>
        </p:spPr>
        <p:txBody>
          <a:bodyPr/>
          <a:lstStyle/>
          <a:p>
            <a:pPr eaLnBrk="1" hangingPunct="1"/>
            <a:r>
              <a:rPr lang="en-US" b="1" dirty="0"/>
              <a:t>SUM</a:t>
            </a:r>
            <a:r>
              <a:rPr lang="en-US" dirty="0"/>
              <a:t> (s ++ t)   =   </a:t>
            </a:r>
            <a:r>
              <a:rPr lang="en-US" b="1" dirty="0"/>
              <a:t>SUM</a:t>
            </a:r>
            <a:r>
              <a:rPr lang="en-US" dirty="0"/>
              <a:t> s  +   </a:t>
            </a:r>
            <a:r>
              <a:rPr lang="en-US" b="1" dirty="0"/>
              <a:t>SUM</a:t>
            </a:r>
            <a:r>
              <a:rPr lang="en-US" dirty="0"/>
              <a:t> t</a:t>
            </a:r>
          </a:p>
          <a:p>
            <a:pPr eaLnBrk="1" hangingPunct="1"/>
            <a:endParaRPr lang="en-US" dirty="0"/>
          </a:p>
          <a:p>
            <a:pPr eaLnBrk="1" hangingPunct="1"/>
            <a:r>
              <a:rPr lang="en-US" b="1" dirty="0"/>
              <a:t>COUNT</a:t>
            </a:r>
            <a:r>
              <a:rPr lang="en-US" dirty="0"/>
              <a:t>  (s  ++  t)   =   </a:t>
            </a:r>
            <a:r>
              <a:rPr lang="en-US" b="1" dirty="0"/>
              <a:t>COUNT</a:t>
            </a:r>
            <a:r>
              <a:rPr lang="en-US" dirty="0"/>
              <a:t> s  +  </a:t>
            </a:r>
            <a:r>
              <a:rPr lang="en-US" b="1" dirty="0"/>
              <a:t>COUNT</a:t>
            </a:r>
            <a:r>
              <a:rPr lang="en-US" dirty="0"/>
              <a:t> t</a:t>
            </a:r>
          </a:p>
          <a:p>
            <a:pPr eaLnBrk="1" hangingPunct="1"/>
            <a:endParaRPr lang="en-US" dirty="0"/>
          </a:p>
          <a:p>
            <a:pPr eaLnBrk="1" hangingPunct="1"/>
            <a:r>
              <a:rPr lang="en-US" b="1" dirty="0"/>
              <a:t>MAX</a:t>
            </a:r>
            <a:r>
              <a:rPr lang="en-US" dirty="0"/>
              <a:t>  (s  ++  t)    =    </a:t>
            </a:r>
            <a:r>
              <a:rPr lang="en-US" b="1" dirty="0"/>
              <a:t>MAX</a:t>
            </a:r>
            <a:r>
              <a:rPr lang="en-US" dirty="0"/>
              <a:t> s    max   </a:t>
            </a:r>
            <a:r>
              <a:rPr lang="en-US" b="1" dirty="0"/>
              <a:t>MAX</a:t>
            </a:r>
            <a:r>
              <a:rPr lang="en-US" dirty="0"/>
              <a:t> t</a:t>
            </a:r>
            <a:br>
              <a:rPr lang="en-US" dirty="0"/>
            </a:br>
            <a:br>
              <a:rPr lang="en-US" dirty="0"/>
            </a:br>
            <a:r>
              <a:rPr lang="en-US" dirty="0"/>
              <a:t>	// provided </a:t>
            </a:r>
            <a:r>
              <a:rPr lang="en-US" dirty="0" err="1"/>
              <a:t>s,t</a:t>
            </a:r>
            <a:r>
              <a:rPr lang="en-US" dirty="0"/>
              <a:t> are non-empty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xfrm>
            <a:off x="7010400" y="6400800"/>
            <a:ext cx="2133600" cy="457200"/>
          </a:xfrm>
        </p:spPr>
        <p:txBody>
          <a:bodyPr/>
          <a:lstStyle/>
          <a:p>
            <a:pPr>
              <a:defRPr/>
            </a:pPr>
            <a:fld id="{86A695B3-8AD6-4A3E-8F76-A68B1633CE51}" type="slidenum">
              <a:rPr lang="en-US" altLang="en-US"/>
              <a:pPr>
                <a:defRPr/>
              </a:pPr>
              <a:t>41</a:t>
            </a:fld>
            <a:endParaRPr lang="en-US" altLang="en-US"/>
          </a:p>
        </p:txBody>
      </p:sp>
      <p:sp>
        <p:nvSpPr>
          <p:cNvPr id="54275" name="Rectangle 2"/>
          <p:cNvSpPr>
            <a:spLocks noGrp="1" noChangeArrowheads="1"/>
          </p:cNvSpPr>
          <p:nvPr>
            <p:ph type="title"/>
          </p:nvPr>
        </p:nvSpPr>
        <p:spPr/>
        <p:txBody>
          <a:bodyPr/>
          <a:lstStyle/>
          <a:p>
            <a:pPr eaLnBrk="1" hangingPunct="1"/>
            <a:r>
              <a:rPr lang="en-US"/>
              <a:t>Induction</a:t>
            </a:r>
          </a:p>
        </p:txBody>
      </p:sp>
      <p:sp>
        <p:nvSpPr>
          <p:cNvPr id="54276" name="Rectangle 3"/>
          <p:cNvSpPr>
            <a:spLocks noGrp="1" noChangeArrowheads="1"/>
          </p:cNvSpPr>
          <p:nvPr>
            <p:ph type="body" idx="1"/>
          </p:nvPr>
        </p:nvSpPr>
        <p:spPr>
          <a:xfrm>
            <a:off x="457200" y="1219200"/>
            <a:ext cx="8229600" cy="4937125"/>
          </a:xfrm>
        </p:spPr>
        <p:txBody>
          <a:bodyPr/>
          <a:lstStyle/>
          <a:p>
            <a:pPr eaLnBrk="1" hangingPunct="1"/>
            <a:r>
              <a:rPr lang="en-US" dirty="0"/>
              <a:t>Some standard </a:t>
            </a:r>
            <a:r>
              <a:rPr lang="en-US" dirty="0" err="1"/>
              <a:t>thms</a:t>
            </a:r>
            <a:r>
              <a:rPr lang="en-US" dirty="0"/>
              <a:t> in your Appendix for convenience.</a:t>
            </a:r>
          </a:p>
          <a:p>
            <a:pPr eaLnBrk="1" hangingPunct="1"/>
            <a:r>
              <a:rPr lang="en-US" dirty="0"/>
              <a:t>Some properties may require induction to prove. We’ll use this list-induction rule:</a:t>
            </a:r>
            <a:br>
              <a:rPr lang="en-US" dirty="0"/>
            </a:br>
            <a:br>
              <a:rPr lang="en-US" dirty="0"/>
            </a:br>
            <a:r>
              <a:rPr lang="en-US" dirty="0"/>
              <a:t>		                    P []</a:t>
            </a:r>
            <a:br>
              <a:rPr lang="en-US" dirty="0"/>
            </a:br>
            <a:r>
              <a:rPr lang="en-US" dirty="0"/>
              <a:t>	   	     (</a:t>
            </a:r>
            <a:r>
              <a:rPr lang="en-US" dirty="0">
                <a:highlight>
                  <a:srgbClr val="FFFF00"/>
                </a:highlight>
                <a:sym typeface="Symbol" pitchFamily="18" charset="2"/>
              </a:rPr>
              <a:t></a:t>
            </a:r>
            <a:r>
              <a:rPr lang="en-US" dirty="0" err="1">
                <a:highlight>
                  <a:srgbClr val="FFFF00"/>
                </a:highlight>
                <a:sym typeface="Symbol" pitchFamily="18" charset="2"/>
              </a:rPr>
              <a:t>x,s</a:t>
            </a:r>
            <a:r>
              <a:rPr lang="en-US" dirty="0">
                <a:sym typeface="Symbol" pitchFamily="18" charset="2"/>
              </a:rPr>
              <a:t>::  P s  </a:t>
            </a:r>
            <a:r>
              <a:rPr lang="en-US" dirty="0">
                <a:highlight>
                  <a:srgbClr val="00FFFF"/>
                </a:highlight>
                <a:sym typeface="Symbol" pitchFamily="18" charset="2"/>
              </a:rPr>
              <a:t></a:t>
            </a:r>
            <a:r>
              <a:rPr lang="en-US" dirty="0">
                <a:sym typeface="Symbol" pitchFamily="18" charset="2"/>
              </a:rPr>
              <a:t>  P(</a:t>
            </a:r>
            <a:r>
              <a:rPr lang="en-US" dirty="0" err="1">
                <a:sym typeface="Symbol" pitchFamily="18" charset="2"/>
              </a:rPr>
              <a:t>x:s</a:t>
            </a:r>
            <a:r>
              <a:rPr lang="en-US" dirty="0">
                <a:sym typeface="Symbol" pitchFamily="18" charset="2"/>
              </a:rPr>
              <a:t>))</a:t>
            </a:r>
            <a:br>
              <a:rPr lang="en-US" dirty="0">
                <a:sym typeface="Symbol" pitchFamily="18" charset="2"/>
              </a:rPr>
            </a:br>
            <a:r>
              <a:rPr lang="en-US" dirty="0">
                <a:sym typeface="Symbol" pitchFamily="18" charset="2"/>
              </a:rPr>
              <a:t>		---------------------------------------</a:t>
            </a:r>
            <a:br>
              <a:rPr lang="en-US" dirty="0">
                <a:sym typeface="Symbol" pitchFamily="18" charset="2"/>
              </a:rPr>
            </a:br>
            <a:r>
              <a:rPr lang="en-US" dirty="0"/>
              <a:t>		             (</a:t>
            </a:r>
            <a:r>
              <a:rPr lang="en-US" dirty="0">
                <a:sym typeface="Symbol" pitchFamily="18" charset="2"/>
              </a:rPr>
              <a:t>s::  P s)</a:t>
            </a:r>
            <a:br>
              <a:rPr lang="en-US" dirty="0">
                <a:sym typeface="Symbol" pitchFamily="18" charset="2"/>
              </a:rPr>
            </a:br>
            <a:endParaRPr lang="en-US" dirty="0">
              <a:sym typeface="Symbol" pitchFamily="18" charset="2"/>
            </a:endParaRPr>
          </a:p>
          <a:p>
            <a:pPr eaLnBrk="1" hangingPunct="1"/>
            <a:r>
              <a:rPr lang="en-US" dirty="0">
                <a:sym typeface="Symbol" pitchFamily="18" charset="2"/>
              </a:rPr>
              <a:t>Simple example, prove:</a:t>
            </a:r>
            <a:br>
              <a:rPr lang="en-US" dirty="0">
                <a:sym typeface="Symbol" pitchFamily="18" charset="2"/>
              </a:rPr>
            </a:br>
            <a:br>
              <a:rPr lang="en-US" dirty="0">
                <a:sym typeface="Symbol" pitchFamily="18" charset="2"/>
              </a:rPr>
            </a:br>
            <a:r>
              <a:rPr lang="en-US" dirty="0">
                <a:sym typeface="Symbol" pitchFamily="18" charset="2"/>
              </a:rPr>
              <a:t>	</a:t>
            </a:r>
            <a:r>
              <a:rPr lang="en-US" b="1" dirty="0">
                <a:sym typeface="Symbol" pitchFamily="18" charset="2"/>
              </a:rPr>
              <a:t>COUNT</a:t>
            </a:r>
            <a:r>
              <a:rPr lang="en-US" dirty="0">
                <a:sym typeface="Symbol" pitchFamily="18" charset="2"/>
              </a:rPr>
              <a:t> s    0			, for all s</a:t>
            </a:r>
          </a:p>
          <a:p>
            <a:pPr eaLnBrk="1" hangingPunct="1"/>
            <a:endParaRPr lang="en-US" dirty="0">
              <a:sym typeface="Symbol" pitchFamily="18" charset="2"/>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p:txBody>
          <a:bodyPr/>
          <a:lstStyle/>
          <a:p>
            <a:pPr>
              <a:defRPr/>
            </a:pPr>
            <a:fld id="{BCE83D94-33F7-48A8-BED4-5789F2D2B295}" type="slidenum">
              <a:rPr lang="en-US" altLang="en-US"/>
              <a:pPr>
                <a:defRPr/>
              </a:pPr>
              <a:t>42</a:t>
            </a:fld>
            <a:endParaRPr lang="en-US" altLang="en-US"/>
          </a:p>
        </p:txBody>
      </p:sp>
      <p:sp>
        <p:nvSpPr>
          <p:cNvPr id="55299" name="Rectangle 2"/>
          <p:cNvSpPr>
            <a:spLocks noGrp="1" noChangeArrowheads="1"/>
          </p:cNvSpPr>
          <p:nvPr>
            <p:ph type="title"/>
          </p:nvPr>
        </p:nvSpPr>
        <p:spPr/>
        <p:txBody>
          <a:bodyPr/>
          <a:lstStyle/>
          <a:p>
            <a:pPr eaLnBrk="1" hangingPunct="1"/>
            <a:r>
              <a:rPr lang="en-US"/>
              <a:t>Top level proof</a:t>
            </a:r>
          </a:p>
        </p:txBody>
      </p:sp>
      <p:sp>
        <p:nvSpPr>
          <p:cNvPr id="55300" name="Text Box 4"/>
          <p:cNvSpPr txBox="1">
            <a:spLocks noChangeArrowheads="1"/>
          </p:cNvSpPr>
          <p:nvPr/>
        </p:nvSpPr>
        <p:spPr bwMode="auto">
          <a:xfrm>
            <a:off x="457200" y="1309558"/>
            <a:ext cx="8229600" cy="5016758"/>
          </a:xfrm>
          <a:prstGeom prst="rect">
            <a:avLst/>
          </a:prstGeom>
          <a:solidFill>
            <a:schemeClr val="accent3">
              <a:lumMod val="40000"/>
              <a:lumOff val="60000"/>
            </a:schemeClr>
          </a:solidFill>
          <a:ln w="9525">
            <a:noFill/>
            <a:miter lim="800000"/>
            <a:headEnd/>
            <a:tailEnd/>
          </a:ln>
        </p:spPr>
        <p:txBody>
          <a:bodyPr>
            <a:spAutoFit/>
          </a:bodyPr>
          <a:lstStyle/>
          <a:p>
            <a:r>
              <a:rPr lang="en-US" sz="2000" b="1" dirty="0"/>
              <a:t>PROOF</a:t>
            </a:r>
            <a:r>
              <a:rPr lang="en-US" sz="2000" dirty="0"/>
              <a:t> main</a:t>
            </a:r>
          </a:p>
          <a:p>
            <a:r>
              <a:rPr lang="en-US" sz="2000" b="1" dirty="0">
                <a:solidFill>
                  <a:srgbClr val="0070C0"/>
                </a:solidFill>
              </a:rPr>
              <a:t>[G:] </a:t>
            </a:r>
            <a:r>
              <a:rPr lang="en-US" sz="2000" dirty="0"/>
              <a:t>(</a:t>
            </a:r>
            <a:r>
              <a:rPr lang="en-US" sz="2000" dirty="0">
                <a:sym typeface="Symbol" pitchFamily="18" charset="2"/>
              </a:rPr>
              <a:t></a:t>
            </a:r>
            <a:r>
              <a:rPr lang="en-US" sz="2000" dirty="0"/>
              <a:t>s :: COUNT s  </a:t>
            </a:r>
            <a:r>
              <a:rPr lang="en-US" sz="2000" dirty="0">
                <a:sym typeface="Symbol" pitchFamily="18" charset="2"/>
              </a:rPr>
              <a:t> </a:t>
            </a:r>
            <a:r>
              <a:rPr lang="en-US" sz="2000" dirty="0"/>
              <a:t>0)</a:t>
            </a:r>
          </a:p>
          <a:p>
            <a:r>
              <a:rPr lang="en-US" sz="2000" b="1" dirty="0"/>
              <a:t>BEGIN</a:t>
            </a:r>
            <a:endParaRPr lang="en-US" sz="2000" dirty="0"/>
          </a:p>
          <a:p>
            <a:r>
              <a:rPr lang="en-US" sz="2000" dirty="0"/>
              <a:t>1 </a:t>
            </a:r>
            <a:r>
              <a:rPr lang="en-US" sz="2000" dirty="0">
                <a:solidFill>
                  <a:srgbClr val="7030A0"/>
                </a:solidFill>
              </a:rPr>
              <a:t>{ from def. COUNT }  </a:t>
            </a:r>
            <a:r>
              <a:rPr lang="en-US" sz="2000" dirty="0"/>
              <a:t>	COUNT [ ]  </a:t>
            </a:r>
            <a:r>
              <a:rPr lang="en-US" sz="2000" dirty="0">
                <a:sym typeface="Symbol" pitchFamily="18" charset="2"/>
              </a:rPr>
              <a:t></a:t>
            </a:r>
            <a:r>
              <a:rPr lang="en-US" sz="2000" dirty="0"/>
              <a:t> 0</a:t>
            </a:r>
          </a:p>
          <a:p>
            <a:r>
              <a:rPr lang="en-US" sz="2000" dirty="0"/>
              <a:t>2 </a:t>
            </a:r>
            <a:r>
              <a:rPr lang="en-US" sz="2000" dirty="0">
                <a:solidFill>
                  <a:srgbClr val="7030A0"/>
                </a:solidFill>
              </a:rPr>
              <a:t>{ </a:t>
            </a:r>
            <a:r>
              <a:rPr lang="en-US" sz="2000" dirty="0" err="1">
                <a:solidFill>
                  <a:srgbClr val="7030A0"/>
                </a:solidFill>
              </a:rPr>
              <a:t>subproof</a:t>
            </a:r>
            <a:r>
              <a:rPr lang="en-US" sz="2000" dirty="0">
                <a:solidFill>
                  <a:srgbClr val="7030A0"/>
                </a:solidFill>
              </a:rPr>
              <a:t> } </a:t>
            </a:r>
            <a:r>
              <a:rPr lang="en-US" sz="2000" dirty="0"/>
              <a:t>		(</a:t>
            </a:r>
            <a:r>
              <a:rPr lang="en-US" sz="2000" dirty="0">
                <a:highlight>
                  <a:srgbClr val="FFFF00"/>
                </a:highlight>
                <a:sym typeface="Symbol" pitchFamily="18" charset="2"/>
              </a:rPr>
              <a:t></a:t>
            </a:r>
            <a:r>
              <a:rPr lang="en-US" sz="2000" dirty="0" err="1">
                <a:highlight>
                  <a:srgbClr val="FFFF00"/>
                </a:highlight>
              </a:rPr>
              <a:t>x,s</a:t>
            </a:r>
            <a:r>
              <a:rPr lang="en-US" sz="2000" dirty="0">
                <a:highlight>
                  <a:srgbClr val="FFFF00"/>
                </a:highlight>
              </a:rPr>
              <a:t> </a:t>
            </a:r>
            <a:r>
              <a:rPr lang="en-US" sz="2000" dirty="0"/>
              <a:t>:: COUNT s </a:t>
            </a:r>
            <a:r>
              <a:rPr lang="en-US" sz="2000" dirty="0">
                <a:sym typeface="Symbol" pitchFamily="18" charset="2"/>
              </a:rPr>
              <a:t></a:t>
            </a:r>
            <a:r>
              <a:rPr lang="en-US" sz="2000" dirty="0"/>
              <a:t>  0   </a:t>
            </a:r>
            <a:r>
              <a:rPr lang="en-US" sz="2000" dirty="0">
                <a:highlight>
                  <a:srgbClr val="00FFFF"/>
                </a:highlight>
                <a:sym typeface="Symbol" pitchFamily="18" charset="2"/>
              </a:rPr>
              <a:t></a:t>
            </a:r>
            <a:r>
              <a:rPr lang="en-US" sz="2000" dirty="0"/>
              <a:t>   COUNT (</a:t>
            </a:r>
            <a:r>
              <a:rPr lang="en-US" sz="2000" dirty="0" err="1"/>
              <a:t>x:s</a:t>
            </a:r>
            <a:r>
              <a:rPr lang="en-US" sz="2000" dirty="0"/>
              <a:t>) </a:t>
            </a:r>
            <a:r>
              <a:rPr lang="en-US" sz="2000" dirty="0">
                <a:sym typeface="Symbol" pitchFamily="18" charset="2"/>
              </a:rPr>
              <a:t></a:t>
            </a:r>
            <a:r>
              <a:rPr lang="en-US" sz="2000" dirty="0"/>
              <a:t> 0 )</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3 </a:t>
            </a:r>
            <a:r>
              <a:rPr lang="en-US" sz="2000" dirty="0">
                <a:solidFill>
                  <a:srgbClr val="7030A0"/>
                </a:solidFill>
              </a:rPr>
              <a:t>{ list-induction on 1 and 2 }  </a:t>
            </a:r>
            <a:r>
              <a:rPr lang="en-US" sz="2000" dirty="0"/>
              <a:t>(</a:t>
            </a:r>
            <a:r>
              <a:rPr lang="en-US" sz="2000" dirty="0">
                <a:sym typeface="Symbol" pitchFamily="18" charset="2"/>
              </a:rPr>
              <a:t></a:t>
            </a:r>
            <a:r>
              <a:rPr lang="en-US" sz="2000" dirty="0"/>
              <a:t>s :: COUNT s  </a:t>
            </a:r>
            <a:r>
              <a:rPr lang="en-US" sz="2000" dirty="0">
                <a:sym typeface="Symbol" pitchFamily="18" charset="2"/>
              </a:rPr>
              <a:t> </a:t>
            </a:r>
            <a:r>
              <a:rPr lang="en-US" sz="2000" dirty="0"/>
              <a:t>0)</a:t>
            </a:r>
            <a:br>
              <a:rPr lang="en-US" sz="2000" dirty="0"/>
            </a:br>
            <a:r>
              <a:rPr lang="en-US" sz="2000" b="1" dirty="0"/>
              <a:t>END</a:t>
            </a:r>
          </a:p>
        </p:txBody>
      </p:sp>
      <p:sp>
        <p:nvSpPr>
          <p:cNvPr id="2" name="TextBox 1">
            <a:extLst>
              <a:ext uri="{FF2B5EF4-FFF2-40B4-BE49-F238E27FC236}">
                <a16:creationId xmlns:a16="http://schemas.microsoft.com/office/drawing/2014/main" id="{AD188ADF-616C-F64A-A885-A0BB671D5676}"/>
              </a:ext>
            </a:extLst>
          </p:cNvPr>
          <p:cNvSpPr txBox="1"/>
          <p:nvPr/>
        </p:nvSpPr>
        <p:spPr>
          <a:xfrm>
            <a:off x="971600" y="3039442"/>
            <a:ext cx="5760640" cy="2246769"/>
          </a:xfrm>
          <a:prstGeom prst="rect">
            <a:avLst/>
          </a:prstGeom>
          <a:solidFill>
            <a:schemeClr val="accent4">
              <a:lumMod val="60000"/>
              <a:lumOff val="40000"/>
            </a:schemeClr>
          </a:solidFill>
          <a:ln>
            <a:solidFill>
              <a:schemeClr val="tx1"/>
            </a:solidFill>
          </a:ln>
        </p:spPr>
        <p:txBody>
          <a:bodyPr wrap="square" rtlCol="0">
            <a:spAutoFit/>
          </a:bodyPr>
          <a:lstStyle/>
          <a:p>
            <a:r>
              <a:rPr lang="en-US" sz="2000" b="1" dirty="0"/>
              <a:t>PROOF</a:t>
            </a:r>
            <a:r>
              <a:rPr lang="en-US" sz="2000" dirty="0"/>
              <a:t> </a:t>
            </a:r>
            <a:r>
              <a:rPr lang="en-US" sz="2000" dirty="0" err="1"/>
              <a:t>Pinduct</a:t>
            </a:r>
            <a:endParaRPr lang="en-US" sz="2000" dirty="0"/>
          </a:p>
          <a:p>
            <a:r>
              <a:rPr lang="en-US" sz="2000" b="1" dirty="0">
                <a:solidFill>
                  <a:srgbClr val="C00000"/>
                </a:solidFill>
              </a:rPr>
              <a:t>ANY </a:t>
            </a:r>
            <a:r>
              <a:rPr lang="en-US" sz="2000" b="1" dirty="0" err="1">
                <a:solidFill>
                  <a:srgbClr val="C00000"/>
                </a:solidFill>
              </a:rPr>
              <a:t>x,s</a:t>
            </a:r>
            <a:endParaRPr lang="en-US" sz="2000" b="1" dirty="0">
              <a:solidFill>
                <a:srgbClr val="C00000"/>
              </a:solidFill>
            </a:endParaRPr>
          </a:p>
          <a:p>
            <a:r>
              <a:rPr lang="en-US" sz="2000" b="1" dirty="0">
                <a:solidFill>
                  <a:srgbClr val="0070C0"/>
                </a:solidFill>
              </a:rPr>
              <a:t>[A:] </a:t>
            </a:r>
            <a:r>
              <a:rPr lang="en-US" sz="2000" dirty="0"/>
              <a:t>COUNT s </a:t>
            </a:r>
            <a:r>
              <a:rPr lang="en-US" sz="2000" dirty="0">
                <a:sym typeface="Symbol" pitchFamily="18" charset="2"/>
              </a:rPr>
              <a:t></a:t>
            </a:r>
            <a:r>
              <a:rPr lang="en-US" sz="2000" dirty="0"/>
              <a:t> 0</a:t>
            </a:r>
          </a:p>
          <a:p>
            <a:r>
              <a:rPr lang="en-US" sz="2000" b="1" dirty="0">
                <a:solidFill>
                  <a:srgbClr val="0070C0"/>
                </a:solidFill>
              </a:rPr>
              <a:t>[G:] </a:t>
            </a:r>
            <a:r>
              <a:rPr lang="en-US" sz="2000" dirty="0"/>
              <a:t>COUNT (</a:t>
            </a:r>
            <a:r>
              <a:rPr lang="en-US" sz="2000" dirty="0" err="1"/>
              <a:t>x:s</a:t>
            </a:r>
            <a:r>
              <a:rPr lang="en-US" sz="2000" dirty="0"/>
              <a:t>) </a:t>
            </a:r>
            <a:r>
              <a:rPr lang="en-US" sz="2000" dirty="0">
                <a:sym typeface="Symbol" pitchFamily="18" charset="2"/>
              </a:rPr>
              <a:t></a:t>
            </a:r>
            <a:r>
              <a:rPr lang="en-US" sz="2000" dirty="0"/>
              <a:t> 0</a:t>
            </a:r>
          </a:p>
          <a:p>
            <a:r>
              <a:rPr lang="en-US" sz="2000" dirty="0"/>
              <a:t>...</a:t>
            </a:r>
          </a:p>
          <a:p>
            <a:r>
              <a:rPr lang="en-US" sz="2000" dirty="0"/>
              <a:t>...</a:t>
            </a:r>
          </a:p>
          <a:p>
            <a:r>
              <a:rPr lang="en-US" sz="2000" b="1" dirty="0"/>
              <a:t>END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a:extLst>
              <a:ext uri="{FF2B5EF4-FFF2-40B4-BE49-F238E27FC236}">
                <a16:creationId xmlns:a16="http://schemas.microsoft.com/office/drawing/2014/main" id="{14FF9DAA-3263-8347-BB23-EF45A030CFBE}"/>
              </a:ext>
            </a:extLst>
          </p:cNvPr>
          <p:cNvSpPr/>
          <p:nvPr/>
        </p:nvSpPr>
        <p:spPr>
          <a:xfrm>
            <a:off x="2068852" y="4005064"/>
            <a:ext cx="4896543" cy="1080120"/>
          </a:xfrm>
          <a:prstGeom prst="roundRect">
            <a:avLst>
              <a:gd name="adj" fmla="val 33234"/>
            </a:avLst>
          </a:prstGeom>
          <a:solidFill>
            <a:schemeClr val="accent2">
              <a:lumMod val="60000"/>
              <a:lumOff val="40000"/>
              <a:alpha val="2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a:extLst>
              <a:ext uri="{FF2B5EF4-FFF2-40B4-BE49-F238E27FC236}">
                <a16:creationId xmlns:a16="http://schemas.microsoft.com/office/drawing/2014/main" id="{D13D7751-5C82-ED43-ABCA-B2250B02D43A}"/>
              </a:ext>
            </a:extLst>
          </p:cNvPr>
          <p:cNvSpPr/>
          <p:nvPr/>
        </p:nvSpPr>
        <p:spPr>
          <a:xfrm>
            <a:off x="2081047" y="2806080"/>
            <a:ext cx="4896543" cy="1080120"/>
          </a:xfrm>
          <a:prstGeom prst="roundRect">
            <a:avLst>
              <a:gd name="adj" fmla="val 33234"/>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0"/>
          </p:nvPr>
        </p:nvSpPr>
        <p:spPr>
          <a:xfrm>
            <a:off x="7010400" y="6400800"/>
            <a:ext cx="2133600" cy="457200"/>
          </a:xfrm>
        </p:spPr>
        <p:txBody>
          <a:bodyPr/>
          <a:lstStyle/>
          <a:p>
            <a:pPr>
              <a:defRPr/>
            </a:pPr>
            <a:fld id="{77BCA06B-B8D7-4362-9BB1-2E41B973B481}" type="slidenum">
              <a:rPr lang="en-US" altLang="en-US"/>
              <a:pPr>
                <a:defRPr/>
              </a:pPr>
              <a:t>43</a:t>
            </a:fld>
            <a:endParaRPr lang="en-US" altLang="en-US"/>
          </a:p>
        </p:txBody>
      </p:sp>
      <p:sp>
        <p:nvSpPr>
          <p:cNvPr id="56325" name="Rectangle 2"/>
          <p:cNvSpPr>
            <a:spLocks noGrp="1" noChangeArrowheads="1"/>
          </p:cNvSpPr>
          <p:nvPr>
            <p:ph type="title"/>
          </p:nvPr>
        </p:nvSpPr>
        <p:spPr/>
        <p:txBody>
          <a:bodyPr/>
          <a:lstStyle/>
          <a:p>
            <a:pPr eaLnBrk="1" hangingPunct="1"/>
            <a:r>
              <a:rPr lang="en-US"/>
              <a:t>Reasoning about functional programs</a:t>
            </a:r>
          </a:p>
        </p:txBody>
      </p:sp>
      <p:sp>
        <p:nvSpPr>
          <p:cNvPr id="56326" name="Rectangle 3"/>
          <p:cNvSpPr>
            <a:spLocks noGrp="1" noChangeArrowheads="1"/>
          </p:cNvSpPr>
          <p:nvPr>
            <p:ph type="body" idx="1"/>
          </p:nvPr>
        </p:nvSpPr>
        <p:spPr>
          <a:xfrm>
            <a:off x="228600" y="1219200"/>
            <a:ext cx="8610600" cy="5334000"/>
          </a:xfrm>
        </p:spPr>
        <p:txBody>
          <a:bodyPr/>
          <a:lstStyle/>
          <a:p>
            <a:pPr eaLnBrk="1" hangingPunct="1"/>
            <a:r>
              <a:rPr lang="en-US" dirty="0"/>
              <a:t>This is also covered in the course Functional Programming. We will illustrate it with an example.</a:t>
            </a:r>
          </a:p>
          <a:p>
            <a:pPr eaLnBrk="1" hangingPunct="1"/>
            <a:r>
              <a:rPr lang="en-US" dirty="0">
                <a:sym typeface="Wingdings" pitchFamily="2" charset="2"/>
              </a:rPr>
              <a:t>Example, two functional programs to do reverse a list :</a:t>
            </a:r>
            <a:br>
              <a:rPr lang="en-US" dirty="0">
                <a:sym typeface="Wingdings" pitchFamily="2" charset="2"/>
              </a:rPr>
            </a:br>
            <a:br>
              <a:rPr lang="en-US" dirty="0">
                <a:sym typeface="Wingdings" pitchFamily="2" charset="2"/>
              </a:rPr>
            </a:br>
            <a:r>
              <a:rPr lang="en-US" dirty="0">
                <a:sym typeface="Wingdings" pitchFamily="2" charset="2"/>
              </a:rPr>
              <a:t>	                  rev [ ]       =   [ ]</a:t>
            </a:r>
            <a:br>
              <a:rPr lang="en-US" dirty="0">
                <a:sym typeface="Wingdings" pitchFamily="2" charset="2"/>
              </a:rPr>
            </a:br>
            <a:r>
              <a:rPr lang="en-US" dirty="0">
                <a:sym typeface="Wingdings" pitchFamily="2" charset="2"/>
              </a:rPr>
              <a:t>	                  rev (x : s)   =   rev s ++ [x]</a:t>
            </a:r>
            <a:br>
              <a:rPr lang="en-US" dirty="0">
                <a:sym typeface="Wingdings" pitchFamily="2" charset="2"/>
              </a:rPr>
            </a:br>
            <a:br>
              <a:rPr lang="en-US" dirty="0">
                <a:sym typeface="Wingdings" pitchFamily="2" charset="2"/>
              </a:rPr>
            </a:br>
            <a:r>
              <a:rPr lang="en-US" dirty="0">
                <a:sym typeface="Wingdings" pitchFamily="2" charset="2"/>
              </a:rPr>
              <a:t>	                 </a:t>
            </a:r>
            <a:r>
              <a:rPr lang="en-US" dirty="0" err="1">
                <a:sym typeface="Wingdings" pitchFamily="2" charset="2"/>
              </a:rPr>
              <a:t>rv</a:t>
            </a:r>
            <a:r>
              <a:rPr lang="en-US" dirty="0">
                <a:sym typeface="Wingdings" pitchFamily="2" charset="2"/>
              </a:rPr>
              <a:t> t [ ]        =   t</a:t>
            </a:r>
            <a:br>
              <a:rPr lang="en-US" dirty="0">
                <a:sym typeface="Wingdings" pitchFamily="2" charset="2"/>
              </a:rPr>
            </a:br>
            <a:r>
              <a:rPr lang="en-US" dirty="0">
                <a:sym typeface="Wingdings" pitchFamily="2" charset="2"/>
              </a:rPr>
              <a:t>	                 </a:t>
            </a:r>
            <a:r>
              <a:rPr lang="en-US" dirty="0" err="1">
                <a:sym typeface="Wingdings" pitchFamily="2" charset="2"/>
              </a:rPr>
              <a:t>rv</a:t>
            </a:r>
            <a:r>
              <a:rPr lang="en-US" dirty="0">
                <a:sym typeface="Wingdings" pitchFamily="2" charset="2"/>
              </a:rPr>
              <a:t> t (x : s)   =   </a:t>
            </a:r>
            <a:r>
              <a:rPr lang="en-US" dirty="0" err="1">
                <a:sym typeface="Wingdings" pitchFamily="2" charset="2"/>
              </a:rPr>
              <a:t>rv</a:t>
            </a:r>
            <a:r>
              <a:rPr lang="en-US" dirty="0">
                <a:sym typeface="Wingdings" pitchFamily="2" charset="2"/>
              </a:rPr>
              <a:t> (x : t) s</a:t>
            </a:r>
            <a:br>
              <a:rPr lang="en-US" dirty="0">
                <a:sym typeface="Wingdings" pitchFamily="2" charset="2"/>
              </a:rPr>
            </a:br>
            <a:br>
              <a:rPr lang="en-US" dirty="0">
                <a:sym typeface="Wingdings" pitchFamily="2" charset="2"/>
              </a:rPr>
            </a:br>
            <a:r>
              <a:rPr lang="en-US" dirty="0">
                <a:sym typeface="Wingdings" pitchFamily="2" charset="2"/>
              </a:rPr>
              <a:t>The first one is intuitive, the 2</a:t>
            </a:r>
            <a:r>
              <a:rPr lang="en-US" baseline="30000" dirty="0">
                <a:sym typeface="Wingdings" pitchFamily="2" charset="2"/>
              </a:rPr>
              <a:t>nd</a:t>
            </a:r>
            <a:r>
              <a:rPr lang="en-US" dirty="0">
                <a:sym typeface="Wingdings" pitchFamily="2" charset="2"/>
              </a:rPr>
              <a:t> is much faster. Prove that they are equivalent. More precisely, prove :  rev s  =  </a:t>
            </a:r>
            <a:r>
              <a:rPr lang="en-US" dirty="0" err="1">
                <a:sym typeface="Wingdings" pitchFamily="2" charset="2"/>
              </a:rPr>
              <a:t>rv</a:t>
            </a:r>
            <a:r>
              <a:rPr lang="en-US" dirty="0">
                <a:sym typeface="Wingdings" pitchFamily="2" charset="2"/>
              </a:rPr>
              <a:t> [ ] s, for all 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pPr>
              <a:defRPr/>
            </a:pPr>
            <a:fld id="{5B0C9532-1FC7-48E2-9010-839D680324ED}" type="slidenum">
              <a:rPr lang="en-US" altLang="en-US"/>
              <a:pPr>
                <a:defRPr/>
              </a:pPr>
              <a:t>44</a:t>
            </a:fld>
            <a:endParaRPr lang="en-US" altLang="en-US"/>
          </a:p>
        </p:txBody>
      </p:sp>
      <p:sp>
        <p:nvSpPr>
          <p:cNvPr id="57347" name="Rectangle 2"/>
          <p:cNvSpPr>
            <a:spLocks noGrp="1" noChangeArrowheads="1"/>
          </p:cNvSpPr>
          <p:nvPr>
            <p:ph type="title"/>
          </p:nvPr>
        </p:nvSpPr>
        <p:spPr/>
        <p:txBody>
          <a:bodyPr/>
          <a:lstStyle/>
          <a:p>
            <a:pPr eaLnBrk="1" hangingPunct="1"/>
            <a:r>
              <a:rPr lang="en-US"/>
              <a:t>Top level proof</a:t>
            </a:r>
          </a:p>
        </p:txBody>
      </p:sp>
      <p:sp>
        <p:nvSpPr>
          <p:cNvPr id="57348" name="Text Box 3"/>
          <p:cNvSpPr txBox="1">
            <a:spLocks noChangeArrowheads="1"/>
          </p:cNvSpPr>
          <p:nvPr/>
        </p:nvSpPr>
        <p:spPr bwMode="auto">
          <a:xfrm>
            <a:off x="873274" y="2060848"/>
            <a:ext cx="7397452" cy="2862322"/>
          </a:xfrm>
          <a:prstGeom prst="rect">
            <a:avLst/>
          </a:prstGeom>
          <a:solidFill>
            <a:schemeClr val="accent3">
              <a:lumMod val="60000"/>
              <a:lumOff val="40000"/>
            </a:schemeClr>
          </a:solidFill>
          <a:ln w="9525">
            <a:solidFill>
              <a:schemeClr val="tx1"/>
            </a:solidFill>
            <a:miter lim="800000"/>
            <a:headEnd/>
            <a:tailEnd/>
          </a:ln>
        </p:spPr>
        <p:txBody>
          <a:bodyPr wrap="square">
            <a:spAutoFit/>
          </a:bodyPr>
          <a:lstStyle/>
          <a:p>
            <a:r>
              <a:rPr lang="en-US" sz="2000" b="1" dirty="0"/>
              <a:t>PROOF</a:t>
            </a:r>
            <a:r>
              <a:rPr lang="en-US" sz="2000" dirty="0"/>
              <a:t> main</a:t>
            </a:r>
          </a:p>
          <a:p>
            <a:r>
              <a:rPr lang="en-US" sz="2000" b="1" dirty="0">
                <a:solidFill>
                  <a:srgbClr val="0070C0"/>
                </a:solidFill>
              </a:rPr>
              <a:t>[G:] </a:t>
            </a:r>
            <a:r>
              <a:rPr lang="en-US" sz="2000" dirty="0"/>
              <a:t>(</a:t>
            </a:r>
            <a:r>
              <a:rPr lang="en-US" sz="2000" dirty="0">
                <a:sym typeface="Symbol" pitchFamily="18" charset="2"/>
              </a:rPr>
              <a:t></a:t>
            </a:r>
            <a:r>
              <a:rPr lang="en-US" sz="2000" dirty="0"/>
              <a:t>s :: rev s  =  </a:t>
            </a:r>
            <a:r>
              <a:rPr lang="en-US" sz="2000" dirty="0" err="1"/>
              <a:t>rv</a:t>
            </a:r>
            <a:r>
              <a:rPr lang="en-US" sz="2000" dirty="0"/>
              <a:t> [ ] s)</a:t>
            </a:r>
          </a:p>
          <a:p>
            <a:r>
              <a:rPr lang="en-US" sz="2000" b="1" dirty="0"/>
              <a:t>BEGIN</a:t>
            </a:r>
          </a:p>
          <a:p>
            <a:r>
              <a:rPr lang="en-US" sz="2000" dirty="0"/>
              <a:t>1 </a:t>
            </a:r>
            <a:r>
              <a:rPr lang="en-US" sz="2000" dirty="0">
                <a:solidFill>
                  <a:srgbClr val="7030A0"/>
                </a:solidFill>
              </a:rPr>
              <a:t>{ def. of rev and </a:t>
            </a:r>
            <a:r>
              <a:rPr lang="en-US" sz="2000" dirty="0" err="1">
                <a:solidFill>
                  <a:srgbClr val="7030A0"/>
                </a:solidFill>
              </a:rPr>
              <a:t>rv</a:t>
            </a:r>
            <a:r>
              <a:rPr lang="en-US" sz="2000" dirty="0">
                <a:solidFill>
                  <a:srgbClr val="7030A0"/>
                </a:solidFill>
              </a:rPr>
              <a:t> }  </a:t>
            </a:r>
            <a:r>
              <a:rPr lang="en-US" sz="2000" dirty="0"/>
              <a:t>	rev [ ] = </a:t>
            </a:r>
            <a:r>
              <a:rPr lang="en-US" sz="2000" dirty="0" err="1"/>
              <a:t>rv</a:t>
            </a:r>
            <a:r>
              <a:rPr lang="en-US" sz="2000" dirty="0"/>
              <a:t> [ ]  [ ]</a:t>
            </a:r>
          </a:p>
          <a:p>
            <a:endParaRPr lang="en-US" sz="2000" dirty="0"/>
          </a:p>
          <a:p>
            <a:r>
              <a:rPr lang="en-US" sz="2000" dirty="0"/>
              <a:t>2 </a:t>
            </a:r>
            <a:r>
              <a:rPr lang="en-US" sz="2000" dirty="0">
                <a:solidFill>
                  <a:srgbClr val="7030A0"/>
                </a:solidFill>
              </a:rPr>
              <a:t>{ </a:t>
            </a:r>
            <a:r>
              <a:rPr lang="en-US" sz="2000" dirty="0" err="1">
                <a:solidFill>
                  <a:srgbClr val="7030A0"/>
                </a:solidFill>
              </a:rPr>
              <a:t>subproof</a:t>
            </a:r>
            <a:r>
              <a:rPr lang="en-US" sz="2000" dirty="0">
                <a:solidFill>
                  <a:srgbClr val="7030A0"/>
                </a:solidFill>
              </a:rPr>
              <a:t> } </a:t>
            </a:r>
            <a:r>
              <a:rPr lang="en-US" sz="2000" dirty="0"/>
              <a:t>	(</a:t>
            </a:r>
            <a:r>
              <a:rPr lang="en-US" sz="2000" dirty="0">
                <a:highlight>
                  <a:srgbClr val="FFFF00"/>
                </a:highlight>
                <a:sym typeface="Symbol" pitchFamily="18" charset="2"/>
              </a:rPr>
              <a:t></a:t>
            </a:r>
            <a:r>
              <a:rPr lang="en-US" sz="2000" dirty="0" err="1">
                <a:highlight>
                  <a:srgbClr val="FFFF00"/>
                </a:highlight>
              </a:rPr>
              <a:t>x,s</a:t>
            </a:r>
            <a:r>
              <a:rPr lang="en-US" sz="2000" dirty="0">
                <a:highlight>
                  <a:srgbClr val="FFFF00"/>
                </a:highlight>
              </a:rPr>
              <a:t> </a:t>
            </a:r>
            <a:r>
              <a:rPr lang="en-US" sz="2000" dirty="0"/>
              <a:t>:: (rev s = </a:t>
            </a:r>
            <a:r>
              <a:rPr lang="en-US" sz="2000" dirty="0" err="1"/>
              <a:t>rv</a:t>
            </a:r>
            <a:r>
              <a:rPr lang="en-US" sz="2000" dirty="0"/>
              <a:t> [] s) </a:t>
            </a:r>
            <a:r>
              <a:rPr lang="en-US" sz="2000" dirty="0">
                <a:highlight>
                  <a:srgbClr val="00FFFF"/>
                </a:highlight>
                <a:sym typeface="Symbol" pitchFamily="18" charset="2"/>
              </a:rPr>
              <a:t></a:t>
            </a:r>
            <a:r>
              <a:rPr lang="en-US" sz="2000" dirty="0"/>
              <a:t> (rev (</a:t>
            </a:r>
            <a:r>
              <a:rPr lang="en-US" sz="2000" dirty="0" err="1"/>
              <a:t>x:s</a:t>
            </a:r>
            <a:r>
              <a:rPr lang="en-US" sz="2000" dirty="0"/>
              <a:t>) = </a:t>
            </a:r>
            <a:r>
              <a:rPr lang="en-US" sz="2000" dirty="0" err="1"/>
              <a:t>rv</a:t>
            </a:r>
            <a:r>
              <a:rPr lang="en-US" sz="2000" dirty="0"/>
              <a:t> [] (</a:t>
            </a:r>
            <a:r>
              <a:rPr lang="en-US" sz="2000" dirty="0" err="1"/>
              <a:t>x:s</a:t>
            </a:r>
            <a:r>
              <a:rPr lang="en-US" sz="2000" dirty="0"/>
              <a:t>)))</a:t>
            </a:r>
          </a:p>
          <a:p>
            <a:endParaRPr lang="en-US" sz="2000" dirty="0"/>
          </a:p>
          <a:p>
            <a:r>
              <a:rPr lang="en-US" sz="2000" dirty="0"/>
              <a:t>3 </a:t>
            </a:r>
            <a:r>
              <a:rPr lang="en-US" sz="2000" dirty="0">
                <a:solidFill>
                  <a:srgbClr val="7030A0"/>
                </a:solidFill>
              </a:rPr>
              <a:t>{ list-induction on 1 and 2 } </a:t>
            </a:r>
            <a:r>
              <a:rPr lang="en-US" sz="2000" dirty="0"/>
              <a:t>G	</a:t>
            </a:r>
            <a:br>
              <a:rPr lang="en-US" sz="2000" dirty="0"/>
            </a:br>
            <a:r>
              <a:rPr lang="en-US" sz="2000" b="1" dirty="0"/>
              <a:t>END</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pPr>
              <a:defRPr/>
            </a:pPr>
            <a:fld id="{5B0C9532-1FC7-48E2-9010-839D680324ED}" type="slidenum">
              <a:rPr lang="en-US" altLang="en-US"/>
              <a:pPr>
                <a:defRPr/>
              </a:pPr>
              <a:t>45</a:t>
            </a:fld>
            <a:endParaRPr lang="en-US" altLang="en-US"/>
          </a:p>
        </p:txBody>
      </p:sp>
      <p:sp>
        <p:nvSpPr>
          <p:cNvPr id="57347" name="Rectangle 2"/>
          <p:cNvSpPr>
            <a:spLocks noGrp="1" noChangeArrowheads="1"/>
          </p:cNvSpPr>
          <p:nvPr>
            <p:ph type="title"/>
          </p:nvPr>
        </p:nvSpPr>
        <p:spPr/>
        <p:txBody>
          <a:bodyPr/>
          <a:lstStyle/>
          <a:p>
            <a:pPr eaLnBrk="1" hangingPunct="1"/>
            <a:r>
              <a:rPr lang="en-US" dirty="0"/>
              <a:t>Attemp-1</a:t>
            </a:r>
          </a:p>
        </p:txBody>
      </p:sp>
      <p:sp>
        <p:nvSpPr>
          <p:cNvPr id="57348" name="Text Box 3"/>
          <p:cNvSpPr txBox="1">
            <a:spLocks noChangeArrowheads="1"/>
          </p:cNvSpPr>
          <p:nvPr/>
        </p:nvSpPr>
        <p:spPr bwMode="auto">
          <a:xfrm>
            <a:off x="457201" y="1340768"/>
            <a:ext cx="8543924" cy="5016758"/>
          </a:xfrm>
          <a:prstGeom prst="rect">
            <a:avLst/>
          </a:prstGeom>
          <a:solidFill>
            <a:schemeClr val="accent3">
              <a:lumMod val="60000"/>
              <a:lumOff val="40000"/>
            </a:schemeClr>
          </a:solidFill>
          <a:ln w="9525">
            <a:solidFill>
              <a:schemeClr val="tx1"/>
            </a:solidFill>
            <a:miter lim="800000"/>
            <a:headEnd/>
            <a:tailEnd/>
          </a:ln>
        </p:spPr>
        <p:txBody>
          <a:bodyPr wrap="square">
            <a:spAutoFit/>
          </a:bodyPr>
          <a:lstStyle/>
          <a:p>
            <a:r>
              <a:rPr lang="en-US" sz="2000" b="1" dirty="0"/>
              <a:t>PROOF</a:t>
            </a:r>
            <a:r>
              <a:rPr lang="en-US" sz="2000" dirty="0"/>
              <a:t> main</a:t>
            </a:r>
          </a:p>
          <a:p>
            <a:r>
              <a:rPr lang="en-US" sz="2000" b="1" dirty="0">
                <a:solidFill>
                  <a:srgbClr val="0070C0"/>
                </a:solidFill>
              </a:rPr>
              <a:t>[G:] </a:t>
            </a:r>
            <a:r>
              <a:rPr lang="en-US" sz="2000" dirty="0"/>
              <a:t>(</a:t>
            </a:r>
            <a:r>
              <a:rPr lang="en-US" sz="2000" dirty="0">
                <a:sym typeface="Symbol" pitchFamily="18" charset="2"/>
              </a:rPr>
              <a:t></a:t>
            </a:r>
            <a:r>
              <a:rPr lang="en-US" sz="2000" dirty="0"/>
              <a:t>s :: rev s  =  </a:t>
            </a:r>
            <a:r>
              <a:rPr lang="en-US" sz="2000" dirty="0" err="1"/>
              <a:t>rv</a:t>
            </a:r>
            <a:r>
              <a:rPr lang="en-US" sz="2000" dirty="0"/>
              <a:t> [ ] s)</a:t>
            </a:r>
          </a:p>
          <a:p>
            <a:r>
              <a:rPr lang="en-US" sz="2000" b="1" dirty="0"/>
              <a:t>BEGIN</a:t>
            </a:r>
          </a:p>
          <a:p>
            <a:r>
              <a:rPr lang="en-US" sz="2000" dirty="0"/>
              <a:t>1 </a:t>
            </a:r>
            <a:r>
              <a:rPr lang="en-US" sz="2000" dirty="0">
                <a:solidFill>
                  <a:srgbClr val="7030A0"/>
                </a:solidFill>
              </a:rPr>
              <a:t>{ def. of rev and </a:t>
            </a:r>
            <a:r>
              <a:rPr lang="en-US" sz="2000" dirty="0" err="1">
                <a:solidFill>
                  <a:srgbClr val="7030A0"/>
                </a:solidFill>
              </a:rPr>
              <a:t>rv</a:t>
            </a:r>
            <a:r>
              <a:rPr lang="en-US" sz="2000" dirty="0">
                <a:solidFill>
                  <a:srgbClr val="7030A0"/>
                </a:solidFill>
              </a:rPr>
              <a:t> }  </a:t>
            </a:r>
            <a:r>
              <a:rPr lang="en-US" sz="2000" dirty="0"/>
              <a:t>	rev [ ] = </a:t>
            </a:r>
            <a:r>
              <a:rPr lang="en-US" sz="2000" dirty="0" err="1"/>
              <a:t>rv</a:t>
            </a:r>
            <a:r>
              <a:rPr lang="en-US" sz="2000" dirty="0"/>
              <a:t> [ ]  [ ]</a:t>
            </a:r>
          </a:p>
          <a:p>
            <a:r>
              <a:rPr lang="en-US" sz="2000" dirty="0"/>
              <a:t>2 </a:t>
            </a:r>
            <a:r>
              <a:rPr lang="en-US" sz="2000" dirty="0">
                <a:solidFill>
                  <a:srgbClr val="7030A0"/>
                </a:solidFill>
              </a:rPr>
              <a:t>{ </a:t>
            </a:r>
            <a:r>
              <a:rPr lang="en-US" sz="2000" dirty="0" err="1">
                <a:solidFill>
                  <a:srgbClr val="7030A0"/>
                </a:solidFill>
              </a:rPr>
              <a:t>subproof</a:t>
            </a:r>
            <a:r>
              <a:rPr lang="en-US" sz="2000" dirty="0">
                <a:solidFill>
                  <a:srgbClr val="7030A0"/>
                </a:solidFill>
              </a:rPr>
              <a:t>  below } </a:t>
            </a:r>
            <a:r>
              <a:rPr lang="en-US" sz="2000" dirty="0"/>
              <a:t>	(</a:t>
            </a:r>
            <a:r>
              <a:rPr lang="en-US" sz="2000" dirty="0">
                <a:sym typeface="Symbol" pitchFamily="18" charset="2"/>
              </a:rPr>
              <a:t></a:t>
            </a:r>
            <a:r>
              <a:rPr lang="en-US" sz="2000" dirty="0" err="1"/>
              <a:t>x,s</a:t>
            </a:r>
            <a:r>
              <a:rPr lang="en-US" sz="2000" dirty="0"/>
              <a:t> :: (rev s = </a:t>
            </a:r>
            <a:r>
              <a:rPr lang="en-US" sz="2000" dirty="0" err="1"/>
              <a:t>rv</a:t>
            </a:r>
            <a:r>
              <a:rPr lang="en-US" sz="2000" dirty="0"/>
              <a:t> [] s) </a:t>
            </a:r>
            <a:r>
              <a:rPr lang="en-US" sz="2000" dirty="0">
                <a:highlight>
                  <a:srgbClr val="00FFFF"/>
                </a:highlight>
                <a:sym typeface="Symbol" pitchFamily="18" charset="2"/>
              </a:rPr>
              <a:t></a:t>
            </a:r>
            <a:r>
              <a:rPr lang="en-US" sz="2000" dirty="0"/>
              <a:t> (rev (</a:t>
            </a:r>
            <a:r>
              <a:rPr lang="en-US" sz="2000" dirty="0" err="1"/>
              <a:t>x:s</a:t>
            </a:r>
            <a:r>
              <a:rPr lang="en-US" sz="2000" dirty="0"/>
              <a:t>) = </a:t>
            </a:r>
            <a:r>
              <a:rPr lang="en-US" sz="2000" dirty="0" err="1"/>
              <a:t>rv</a:t>
            </a:r>
            <a:r>
              <a:rPr lang="en-US" sz="2000" dirty="0"/>
              <a:t> [] (</a:t>
            </a:r>
            <a:r>
              <a:rPr lang="en-US" sz="2000" dirty="0" err="1"/>
              <a:t>x:s</a:t>
            </a:r>
            <a:r>
              <a:rPr lang="en-US" sz="2000" dirty="0"/>
              <a:t>)))</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3 </a:t>
            </a:r>
            <a:r>
              <a:rPr lang="en-US" sz="2000" dirty="0">
                <a:solidFill>
                  <a:srgbClr val="7030A0"/>
                </a:solidFill>
              </a:rPr>
              <a:t>{ list-induction on 1 and 2 } </a:t>
            </a:r>
            <a:r>
              <a:rPr lang="en-US" sz="2000" dirty="0"/>
              <a:t>G	</a:t>
            </a:r>
            <a:br>
              <a:rPr lang="en-US" sz="2000" dirty="0"/>
            </a:br>
            <a:r>
              <a:rPr lang="en-US" sz="2000" b="1" dirty="0"/>
              <a:t>END</a:t>
            </a:r>
          </a:p>
        </p:txBody>
      </p:sp>
      <p:sp>
        <p:nvSpPr>
          <p:cNvPr id="5" name="Text Box 4">
            <a:extLst>
              <a:ext uri="{FF2B5EF4-FFF2-40B4-BE49-F238E27FC236}">
                <a16:creationId xmlns:a16="http://schemas.microsoft.com/office/drawing/2014/main" id="{6D7E898F-B89A-6741-949C-AF9E3790DB34}"/>
              </a:ext>
            </a:extLst>
          </p:cNvPr>
          <p:cNvSpPr txBox="1">
            <a:spLocks noChangeArrowheads="1"/>
          </p:cNvSpPr>
          <p:nvPr/>
        </p:nvSpPr>
        <p:spPr bwMode="auto">
          <a:xfrm>
            <a:off x="1051774" y="3387482"/>
            <a:ext cx="6120680" cy="1938992"/>
          </a:xfrm>
          <a:prstGeom prst="rect">
            <a:avLst/>
          </a:prstGeom>
          <a:solidFill>
            <a:schemeClr val="accent4">
              <a:lumMod val="60000"/>
              <a:lumOff val="40000"/>
            </a:schemeClr>
          </a:solidFill>
          <a:ln w="9525">
            <a:noFill/>
            <a:miter lim="800000"/>
            <a:headEnd/>
            <a:tailEnd/>
          </a:ln>
        </p:spPr>
        <p:txBody>
          <a:bodyPr wrap="square">
            <a:spAutoFit/>
          </a:bodyPr>
          <a:lstStyle/>
          <a:p>
            <a:r>
              <a:rPr lang="en-US" sz="2000" dirty="0"/>
              <a:t>Essentially: </a:t>
            </a:r>
          </a:p>
          <a:p>
            <a:r>
              <a:rPr lang="en-US" sz="2000" dirty="0"/>
              <a:t>    rev (</a:t>
            </a:r>
            <a:r>
              <a:rPr lang="en-US" sz="2000" dirty="0" err="1"/>
              <a:t>x:s</a:t>
            </a:r>
            <a:r>
              <a:rPr lang="en-US" sz="2000" dirty="0"/>
              <a:t>)</a:t>
            </a:r>
          </a:p>
          <a:p>
            <a:r>
              <a:rPr lang="en-US" sz="2000" dirty="0"/>
              <a:t>=  { def. rev }    rev s ++ [x]</a:t>
            </a:r>
          </a:p>
          <a:p>
            <a:r>
              <a:rPr lang="en-US" sz="2000" dirty="0"/>
              <a:t>=  { IH }   </a:t>
            </a:r>
            <a:r>
              <a:rPr lang="en-US" sz="2000" dirty="0" err="1"/>
              <a:t>rv</a:t>
            </a:r>
            <a:r>
              <a:rPr lang="en-US" sz="2000" dirty="0"/>
              <a:t> [ ] s  ++  [x]</a:t>
            </a:r>
          </a:p>
          <a:p>
            <a:r>
              <a:rPr lang="en-US" sz="2000" dirty="0"/>
              <a:t>=  { ??  </a:t>
            </a:r>
            <a:r>
              <a:rPr lang="en-US" sz="2000" dirty="0">
                <a:solidFill>
                  <a:srgbClr val="FF0000"/>
                </a:solidFill>
              </a:rPr>
              <a:t>cannot find a justification for this! </a:t>
            </a:r>
            <a:r>
              <a:rPr lang="en-US" sz="2000" dirty="0"/>
              <a:t>}  </a:t>
            </a:r>
            <a:r>
              <a:rPr lang="en-US" sz="2000" dirty="0" err="1"/>
              <a:t>rv</a:t>
            </a:r>
            <a:r>
              <a:rPr lang="en-US" sz="2000" dirty="0"/>
              <a:t> [x] s</a:t>
            </a:r>
          </a:p>
          <a:p>
            <a:r>
              <a:rPr lang="en-US" sz="2000" dirty="0"/>
              <a:t>=  { def. rev } </a:t>
            </a:r>
            <a:r>
              <a:rPr lang="en-US" sz="2000" dirty="0" err="1"/>
              <a:t>rv</a:t>
            </a:r>
            <a:r>
              <a:rPr lang="en-US" sz="2000" dirty="0"/>
              <a:t> [ ] (x : s)</a:t>
            </a:r>
          </a:p>
        </p:txBody>
      </p:sp>
      <p:sp>
        <p:nvSpPr>
          <p:cNvPr id="2" name="TextBox 1">
            <a:extLst>
              <a:ext uri="{FF2B5EF4-FFF2-40B4-BE49-F238E27FC236}">
                <a16:creationId xmlns:a16="http://schemas.microsoft.com/office/drawing/2014/main" id="{F2C8D41C-4B15-C649-B7F0-506A647B83A4}"/>
              </a:ext>
            </a:extLst>
          </p:cNvPr>
          <p:cNvSpPr txBox="1"/>
          <p:nvPr/>
        </p:nvSpPr>
        <p:spPr>
          <a:xfrm>
            <a:off x="5094457" y="3575842"/>
            <a:ext cx="3906668" cy="923330"/>
          </a:xfrm>
          <a:prstGeom prst="rect">
            <a:avLst/>
          </a:prstGeom>
          <a:solidFill>
            <a:schemeClr val="tx1">
              <a:lumMod val="75000"/>
              <a:lumOff val="25000"/>
            </a:schemeClr>
          </a:solidFill>
        </p:spPr>
        <p:txBody>
          <a:bodyPr wrap="square" rtlCol="0">
            <a:spAutoFit/>
          </a:bodyPr>
          <a:lstStyle/>
          <a:p>
            <a:r>
              <a:rPr lang="en-US" dirty="0">
                <a:solidFill>
                  <a:schemeClr val="bg1"/>
                </a:solidFill>
              </a:rPr>
              <a:t>We need more information to progress.  Basically a way to turn rev s ++ t  to </a:t>
            </a:r>
            <a:r>
              <a:rPr lang="en-US" dirty="0" err="1">
                <a:solidFill>
                  <a:schemeClr val="bg1"/>
                </a:solidFill>
              </a:rPr>
              <a:t>rv</a:t>
            </a:r>
            <a:r>
              <a:rPr lang="en-US" dirty="0">
                <a:solidFill>
                  <a:schemeClr val="bg1"/>
                </a:solidFill>
              </a:rPr>
              <a:t> t s.   </a:t>
            </a:r>
          </a:p>
        </p:txBody>
      </p:sp>
      <p:sp>
        <p:nvSpPr>
          <p:cNvPr id="3" name="Left Brace 2">
            <a:extLst>
              <a:ext uri="{FF2B5EF4-FFF2-40B4-BE49-F238E27FC236}">
                <a16:creationId xmlns:a16="http://schemas.microsoft.com/office/drawing/2014/main" id="{B4271112-DCB6-D142-8C41-612B44778A39}"/>
              </a:ext>
            </a:extLst>
          </p:cNvPr>
          <p:cNvSpPr/>
          <p:nvPr/>
        </p:nvSpPr>
        <p:spPr>
          <a:xfrm rot="16200000">
            <a:off x="4771275" y="2236861"/>
            <a:ext cx="321533" cy="1584173"/>
          </a:xfrm>
          <a:prstGeom prst="lef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TextBox 3">
            <a:extLst>
              <a:ext uri="{FF2B5EF4-FFF2-40B4-BE49-F238E27FC236}">
                <a16:creationId xmlns:a16="http://schemas.microsoft.com/office/drawing/2014/main" id="{4FEEE796-171A-6C47-885E-BFD5DBBBB611}"/>
              </a:ext>
            </a:extLst>
          </p:cNvPr>
          <p:cNvSpPr txBox="1"/>
          <p:nvPr/>
        </p:nvSpPr>
        <p:spPr>
          <a:xfrm>
            <a:off x="3239853" y="3144273"/>
            <a:ext cx="3384376" cy="338554"/>
          </a:xfrm>
          <a:prstGeom prst="rect">
            <a:avLst/>
          </a:prstGeom>
          <a:noFill/>
        </p:spPr>
        <p:txBody>
          <a:bodyPr wrap="square" rtlCol="0">
            <a:spAutoFit/>
          </a:bodyPr>
          <a:lstStyle/>
          <a:p>
            <a:pPr algn="ctr"/>
            <a:r>
              <a:rPr lang="en-US" sz="1600" dirty="0"/>
              <a:t>Induction hypothesis (IH)</a:t>
            </a:r>
          </a:p>
        </p:txBody>
      </p:sp>
    </p:spTree>
    <p:extLst>
      <p:ext uri="{BB962C8B-B14F-4D97-AF65-F5344CB8AC3E}">
        <p14:creationId xmlns:p14="http://schemas.microsoft.com/office/powerpoint/2010/main" val="1092145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animBg="1"/>
      <p:bldP spid="3" grpId="0" animBg="1"/>
      <p:bldP spid="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pPr>
              <a:defRPr/>
            </a:pPr>
            <a:fld id="{5B0C9532-1FC7-48E2-9010-839D680324ED}" type="slidenum">
              <a:rPr lang="en-US" altLang="en-US"/>
              <a:pPr>
                <a:defRPr/>
              </a:pPr>
              <a:t>46</a:t>
            </a:fld>
            <a:endParaRPr lang="en-US" altLang="en-US"/>
          </a:p>
        </p:txBody>
      </p:sp>
      <p:sp>
        <p:nvSpPr>
          <p:cNvPr id="57347" name="Rectangle 2"/>
          <p:cNvSpPr>
            <a:spLocks noGrp="1" noChangeArrowheads="1"/>
          </p:cNvSpPr>
          <p:nvPr>
            <p:ph type="title"/>
          </p:nvPr>
        </p:nvSpPr>
        <p:spPr/>
        <p:txBody>
          <a:bodyPr/>
          <a:lstStyle/>
          <a:p>
            <a:pPr eaLnBrk="1" hangingPunct="1"/>
            <a:r>
              <a:rPr lang="en-US" dirty="0"/>
              <a:t>Attemp-2: let’s prove this first</a:t>
            </a:r>
          </a:p>
        </p:txBody>
      </p:sp>
      <p:sp>
        <p:nvSpPr>
          <p:cNvPr id="57348" name="Text Box 3"/>
          <p:cNvSpPr txBox="1">
            <a:spLocks noChangeArrowheads="1"/>
          </p:cNvSpPr>
          <p:nvPr/>
        </p:nvSpPr>
        <p:spPr bwMode="auto">
          <a:xfrm>
            <a:off x="457201" y="1340768"/>
            <a:ext cx="8543924" cy="5324535"/>
          </a:xfrm>
          <a:prstGeom prst="rect">
            <a:avLst/>
          </a:prstGeom>
          <a:solidFill>
            <a:schemeClr val="accent3">
              <a:lumMod val="60000"/>
              <a:lumOff val="40000"/>
            </a:schemeClr>
          </a:solidFill>
          <a:ln w="9525">
            <a:solidFill>
              <a:schemeClr val="tx1"/>
            </a:solidFill>
            <a:miter lim="800000"/>
            <a:headEnd/>
            <a:tailEnd/>
          </a:ln>
        </p:spPr>
        <p:txBody>
          <a:bodyPr wrap="square">
            <a:spAutoFit/>
          </a:bodyPr>
          <a:lstStyle/>
          <a:p>
            <a:r>
              <a:rPr lang="en-US" sz="2000" b="1" dirty="0"/>
              <a:t>PROOF</a:t>
            </a:r>
            <a:r>
              <a:rPr lang="en-US" sz="2000" dirty="0"/>
              <a:t> main</a:t>
            </a:r>
          </a:p>
          <a:p>
            <a:r>
              <a:rPr lang="en-US" sz="2000" b="1" dirty="0">
                <a:solidFill>
                  <a:srgbClr val="0070C0"/>
                </a:solidFill>
              </a:rPr>
              <a:t>[G:] </a:t>
            </a:r>
            <a:r>
              <a:rPr lang="en-US" sz="2000" dirty="0"/>
              <a:t>(</a:t>
            </a:r>
            <a:r>
              <a:rPr lang="en-US" sz="2000" dirty="0">
                <a:sym typeface="Symbol" pitchFamily="18" charset="2"/>
              </a:rPr>
              <a:t></a:t>
            </a:r>
            <a:r>
              <a:rPr lang="en-US" sz="2000" dirty="0"/>
              <a:t>s :: </a:t>
            </a:r>
            <a:r>
              <a:rPr lang="en-US" sz="2000" dirty="0">
                <a:solidFill>
                  <a:srgbClr val="00B0F0"/>
                </a:solidFill>
              </a:rPr>
              <a:t>(</a:t>
            </a:r>
            <a:r>
              <a:rPr lang="en-US" sz="2000" dirty="0">
                <a:solidFill>
                  <a:srgbClr val="00B0F0"/>
                </a:solidFill>
                <a:highlight>
                  <a:srgbClr val="00FF00"/>
                </a:highlight>
                <a:sym typeface="Symbol" pitchFamily="18" charset="2"/>
              </a:rPr>
              <a:t>t</a:t>
            </a:r>
            <a:r>
              <a:rPr lang="en-US" sz="2000" dirty="0">
                <a:solidFill>
                  <a:srgbClr val="00B0F0"/>
                </a:solidFill>
                <a:highlight>
                  <a:srgbClr val="00FF00"/>
                </a:highlight>
              </a:rPr>
              <a:t> </a:t>
            </a:r>
            <a:r>
              <a:rPr lang="en-US" sz="2000" dirty="0">
                <a:solidFill>
                  <a:srgbClr val="00B0F0"/>
                </a:solidFill>
              </a:rPr>
              <a:t>:: rev s  ++ t  =  </a:t>
            </a:r>
            <a:r>
              <a:rPr lang="en-US" sz="2000" dirty="0" err="1">
                <a:solidFill>
                  <a:srgbClr val="00B0F0"/>
                </a:solidFill>
              </a:rPr>
              <a:t>rv</a:t>
            </a:r>
            <a:r>
              <a:rPr lang="en-US" sz="2000" dirty="0">
                <a:solidFill>
                  <a:srgbClr val="00B0F0"/>
                </a:solidFill>
              </a:rPr>
              <a:t> t s) </a:t>
            </a:r>
            <a:r>
              <a:rPr lang="en-US" sz="2000" dirty="0"/>
              <a:t>)</a:t>
            </a:r>
          </a:p>
          <a:p>
            <a:r>
              <a:rPr lang="en-US" sz="2000" b="1" dirty="0"/>
              <a:t>BEGIN</a:t>
            </a:r>
          </a:p>
          <a:p>
            <a:r>
              <a:rPr lang="en-US" sz="2000" dirty="0"/>
              <a:t>1 </a:t>
            </a:r>
            <a:r>
              <a:rPr lang="en-US" sz="2000" dirty="0">
                <a:solidFill>
                  <a:srgbClr val="7030A0"/>
                </a:solidFill>
              </a:rPr>
              <a:t>{ subproof-1 }  </a:t>
            </a:r>
            <a:r>
              <a:rPr lang="en-US" sz="2000" dirty="0"/>
              <a:t>	(</a:t>
            </a:r>
            <a:r>
              <a:rPr lang="en-US" sz="2000" dirty="0">
                <a:sym typeface="Symbol" pitchFamily="18" charset="2"/>
              </a:rPr>
              <a:t>t</a:t>
            </a:r>
            <a:r>
              <a:rPr lang="en-US" sz="2000" dirty="0"/>
              <a:t> :: rev [ ] ++ t  =  </a:t>
            </a:r>
            <a:r>
              <a:rPr lang="en-US" sz="2000" dirty="0" err="1"/>
              <a:t>rv</a:t>
            </a:r>
            <a:r>
              <a:rPr lang="en-US" sz="2000" dirty="0"/>
              <a:t> t [ ])</a:t>
            </a:r>
            <a:br>
              <a:rPr lang="en-US" sz="2000" dirty="0"/>
            </a:br>
            <a:r>
              <a:rPr lang="en-US" sz="2000" dirty="0"/>
              <a:t>2 </a:t>
            </a:r>
            <a:r>
              <a:rPr lang="en-US" sz="2000" dirty="0">
                <a:solidFill>
                  <a:srgbClr val="7030A0"/>
                </a:solidFill>
              </a:rPr>
              <a:t>{ subproof-2  below } </a:t>
            </a:r>
            <a:r>
              <a:rPr lang="en-US" sz="2000" dirty="0"/>
              <a:t>	</a:t>
            </a:r>
            <a:br>
              <a:rPr lang="en-US" sz="2000" dirty="0"/>
            </a:br>
            <a:r>
              <a:rPr lang="en-US" sz="2000" dirty="0"/>
              <a:t>   (</a:t>
            </a:r>
            <a:r>
              <a:rPr lang="en-US" sz="2000" dirty="0">
                <a:highlight>
                  <a:srgbClr val="FFFF00"/>
                </a:highlight>
                <a:sym typeface="Symbol" pitchFamily="18" charset="2"/>
              </a:rPr>
              <a:t></a:t>
            </a:r>
            <a:r>
              <a:rPr lang="en-US" sz="2000" dirty="0" err="1">
                <a:highlight>
                  <a:srgbClr val="FFFF00"/>
                </a:highlight>
              </a:rPr>
              <a:t>x,s</a:t>
            </a:r>
            <a:r>
              <a:rPr lang="en-US" sz="2000" dirty="0">
                <a:highlight>
                  <a:srgbClr val="FFFF00"/>
                </a:highlight>
              </a:rPr>
              <a:t> </a:t>
            </a:r>
            <a:r>
              <a:rPr lang="en-US" sz="2000" dirty="0"/>
              <a:t>:: </a:t>
            </a:r>
            <a:r>
              <a:rPr lang="en-US" sz="2000" dirty="0">
                <a:solidFill>
                  <a:srgbClr val="00B0F0"/>
                </a:solidFill>
              </a:rPr>
              <a:t>(</a:t>
            </a:r>
            <a:r>
              <a:rPr lang="en-US" sz="2000" dirty="0">
                <a:solidFill>
                  <a:srgbClr val="00B0F0"/>
                </a:solidFill>
                <a:highlight>
                  <a:srgbClr val="00FF00"/>
                </a:highlight>
                <a:sym typeface="Symbol" pitchFamily="18" charset="2"/>
              </a:rPr>
              <a:t>t</a:t>
            </a:r>
            <a:r>
              <a:rPr lang="en-US" sz="2000" dirty="0">
                <a:solidFill>
                  <a:srgbClr val="00B0F0"/>
                </a:solidFill>
                <a:highlight>
                  <a:srgbClr val="00FF00"/>
                </a:highlight>
              </a:rPr>
              <a:t> </a:t>
            </a:r>
            <a:r>
              <a:rPr lang="en-US" sz="2000" dirty="0">
                <a:solidFill>
                  <a:srgbClr val="00B0F0"/>
                </a:solidFill>
              </a:rPr>
              <a:t>:: rev s ++ t  =  </a:t>
            </a:r>
            <a:r>
              <a:rPr lang="en-US" sz="2000" dirty="0" err="1">
                <a:solidFill>
                  <a:srgbClr val="00B0F0"/>
                </a:solidFill>
              </a:rPr>
              <a:t>rv</a:t>
            </a:r>
            <a:r>
              <a:rPr lang="en-US" sz="2000" dirty="0">
                <a:solidFill>
                  <a:srgbClr val="00B0F0"/>
                </a:solidFill>
              </a:rPr>
              <a:t> t s) </a:t>
            </a:r>
            <a:r>
              <a:rPr lang="en-US" sz="2000" dirty="0">
                <a:highlight>
                  <a:srgbClr val="00FFFF"/>
                </a:highlight>
                <a:sym typeface="Symbol" pitchFamily="18" charset="2"/>
              </a:rPr>
              <a:t></a:t>
            </a:r>
            <a:r>
              <a:rPr lang="en-US" sz="2000" dirty="0"/>
              <a:t> </a:t>
            </a:r>
            <a:r>
              <a:rPr lang="en-US" sz="2000" dirty="0">
                <a:solidFill>
                  <a:srgbClr val="00B0F0"/>
                </a:solidFill>
              </a:rPr>
              <a:t>(</a:t>
            </a:r>
            <a:r>
              <a:rPr lang="en-US" sz="2000" dirty="0">
                <a:solidFill>
                  <a:srgbClr val="00B0F0"/>
                </a:solidFill>
                <a:highlight>
                  <a:srgbClr val="00FF00"/>
                </a:highlight>
                <a:sym typeface="Symbol" pitchFamily="18" charset="2"/>
              </a:rPr>
              <a:t>t</a:t>
            </a:r>
            <a:r>
              <a:rPr lang="en-US" sz="2000" dirty="0">
                <a:solidFill>
                  <a:srgbClr val="00B0F0"/>
                </a:solidFill>
                <a:highlight>
                  <a:srgbClr val="00FF00"/>
                </a:highlight>
              </a:rPr>
              <a:t> </a:t>
            </a:r>
            <a:r>
              <a:rPr lang="en-US" sz="2000" dirty="0">
                <a:solidFill>
                  <a:srgbClr val="00B0F0"/>
                </a:solidFill>
              </a:rPr>
              <a:t>:: rev </a:t>
            </a:r>
            <a:r>
              <a:rPr lang="en-US" sz="2000" b="1" dirty="0">
                <a:solidFill>
                  <a:srgbClr val="C00000"/>
                </a:solidFill>
              </a:rPr>
              <a:t>(</a:t>
            </a:r>
            <a:r>
              <a:rPr lang="en-US" sz="2000" b="1" dirty="0" err="1">
                <a:solidFill>
                  <a:srgbClr val="C00000"/>
                </a:solidFill>
              </a:rPr>
              <a:t>x:s</a:t>
            </a:r>
            <a:r>
              <a:rPr lang="en-US" sz="2000" b="1" dirty="0">
                <a:solidFill>
                  <a:srgbClr val="C00000"/>
                </a:solidFill>
              </a:rPr>
              <a:t>)</a:t>
            </a:r>
            <a:r>
              <a:rPr lang="en-US" sz="2000" dirty="0">
                <a:solidFill>
                  <a:srgbClr val="00B0F0"/>
                </a:solidFill>
              </a:rPr>
              <a:t> ++ t  =  </a:t>
            </a:r>
            <a:r>
              <a:rPr lang="en-US" sz="2000" dirty="0" err="1">
                <a:solidFill>
                  <a:srgbClr val="00B0F0"/>
                </a:solidFill>
              </a:rPr>
              <a:t>rv</a:t>
            </a:r>
            <a:r>
              <a:rPr lang="en-US" sz="2000" dirty="0">
                <a:solidFill>
                  <a:srgbClr val="00B0F0"/>
                </a:solidFill>
              </a:rPr>
              <a:t> t </a:t>
            </a:r>
            <a:r>
              <a:rPr lang="en-US" sz="2000" b="1" dirty="0">
                <a:solidFill>
                  <a:srgbClr val="C00000"/>
                </a:solidFill>
              </a:rPr>
              <a:t>(</a:t>
            </a:r>
            <a:r>
              <a:rPr lang="en-US" sz="2000" b="1" dirty="0" err="1">
                <a:solidFill>
                  <a:srgbClr val="C00000"/>
                </a:solidFill>
              </a:rPr>
              <a:t>x:s</a:t>
            </a:r>
            <a:r>
              <a:rPr lang="en-US" sz="2000" dirty="0">
                <a:solidFill>
                  <a:srgbClr val="00B0F0"/>
                </a:solidFill>
              </a:rPr>
              <a:t>))</a:t>
            </a:r>
            <a:r>
              <a:rPr lang="en-US" sz="2000" dirty="0"/>
              <a:t>)</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3 </a:t>
            </a:r>
            <a:r>
              <a:rPr lang="en-US" sz="2000" dirty="0">
                <a:solidFill>
                  <a:srgbClr val="7030A0"/>
                </a:solidFill>
              </a:rPr>
              <a:t>{ list-induction on 1 and 2 } </a:t>
            </a:r>
            <a:r>
              <a:rPr lang="en-US" sz="2000" dirty="0"/>
              <a:t>G	</a:t>
            </a:r>
            <a:br>
              <a:rPr lang="en-US" sz="2000" dirty="0"/>
            </a:br>
            <a:r>
              <a:rPr lang="en-US" sz="2000" b="1" dirty="0"/>
              <a:t>END</a:t>
            </a:r>
          </a:p>
        </p:txBody>
      </p:sp>
      <p:sp>
        <p:nvSpPr>
          <p:cNvPr id="5" name="Text Box 4">
            <a:extLst>
              <a:ext uri="{FF2B5EF4-FFF2-40B4-BE49-F238E27FC236}">
                <a16:creationId xmlns:a16="http://schemas.microsoft.com/office/drawing/2014/main" id="{6D7E898F-B89A-6741-949C-AF9E3790DB34}"/>
              </a:ext>
            </a:extLst>
          </p:cNvPr>
          <p:cNvSpPr txBox="1">
            <a:spLocks noChangeArrowheads="1"/>
          </p:cNvSpPr>
          <p:nvPr/>
        </p:nvSpPr>
        <p:spPr bwMode="auto">
          <a:xfrm>
            <a:off x="929678" y="3818621"/>
            <a:ext cx="7644680" cy="1938992"/>
          </a:xfrm>
          <a:prstGeom prst="rect">
            <a:avLst/>
          </a:prstGeom>
          <a:solidFill>
            <a:schemeClr val="accent4">
              <a:lumMod val="60000"/>
              <a:lumOff val="40000"/>
            </a:schemeClr>
          </a:solidFill>
          <a:ln w="9525">
            <a:noFill/>
            <a:miter lim="800000"/>
            <a:headEnd/>
            <a:tailEnd/>
          </a:ln>
        </p:spPr>
        <p:txBody>
          <a:bodyPr wrap="square">
            <a:spAutoFit/>
          </a:bodyPr>
          <a:lstStyle/>
          <a:p>
            <a:r>
              <a:rPr lang="en-US" sz="2000" dirty="0"/>
              <a:t>Essentially: </a:t>
            </a:r>
          </a:p>
          <a:p>
            <a:r>
              <a:rPr lang="en-US" sz="2000" dirty="0"/>
              <a:t>    rev (</a:t>
            </a:r>
            <a:r>
              <a:rPr lang="en-US" sz="2000" dirty="0" err="1"/>
              <a:t>x:s</a:t>
            </a:r>
            <a:r>
              <a:rPr lang="en-US" sz="2000" dirty="0"/>
              <a:t>) ++ t</a:t>
            </a:r>
          </a:p>
          <a:p>
            <a:r>
              <a:rPr lang="en-US" sz="2000" dirty="0"/>
              <a:t>=  { def. rev }    (rev s ++ [x]) ++ t</a:t>
            </a:r>
          </a:p>
          <a:p>
            <a:r>
              <a:rPr lang="en-US" sz="2000" dirty="0"/>
              <a:t>=  { associativity of ++ and def. “:” }  rev s ++ (x : t)</a:t>
            </a:r>
          </a:p>
          <a:p>
            <a:r>
              <a:rPr lang="en-US" sz="2000" dirty="0"/>
              <a:t>=  { IH }   </a:t>
            </a:r>
            <a:r>
              <a:rPr lang="en-US" sz="2000" dirty="0" err="1"/>
              <a:t>rv</a:t>
            </a:r>
            <a:r>
              <a:rPr lang="en-US" sz="2000" dirty="0"/>
              <a:t> (x : t) s</a:t>
            </a:r>
          </a:p>
          <a:p>
            <a:r>
              <a:rPr lang="en-US" sz="2000" dirty="0"/>
              <a:t>=  { def. rev } </a:t>
            </a:r>
            <a:r>
              <a:rPr lang="en-US" sz="2000" dirty="0" err="1"/>
              <a:t>rv</a:t>
            </a:r>
            <a:r>
              <a:rPr lang="en-US" sz="2000" dirty="0"/>
              <a:t> t (x : s)</a:t>
            </a:r>
          </a:p>
        </p:txBody>
      </p:sp>
      <p:sp>
        <p:nvSpPr>
          <p:cNvPr id="7" name="Left Brace 6">
            <a:extLst>
              <a:ext uri="{FF2B5EF4-FFF2-40B4-BE49-F238E27FC236}">
                <a16:creationId xmlns:a16="http://schemas.microsoft.com/office/drawing/2014/main" id="{C89E7485-8EA3-7E43-BEC9-7D3A358F1B5B}"/>
              </a:ext>
            </a:extLst>
          </p:cNvPr>
          <p:cNvSpPr/>
          <p:nvPr/>
        </p:nvSpPr>
        <p:spPr>
          <a:xfrm rot="16200000">
            <a:off x="2855263" y="1994144"/>
            <a:ext cx="373138" cy="2772309"/>
          </a:xfrm>
          <a:prstGeom prst="lef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a:extLst>
              <a:ext uri="{FF2B5EF4-FFF2-40B4-BE49-F238E27FC236}">
                <a16:creationId xmlns:a16="http://schemas.microsoft.com/office/drawing/2014/main" id="{C66F44DA-18E9-2648-8D38-84DF491DF6F2}"/>
              </a:ext>
            </a:extLst>
          </p:cNvPr>
          <p:cNvSpPr txBox="1"/>
          <p:nvPr/>
        </p:nvSpPr>
        <p:spPr>
          <a:xfrm>
            <a:off x="1655677" y="3483419"/>
            <a:ext cx="3384376" cy="338554"/>
          </a:xfrm>
          <a:prstGeom prst="rect">
            <a:avLst/>
          </a:prstGeom>
          <a:noFill/>
        </p:spPr>
        <p:txBody>
          <a:bodyPr wrap="square" rtlCol="0">
            <a:spAutoFit/>
          </a:bodyPr>
          <a:lstStyle/>
          <a:p>
            <a:pPr algn="ctr"/>
            <a:r>
              <a:rPr lang="en-US" sz="1600" dirty="0"/>
              <a:t>Induction hypothesis (IH)</a:t>
            </a:r>
          </a:p>
        </p:txBody>
      </p:sp>
    </p:spTree>
    <p:extLst>
      <p:ext uri="{BB962C8B-B14F-4D97-AF65-F5344CB8AC3E}">
        <p14:creationId xmlns:p14="http://schemas.microsoft.com/office/powerpoint/2010/main" val="605623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82759-F490-5C41-81AA-9BC0A5A976FF}"/>
              </a:ext>
            </a:extLst>
          </p:cNvPr>
          <p:cNvSpPr>
            <a:spLocks noGrp="1"/>
          </p:cNvSpPr>
          <p:nvPr>
            <p:ph type="title"/>
          </p:nvPr>
        </p:nvSpPr>
        <p:spPr/>
        <p:txBody>
          <a:bodyPr/>
          <a:lstStyle/>
          <a:p>
            <a:r>
              <a:rPr lang="en-US" dirty="0"/>
              <a:t>Back to the original problem</a:t>
            </a:r>
          </a:p>
        </p:txBody>
      </p:sp>
      <p:sp>
        <p:nvSpPr>
          <p:cNvPr id="3" name="Content Placeholder 2">
            <a:extLst>
              <a:ext uri="{FF2B5EF4-FFF2-40B4-BE49-F238E27FC236}">
                <a16:creationId xmlns:a16="http://schemas.microsoft.com/office/drawing/2014/main" id="{CE373972-B691-1B44-BAC4-88CFA5010D7D}"/>
              </a:ext>
            </a:extLst>
          </p:cNvPr>
          <p:cNvSpPr>
            <a:spLocks noGrp="1"/>
          </p:cNvSpPr>
          <p:nvPr>
            <p:ph sz="quarter" idx="1"/>
          </p:nvPr>
        </p:nvSpPr>
        <p:spPr/>
        <p:txBody>
          <a:bodyPr/>
          <a:lstStyle/>
          <a:p>
            <a:r>
              <a:rPr lang="en-US" dirty="0"/>
              <a:t>The main claim to prove was </a:t>
            </a:r>
            <a:r>
              <a:rPr lang="en-US" sz="2800" dirty="0"/>
              <a:t>(</a:t>
            </a:r>
            <a:r>
              <a:rPr lang="en-US" sz="2800" dirty="0">
                <a:sym typeface="Symbol" pitchFamily="18" charset="2"/>
              </a:rPr>
              <a:t></a:t>
            </a:r>
            <a:r>
              <a:rPr lang="en-US" sz="2800" dirty="0"/>
              <a:t>s :: rev s  =  </a:t>
            </a:r>
            <a:r>
              <a:rPr lang="en-US" sz="2800" dirty="0" err="1"/>
              <a:t>rv</a:t>
            </a:r>
            <a:r>
              <a:rPr lang="en-US" sz="2800" dirty="0"/>
              <a:t> [ ] s)</a:t>
            </a:r>
          </a:p>
          <a:p>
            <a:r>
              <a:rPr lang="en-US" dirty="0"/>
              <a:t>Along the way, we proved a lemma:</a:t>
            </a:r>
            <a:br>
              <a:rPr lang="en-US" dirty="0"/>
            </a:br>
            <a:br>
              <a:rPr lang="en-US" dirty="0"/>
            </a:br>
            <a:r>
              <a:rPr lang="en-US" dirty="0"/>
              <a:t>	</a:t>
            </a:r>
            <a:r>
              <a:rPr lang="en-US" sz="2800" dirty="0"/>
              <a:t> (</a:t>
            </a:r>
            <a:r>
              <a:rPr lang="en-US" sz="2800" dirty="0">
                <a:sym typeface="Symbol" pitchFamily="18" charset="2"/>
              </a:rPr>
              <a:t></a:t>
            </a:r>
            <a:r>
              <a:rPr lang="en-US" sz="2800" dirty="0"/>
              <a:t>s :: </a:t>
            </a:r>
            <a:r>
              <a:rPr lang="en-US" sz="2800" dirty="0">
                <a:solidFill>
                  <a:srgbClr val="00B0F0"/>
                </a:solidFill>
              </a:rPr>
              <a:t>(</a:t>
            </a:r>
            <a:r>
              <a:rPr lang="en-US" sz="2800" dirty="0">
                <a:solidFill>
                  <a:srgbClr val="00B0F0"/>
                </a:solidFill>
                <a:sym typeface="Symbol" pitchFamily="18" charset="2"/>
              </a:rPr>
              <a:t>t</a:t>
            </a:r>
            <a:r>
              <a:rPr lang="en-US" sz="2800" dirty="0">
                <a:solidFill>
                  <a:srgbClr val="00B0F0"/>
                </a:solidFill>
              </a:rPr>
              <a:t> :: rev s ++ t  =  </a:t>
            </a:r>
            <a:r>
              <a:rPr lang="en-US" sz="2800" dirty="0" err="1">
                <a:solidFill>
                  <a:srgbClr val="00B0F0"/>
                </a:solidFill>
              </a:rPr>
              <a:t>rv</a:t>
            </a:r>
            <a:r>
              <a:rPr lang="en-US" sz="2800" dirty="0">
                <a:solidFill>
                  <a:srgbClr val="00B0F0"/>
                </a:solidFill>
              </a:rPr>
              <a:t> t s) </a:t>
            </a:r>
            <a:r>
              <a:rPr lang="en-US" sz="2800" dirty="0"/>
              <a:t>)</a:t>
            </a:r>
          </a:p>
          <a:p>
            <a:endParaRPr lang="en-US" sz="2800" dirty="0"/>
          </a:p>
          <a:p>
            <a:pPr algn="just"/>
            <a:r>
              <a:rPr lang="en-US" sz="2800" dirty="0"/>
              <a:t>But notice that this lemma </a:t>
            </a:r>
            <a:r>
              <a:rPr lang="en-US" sz="2800" b="1" dirty="0"/>
              <a:t>directly</a:t>
            </a:r>
            <a:r>
              <a:rPr lang="en-US" sz="2800" dirty="0"/>
              <a:t> implies the original claim (without having to do prove the latter through induction)., namely by instantiating t to [ ]. I leave the formal proof of this to you. </a:t>
            </a:r>
            <a:endParaRPr lang="en-US" dirty="0"/>
          </a:p>
        </p:txBody>
      </p:sp>
      <p:sp>
        <p:nvSpPr>
          <p:cNvPr id="4" name="Slide Number Placeholder 3">
            <a:extLst>
              <a:ext uri="{FF2B5EF4-FFF2-40B4-BE49-F238E27FC236}">
                <a16:creationId xmlns:a16="http://schemas.microsoft.com/office/drawing/2014/main" id="{9E68CFC4-BDB6-294B-824B-933BED1D23D8}"/>
              </a:ext>
            </a:extLst>
          </p:cNvPr>
          <p:cNvSpPr>
            <a:spLocks noGrp="1"/>
          </p:cNvSpPr>
          <p:nvPr>
            <p:ph type="sldNum" sz="quarter" idx="10"/>
          </p:nvPr>
        </p:nvSpPr>
        <p:spPr/>
        <p:txBody>
          <a:bodyPr/>
          <a:lstStyle/>
          <a:p>
            <a:pPr>
              <a:defRPr/>
            </a:pPr>
            <a:fld id="{D8D02A37-ADA7-4699-AB7C-2E0C37010097}" type="slidenum">
              <a:rPr lang="nl-NL" smtClean="0"/>
              <a:pPr>
                <a:defRPr/>
              </a:pPr>
              <a:t>47</a:t>
            </a:fld>
            <a:endParaRPr lang="nl-NL"/>
          </a:p>
        </p:txBody>
      </p:sp>
    </p:spTree>
    <p:extLst>
      <p:ext uri="{BB962C8B-B14F-4D97-AF65-F5344CB8AC3E}">
        <p14:creationId xmlns:p14="http://schemas.microsoft.com/office/powerpoint/2010/main" val="2664522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z="3600"/>
              <a:t>How formal ?</a:t>
            </a:r>
          </a:p>
        </p:txBody>
      </p:sp>
      <p:sp>
        <p:nvSpPr>
          <p:cNvPr id="18435" name="Content Placeholder 2"/>
          <p:cNvSpPr>
            <a:spLocks noGrp="1"/>
          </p:cNvSpPr>
          <p:nvPr>
            <p:ph sz="quarter" idx="1"/>
          </p:nvPr>
        </p:nvSpPr>
        <p:spPr>
          <a:xfrm>
            <a:off x="457200" y="1628800"/>
            <a:ext cx="8229600" cy="4527525"/>
          </a:xfrm>
        </p:spPr>
        <p:txBody>
          <a:bodyPr/>
          <a:lstStyle/>
          <a:p>
            <a:r>
              <a:rPr lang="en-US" sz="3200"/>
              <a:t>A proof is (really) </a:t>
            </a:r>
            <a:r>
              <a:rPr lang="en-US" sz="3200" i="1"/>
              <a:t>formal</a:t>
            </a:r>
            <a:r>
              <a:rPr lang="en-US" sz="3200"/>
              <a:t> if can be checked by a computer</a:t>
            </a:r>
            <a:r>
              <a:rPr lang="en-US" sz="3200">
                <a:sym typeface="Wingdings" pitchFamily="2" charset="2"/>
              </a:rPr>
              <a:t>.</a:t>
            </a:r>
          </a:p>
          <a:p>
            <a:r>
              <a:rPr lang="en-US" sz="3200">
                <a:sym typeface="Wingdings" pitchFamily="2" charset="2"/>
              </a:rPr>
              <a:t>Informal proof  can’t be checked by a computer,  easier to read by a human, but may be ambiguous.</a:t>
            </a:r>
          </a:p>
          <a:p>
            <a:r>
              <a:rPr lang="en-US" sz="3200">
                <a:sym typeface="Wingdings" pitchFamily="2" charset="2"/>
              </a:rPr>
              <a:t>In this course we will train with </a:t>
            </a:r>
            <a:r>
              <a:rPr lang="en-US" sz="3200" i="1">
                <a:sym typeface="Wingdings" pitchFamily="2" charset="2"/>
              </a:rPr>
              <a:t>more</a:t>
            </a:r>
            <a:r>
              <a:rPr lang="en-US" sz="3200">
                <a:sym typeface="Wingdings" pitchFamily="2" charset="2"/>
              </a:rPr>
              <a:t> formal proofs:  still human-readable, more </a:t>
            </a:r>
            <a:r>
              <a:rPr lang="en-US" sz="3200" i="1">
                <a:sym typeface="Wingdings" pitchFamily="2" charset="2"/>
              </a:rPr>
              <a:t>precise</a:t>
            </a:r>
            <a:r>
              <a:rPr lang="en-US" sz="3200">
                <a:sym typeface="Wingdings" pitchFamily="2" charset="2"/>
              </a:rPr>
              <a:t> than informal proof, but not machine formal.</a:t>
            </a:r>
          </a:p>
          <a:p>
            <a:endParaRPr lang="en-US" sz="3200"/>
          </a:p>
          <a:p>
            <a:endParaRPr lang="en-US" sz="3200"/>
          </a:p>
          <a:p>
            <a:endParaRPr lang="en-US" sz="3200"/>
          </a:p>
        </p:txBody>
      </p:sp>
      <p:sp>
        <p:nvSpPr>
          <p:cNvPr id="4" name="Slide Number Placeholder 3"/>
          <p:cNvSpPr>
            <a:spLocks noGrp="1"/>
          </p:cNvSpPr>
          <p:nvPr>
            <p:ph type="sldNum" sz="quarter" idx="10"/>
          </p:nvPr>
        </p:nvSpPr>
        <p:spPr/>
        <p:txBody>
          <a:bodyPr/>
          <a:lstStyle/>
          <a:p>
            <a:pPr>
              <a:defRPr/>
            </a:pPr>
            <a:fld id="{70135031-47A4-49AC-B7DE-1327DEA049A6}" type="slidenum">
              <a:rPr lang="nl-NL" smtClean="0"/>
              <a:pPr>
                <a:defRPr/>
              </a:pPr>
              <a:t>5</a:t>
            </a:fld>
            <a:endParaRPr lang="nl-NL"/>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nl-NL"/>
              <a:t>Elements of our verification approach</a:t>
            </a:r>
          </a:p>
        </p:txBody>
      </p:sp>
      <p:sp>
        <p:nvSpPr>
          <p:cNvPr id="21507" name="Content Placeholder 2"/>
          <p:cNvSpPr>
            <a:spLocks noGrp="1"/>
          </p:cNvSpPr>
          <p:nvPr>
            <p:ph sz="quarter" idx="1"/>
          </p:nvPr>
        </p:nvSpPr>
        <p:spPr>
          <a:xfrm>
            <a:off x="285750" y="1628800"/>
            <a:ext cx="8572500" cy="4527524"/>
          </a:xfrm>
        </p:spPr>
        <p:txBody>
          <a:bodyPr/>
          <a:lstStyle/>
          <a:p>
            <a:pPr eaLnBrk="1" hangingPunct="1"/>
            <a:r>
              <a:rPr lang="en-US" sz="2800"/>
              <a:t>A simple programming language </a:t>
            </a:r>
            <a:r>
              <a:rPr lang="en-US" sz="2800" i="1" err="1">
                <a:solidFill>
                  <a:srgbClr val="0070C0"/>
                </a:solidFill>
              </a:rPr>
              <a:t>uPL</a:t>
            </a:r>
            <a:endParaRPr lang="en-US" sz="2800" i="1">
              <a:solidFill>
                <a:srgbClr val="0070C0"/>
              </a:solidFill>
            </a:endParaRPr>
          </a:p>
          <a:p>
            <a:pPr eaLnBrk="1" hangingPunct="1"/>
            <a:endParaRPr lang="en-US" sz="2800"/>
          </a:p>
          <a:p>
            <a:pPr eaLnBrk="1" hangingPunct="1"/>
            <a:r>
              <a:rPr lang="en-US" sz="2800"/>
              <a:t>Specifications are written in formulas of (1</a:t>
            </a:r>
            <a:r>
              <a:rPr lang="en-US" sz="2800" baseline="30000"/>
              <a:t>st</a:t>
            </a:r>
            <a:r>
              <a:rPr lang="en-US" sz="2800"/>
              <a:t> order) predicate logic. </a:t>
            </a:r>
            <a:endParaRPr lang="en-US" sz="2800" i="1">
              <a:solidFill>
                <a:srgbClr val="0070C0"/>
              </a:solidFill>
            </a:endParaRPr>
          </a:p>
          <a:p>
            <a:pPr eaLnBrk="1" hangingPunct="1"/>
            <a:endParaRPr lang="en-US" sz="2800"/>
          </a:p>
          <a:p>
            <a:pPr eaLnBrk="1" hangingPunct="1"/>
            <a:r>
              <a:rPr lang="en-US" sz="2800"/>
              <a:t>Hoare logic to reduce program + specification to verification conditions (formulas in predicate logic).</a:t>
            </a:r>
          </a:p>
          <a:p>
            <a:pPr eaLnBrk="1" hangingPunct="1"/>
            <a:endParaRPr lang="en-US" sz="2800"/>
          </a:p>
          <a:p>
            <a:pPr eaLnBrk="1" hangingPunct="1"/>
            <a:r>
              <a:rPr lang="en-US" sz="2800"/>
              <a:t>Use predicate logic to prove the verification conditions.</a:t>
            </a:r>
          </a:p>
          <a:p>
            <a:pPr eaLnBrk="1" hangingPunct="1"/>
            <a:endParaRPr lang="nl-NL" sz="2800"/>
          </a:p>
        </p:txBody>
      </p:sp>
      <p:sp>
        <p:nvSpPr>
          <p:cNvPr id="4" name="Slide Number Placeholder 3"/>
          <p:cNvSpPr>
            <a:spLocks noGrp="1"/>
          </p:cNvSpPr>
          <p:nvPr>
            <p:ph type="sldNum" sz="quarter" idx="10"/>
          </p:nvPr>
        </p:nvSpPr>
        <p:spPr/>
        <p:txBody>
          <a:bodyPr/>
          <a:lstStyle/>
          <a:p>
            <a:pPr>
              <a:defRPr/>
            </a:pPr>
            <a:fld id="{3D1F450B-F5B9-412E-A86D-7338918C3168}" type="slidenum">
              <a:rPr lang="nl-NL" smtClean="0"/>
              <a:pPr>
                <a:defRPr/>
              </a:pPr>
              <a:t>6</a:t>
            </a:fld>
            <a:endParaRPr lang="nl-NL"/>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t>Overview</a:t>
            </a:r>
            <a:endParaRPr lang="nl-NL"/>
          </a:p>
        </p:txBody>
      </p:sp>
      <p:sp>
        <p:nvSpPr>
          <p:cNvPr id="22531" name="Content Placeholder 2"/>
          <p:cNvSpPr>
            <a:spLocks noGrp="1"/>
          </p:cNvSpPr>
          <p:nvPr>
            <p:ph sz="quarter" idx="1"/>
          </p:nvPr>
        </p:nvSpPr>
        <p:spPr>
          <a:xfrm>
            <a:off x="457200" y="1219200"/>
            <a:ext cx="8229600" cy="4937125"/>
          </a:xfrm>
        </p:spPr>
        <p:txBody>
          <a:bodyPr/>
          <a:lstStyle/>
          <a:p>
            <a:pPr eaLnBrk="1" hangingPunct="1"/>
            <a:r>
              <a:rPr lang="en-US" dirty="0"/>
              <a:t>Formulas</a:t>
            </a:r>
          </a:p>
          <a:p>
            <a:pPr eaLnBrk="1" hangingPunct="1"/>
            <a:r>
              <a:rPr lang="en-US" dirty="0"/>
              <a:t>Quantification</a:t>
            </a:r>
          </a:p>
          <a:p>
            <a:pPr eaLnBrk="1" hangingPunct="1"/>
            <a:r>
              <a:rPr lang="en-US" dirty="0"/>
              <a:t>Inference rules</a:t>
            </a:r>
          </a:p>
          <a:p>
            <a:pPr eaLnBrk="1" hangingPunct="1"/>
            <a:r>
              <a:rPr lang="en-US" dirty="0"/>
              <a:t>Proof</a:t>
            </a:r>
          </a:p>
          <a:p>
            <a:pPr eaLnBrk="1" hangingPunct="1"/>
            <a:r>
              <a:rPr lang="en-US" dirty="0"/>
              <a:t>Proofs involving quantification</a:t>
            </a:r>
          </a:p>
          <a:p>
            <a:pPr eaLnBrk="1" hangingPunct="1"/>
            <a:r>
              <a:rPr lang="en-US" dirty="0"/>
              <a:t>Some basic proof techniques:</a:t>
            </a:r>
          </a:p>
          <a:p>
            <a:pPr lvl="1" eaLnBrk="1" hangingPunct="1"/>
            <a:r>
              <a:rPr lang="en-US" dirty="0"/>
              <a:t>Contradiction</a:t>
            </a:r>
          </a:p>
          <a:p>
            <a:pPr lvl="1" eaLnBrk="1" hangingPunct="1"/>
            <a:r>
              <a:rPr lang="en-US" dirty="0"/>
              <a:t>Equational</a:t>
            </a:r>
          </a:p>
          <a:p>
            <a:pPr lvl="1" eaLnBrk="1" hangingPunct="1"/>
            <a:r>
              <a:rPr lang="en-US" dirty="0"/>
              <a:t>Case split</a:t>
            </a:r>
          </a:p>
          <a:p>
            <a:pPr lvl="1" eaLnBrk="1" hangingPunct="1"/>
            <a:r>
              <a:rPr lang="en-US" dirty="0"/>
              <a:t>Induction</a:t>
            </a:r>
            <a:endParaRPr lang="nl-NL" dirty="0"/>
          </a:p>
        </p:txBody>
      </p:sp>
      <p:sp>
        <p:nvSpPr>
          <p:cNvPr id="4" name="Slide Number Placeholder 3"/>
          <p:cNvSpPr>
            <a:spLocks noGrp="1"/>
          </p:cNvSpPr>
          <p:nvPr>
            <p:ph type="sldNum" sz="quarter" idx="10"/>
          </p:nvPr>
        </p:nvSpPr>
        <p:spPr/>
        <p:txBody>
          <a:bodyPr/>
          <a:lstStyle/>
          <a:p>
            <a:pPr>
              <a:defRPr/>
            </a:pPr>
            <a:fld id="{47AA5DAF-B1BD-41B4-850B-1702502D760C}" type="slidenum">
              <a:rPr lang="nl-NL" smtClean="0"/>
              <a:pPr>
                <a:defRPr/>
              </a:pPr>
              <a:t>7</a:t>
            </a:fld>
            <a:endParaRPr lang="nl-NL"/>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1"/>
          <p:cNvSpPr>
            <a:spLocks noGrp="1"/>
          </p:cNvSpPr>
          <p:nvPr>
            <p:ph type="title"/>
          </p:nvPr>
        </p:nvSpPr>
        <p:spPr/>
        <p:txBody>
          <a:bodyPr/>
          <a:lstStyle/>
          <a:p>
            <a:pPr eaLnBrk="1" hangingPunct="1"/>
            <a:r>
              <a:rPr lang="en-US" dirty="0"/>
              <a:t>Our Formula-language (LN Ch.2)</a:t>
            </a:r>
            <a:endParaRPr lang="nl-NL" dirty="0"/>
          </a:p>
        </p:txBody>
      </p:sp>
      <p:sp>
        <p:nvSpPr>
          <p:cNvPr id="26628" name="Content Placeholder 2"/>
          <p:cNvSpPr>
            <a:spLocks noGrp="1"/>
          </p:cNvSpPr>
          <p:nvPr>
            <p:ph sz="quarter" idx="1"/>
          </p:nvPr>
        </p:nvSpPr>
        <p:spPr>
          <a:xfrm>
            <a:off x="457200" y="1340768"/>
            <a:ext cx="8229600" cy="4815557"/>
          </a:xfrm>
        </p:spPr>
        <p:txBody>
          <a:bodyPr/>
          <a:lstStyle/>
          <a:p>
            <a:pPr eaLnBrk="1" hangingPunct="1"/>
            <a:r>
              <a:rPr lang="en-US" sz="2800" dirty="0"/>
              <a:t>Language elements:</a:t>
            </a:r>
          </a:p>
          <a:p>
            <a:pPr lvl="1" eaLnBrk="1" hangingPunct="1"/>
            <a:r>
              <a:rPr lang="en-US" sz="2800" dirty="0"/>
              <a:t>Variables e.g. </a:t>
            </a:r>
            <a:r>
              <a:rPr lang="en-US" sz="2800" dirty="0" err="1"/>
              <a:t>x,y,z</a:t>
            </a:r>
            <a:r>
              <a:rPr lang="en-US" sz="2800" dirty="0"/>
              <a:t> ...</a:t>
            </a:r>
          </a:p>
          <a:p>
            <a:pPr lvl="1" eaLnBrk="1" hangingPunct="1"/>
            <a:r>
              <a:rPr lang="en-US" sz="2800" dirty="0"/>
              <a:t>Constants e.g. true, false, 0, 1…</a:t>
            </a:r>
          </a:p>
          <a:p>
            <a:pPr lvl="1" eaLnBrk="1" hangingPunct="1"/>
            <a:r>
              <a:rPr lang="en-US" sz="2800" dirty="0"/>
              <a:t>Arrays </a:t>
            </a:r>
            <a:r>
              <a:rPr lang="en-US" sz="2800" dirty="0" err="1"/>
              <a:t>e.g</a:t>
            </a:r>
            <a:r>
              <a:rPr lang="en-US" sz="2800" dirty="0"/>
              <a:t> a[</a:t>
            </a:r>
            <a:r>
              <a:rPr lang="en-US" sz="2800" dirty="0" err="1"/>
              <a:t>i</a:t>
            </a:r>
            <a:r>
              <a:rPr lang="en-US" sz="2800" dirty="0"/>
              <a:t>]</a:t>
            </a:r>
          </a:p>
          <a:p>
            <a:pPr lvl="1" eaLnBrk="1" hangingPunct="1"/>
            <a:r>
              <a:rPr lang="en-US" sz="2800" dirty="0"/>
              <a:t>Operators e.g.  +,-, &lt;, =, /\ , </a:t>
            </a:r>
            <a:r>
              <a:rPr lang="en-US" sz="2800" dirty="0">
                <a:sym typeface="Symbol" pitchFamily="18" charset="2"/>
              </a:rPr>
              <a:t> ...</a:t>
            </a:r>
            <a:endParaRPr lang="en-US" sz="2800" dirty="0"/>
          </a:p>
          <a:p>
            <a:pPr lvl="1" eaLnBrk="1" hangingPunct="1"/>
            <a:r>
              <a:rPr lang="en-US" sz="2800" dirty="0"/>
              <a:t>Quantifiers </a:t>
            </a:r>
            <a:r>
              <a:rPr lang="en-US" sz="2800" dirty="0">
                <a:sym typeface="Symbol" pitchFamily="18" charset="2"/>
              </a:rPr>
              <a:t> ,</a:t>
            </a:r>
            <a:endParaRPr lang="en-US" sz="2800" dirty="0"/>
          </a:p>
          <a:p>
            <a:pPr eaLnBrk="1" hangingPunct="1"/>
            <a:r>
              <a:rPr lang="en-US" sz="2800" dirty="0"/>
              <a:t> Types: bool, </a:t>
            </a:r>
            <a:r>
              <a:rPr lang="en-US" sz="2800" dirty="0" err="1"/>
              <a:t>int</a:t>
            </a:r>
            <a:r>
              <a:rPr lang="en-US" sz="2800" dirty="0"/>
              <a:t>, arrays of primitives. We usually leave types implicit in the formulas.</a:t>
            </a:r>
          </a:p>
          <a:p>
            <a:pPr eaLnBrk="1" hangingPunct="1"/>
            <a:r>
              <a:rPr lang="en-US" sz="2800" dirty="0"/>
              <a:t>Arrays are assumed to have infinite size.</a:t>
            </a:r>
            <a:br>
              <a:rPr lang="en-US" sz="2800" dirty="0"/>
            </a:br>
            <a:endParaRPr lang="en-US" sz="2800" dirty="0"/>
          </a:p>
        </p:txBody>
      </p:sp>
      <p:sp>
        <p:nvSpPr>
          <p:cNvPr id="4" name="Slide Number Placeholder 3"/>
          <p:cNvSpPr>
            <a:spLocks noGrp="1"/>
          </p:cNvSpPr>
          <p:nvPr>
            <p:ph type="sldNum" sz="quarter" idx="10"/>
          </p:nvPr>
        </p:nvSpPr>
        <p:spPr/>
        <p:txBody>
          <a:bodyPr/>
          <a:lstStyle/>
          <a:p>
            <a:pPr>
              <a:defRPr/>
            </a:pPr>
            <a:fld id="{C963A984-2643-4CA8-BCA9-90AFB12C7C3B}" type="slidenum">
              <a:rPr lang="nl-NL" smtClean="0"/>
              <a:pPr>
                <a:defRPr/>
              </a:pPr>
              <a:t>8</a:t>
            </a:fld>
            <a:endParaRPr lang="nl-NL"/>
          </a:p>
        </p:txBody>
      </p:sp>
    </p:spTree>
    <p:extLst>
      <p:ext uri="{BB962C8B-B14F-4D97-AF65-F5344CB8AC3E}">
        <p14:creationId xmlns:p14="http://schemas.microsoft.com/office/powerpoint/2010/main" val="3113068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B93DC22-F07C-0B41-B1EB-F6A958560987}"/>
              </a:ext>
            </a:extLst>
          </p:cNvPr>
          <p:cNvSpPr>
            <a:spLocks noGrp="1"/>
          </p:cNvSpPr>
          <p:nvPr>
            <p:ph type="sldNum" sz="quarter" idx="12"/>
          </p:nvPr>
        </p:nvSpPr>
        <p:spPr/>
        <p:txBody>
          <a:bodyPr/>
          <a:lstStyle/>
          <a:p>
            <a:pPr>
              <a:defRPr/>
            </a:pPr>
            <a:fld id="{D8D02A37-ADA7-4699-AB7C-2E0C37010097}" type="slidenum">
              <a:rPr lang="nl-NL" smtClean="0"/>
              <a:pPr>
                <a:defRPr/>
              </a:pPr>
              <a:t>9</a:t>
            </a:fld>
            <a:endParaRPr lang="nl-NL"/>
          </a:p>
        </p:txBody>
      </p:sp>
      <p:sp>
        <p:nvSpPr>
          <p:cNvPr id="6" name="TextBox 5">
            <a:extLst>
              <a:ext uri="{FF2B5EF4-FFF2-40B4-BE49-F238E27FC236}">
                <a16:creationId xmlns:a16="http://schemas.microsoft.com/office/drawing/2014/main" id="{38E86D3A-41FC-6C49-92F7-77C5AC018B36}"/>
              </a:ext>
            </a:extLst>
          </p:cNvPr>
          <p:cNvSpPr txBox="1"/>
          <p:nvPr/>
        </p:nvSpPr>
        <p:spPr>
          <a:xfrm>
            <a:off x="179513" y="1412776"/>
            <a:ext cx="8821612" cy="3908762"/>
          </a:xfrm>
          <a:prstGeom prst="rect">
            <a:avLst/>
          </a:prstGeom>
          <a:solidFill>
            <a:schemeClr val="bg1">
              <a:lumMod val="85000"/>
            </a:schemeClr>
          </a:solidFill>
        </p:spPr>
        <p:txBody>
          <a:bodyPr wrap="square" rtlCol="0">
            <a:spAutoFit/>
          </a:bodyPr>
          <a:lstStyle/>
          <a:p>
            <a:pPr algn="ctr"/>
            <a:r>
              <a:rPr lang="en-NL" sz="4400" b="1" dirty="0">
                <a:solidFill>
                  <a:srgbClr val="C00000"/>
                </a:solidFill>
              </a:rPr>
              <a:t>From now on write your formulas, incl pre/post-condition in the predicate logic notation.</a:t>
            </a:r>
          </a:p>
          <a:p>
            <a:pPr algn="ctr"/>
            <a:r>
              <a:rPr lang="en-NL" sz="4400" b="1" dirty="0">
                <a:solidFill>
                  <a:srgbClr val="C00000"/>
                </a:solidFill>
              </a:rPr>
              <a:t>Don’t use in-code notation </a:t>
            </a:r>
          </a:p>
          <a:p>
            <a:pPr algn="ctr"/>
            <a:r>
              <a:rPr lang="en-NL" sz="2800" dirty="0">
                <a:solidFill>
                  <a:srgbClr val="C00000"/>
                </a:solidFill>
              </a:rPr>
              <a:t>(to avoid confusing yourself)</a:t>
            </a:r>
          </a:p>
        </p:txBody>
      </p:sp>
    </p:spTree>
    <p:extLst>
      <p:ext uri="{BB962C8B-B14F-4D97-AF65-F5344CB8AC3E}">
        <p14:creationId xmlns:p14="http://schemas.microsoft.com/office/powerpoint/2010/main" val="33864765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c_0708_1">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pc_0708_1</Template>
  <TotalTime>9996</TotalTime>
  <Words>5023</Words>
  <Application>Microsoft Macintosh PowerPoint</Application>
  <PresentationFormat>On-screen Show (4:3)</PresentationFormat>
  <Paragraphs>544</Paragraphs>
  <Slides>47</Slides>
  <Notes>41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47</vt:i4>
      </vt:variant>
    </vt:vector>
  </HeadingPairs>
  <TitlesOfParts>
    <vt:vector size="55" baseType="lpstr">
      <vt:lpstr>Arial</vt:lpstr>
      <vt:lpstr>Bookman Old Style</vt:lpstr>
      <vt:lpstr>Calibri</vt:lpstr>
      <vt:lpstr>Georgia</vt:lpstr>
      <vt:lpstr>Gill Sans MT</vt:lpstr>
      <vt:lpstr>Wingdings</vt:lpstr>
      <vt:lpstr>Wingdings 3</vt:lpstr>
      <vt:lpstr>pc_0708_1</vt:lpstr>
      <vt:lpstr>Revisiting Predicate Logic LN chapters 3,4</vt:lpstr>
      <vt:lpstr>Testing vs verification</vt:lpstr>
      <vt:lpstr>Our learning goals</vt:lpstr>
      <vt:lpstr>Overall plan</vt:lpstr>
      <vt:lpstr>How formal ?</vt:lpstr>
      <vt:lpstr>Elements of our verification approach</vt:lpstr>
      <vt:lpstr>Overview</vt:lpstr>
      <vt:lpstr>Our Formula-language (LN Ch.2)</vt:lpstr>
      <vt:lpstr>PowerPoint Presentation</vt:lpstr>
      <vt:lpstr>Quantified formula, basic form</vt:lpstr>
      <vt:lpstr>Quantified formula with domain</vt:lpstr>
      <vt:lpstr>Domain part in quantified formula</vt:lpstr>
      <vt:lpstr>Quantifying over “empty domain”</vt:lpstr>
      <vt:lpstr>Scoping and Nesting</vt:lpstr>
      <vt:lpstr>How do we prove our claims ?</vt:lpstr>
      <vt:lpstr>Some examples of inference rules</vt:lpstr>
      <vt:lpstr>Proof format (LN Ch.3)</vt:lpstr>
      <vt:lpstr>Basic elements of our proof format</vt:lpstr>
      <vt:lpstr>Subproof and proof scope</vt:lpstr>
      <vt:lpstr>Introducing and eliminating quant.</vt:lpstr>
      <vt:lpstr>Introducing </vt:lpstr>
      <vt:lpstr> Introduction through a subproof</vt:lpstr>
      <vt:lpstr>Proof by Contradiction</vt:lpstr>
      <vt:lpstr>Top level proof</vt:lpstr>
      <vt:lpstr>Eliminating </vt:lpstr>
      <vt:lpstr>Equational proof</vt:lpstr>
      <vt:lpstr>Proof with case split</vt:lpstr>
      <vt:lpstr>Top level proof of the example</vt:lpstr>
      <vt:lpstr>One more example of -intro and -elimination </vt:lpstr>
      <vt:lpstr>Proof with induction</vt:lpstr>
      <vt:lpstr>Example of a proof with induction</vt:lpstr>
      <vt:lpstr>Lists</vt:lpstr>
      <vt:lpstr>Why lists ?</vt:lpstr>
      <vt:lpstr>Some list notation</vt:lpstr>
      <vt:lpstr>List functions</vt:lpstr>
      <vt:lpstr>Converting array to list</vt:lpstr>
      <vt:lpstr>Domain split</vt:lpstr>
      <vt:lpstr>Domain Split for other “quantifiers”</vt:lpstr>
      <vt:lpstr>Now we can do SUM-split on array</vt:lpstr>
      <vt:lpstr>Some standard ‘splitting’ thms</vt:lpstr>
      <vt:lpstr>Induction</vt:lpstr>
      <vt:lpstr>Top level proof</vt:lpstr>
      <vt:lpstr>Reasoning about functional programs</vt:lpstr>
      <vt:lpstr>Top level proof</vt:lpstr>
      <vt:lpstr>Attemp-1</vt:lpstr>
      <vt:lpstr>Attemp-2: let’s prove this first</vt:lpstr>
      <vt:lpstr>Back to the original problem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on  Programming and Correctness</dc:title>
  <dc:creator>underdarkprime</dc:creator>
  <cp:lastModifiedBy>Prasetya, S.W.B. (Wishnu)</cp:lastModifiedBy>
  <cp:revision>215</cp:revision>
  <dcterms:created xsi:type="dcterms:W3CDTF">2008-02-03T18:17:55Z</dcterms:created>
  <dcterms:modified xsi:type="dcterms:W3CDTF">2025-05-20T12:37:49Z</dcterms:modified>
</cp:coreProperties>
</file>