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6"/>
  </p:notesMasterIdLst>
  <p:sldIdLst>
    <p:sldId id="256" r:id="rId2"/>
    <p:sldId id="301" r:id="rId3"/>
    <p:sldId id="294" r:id="rId4"/>
    <p:sldId id="299" r:id="rId5"/>
    <p:sldId id="300" r:id="rId6"/>
    <p:sldId id="309" r:id="rId7"/>
    <p:sldId id="332" r:id="rId8"/>
    <p:sldId id="336" r:id="rId9"/>
    <p:sldId id="257" r:id="rId10"/>
    <p:sldId id="258" r:id="rId11"/>
    <p:sldId id="320" r:id="rId12"/>
    <p:sldId id="259" r:id="rId13"/>
    <p:sldId id="260" r:id="rId14"/>
    <p:sldId id="261" r:id="rId15"/>
    <p:sldId id="262" r:id="rId16"/>
    <p:sldId id="264" r:id="rId17"/>
    <p:sldId id="265" r:id="rId18"/>
    <p:sldId id="266" r:id="rId19"/>
    <p:sldId id="263" r:id="rId20"/>
    <p:sldId id="337" r:id="rId21"/>
    <p:sldId id="310" r:id="rId22"/>
    <p:sldId id="311" r:id="rId23"/>
    <p:sldId id="312" r:id="rId24"/>
    <p:sldId id="338" r:id="rId25"/>
    <p:sldId id="342" r:id="rId26"/>
    <p:sldId id="313" r:id="rId27"/>
    <p:sldId id="314" r:id="rId28"/>
    <p:sldId id="340" r:id="rId29"/>
    <p:sldId id="341" r:id="rId30"/>
    <p:sldId id="315" r:id="rId31"/>
    <p:sldId id="316" r:id="rId32"/>
    <p:sldId id="317" r:id="rId33"/>
    <p:sldId id="318" r:id="rId34"/>
    <p:sldId id="307" r:id="rId35"/>
    <p:sldId id="272" r:id="rId36"/>
    <p:sldId id="334" r:id="rId37"/>
    <p:sldId id="335" r:id="rId38"/>
    <p:sldId id="333" r:id="rId39"/>
    <p:sldId id="324" r:id="rId40"/>
    <p:sldId id="269" r:id="rId41"/>
    <p:sldId id="305" r:id="rId42"/>
    <p:sldId id="274" r:id="rId43"/>
    <p:sldId id="321" r:id="rId44"/>
    <p:sldId id="306" r:id="rId4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75"/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/>
    <p:restoredTop sz="86377" autoAdjust="0"/>
  </p:normalViewPr>
  <p:slideViewPr>
    <p:cSldViewPr>
      <p:cViewPr varScale="1">
        <p:scale>
          <a:sx n="99" d="100"/>
          <a:sy n="99" d="100"/>
        </p:scale>
        <p:origin x="19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40EBA7-2384-435F-9A3C-DD827A7BCFAF}" type="datetimeFigureOut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4EA20E-9838-494E-B9DD-2C988F7E6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70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19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B1458-9BA2-4FCA-B083-2E2B2AD6D16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36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other mock framework for .NET, e.g. </a:t>
            </a:r>
            <a:r>
              <a:rPr lang="en-US" dirty="0" err="1"/>
              <a:t>Moq</a:t>
            </a:r>
            <a:r>
              <a:rPr lang="en-US" dirty="0"/>
              <a:t>, rhino, </a:t>
            </a:r>
            <a:r>
              <a:rPr lang="en-US" dirty="0" err="1"/>
              <a:t>easymock</a:t>
            </a:r>
            <a:r>
              <a:rPr lang="en-US" dirty="0"/>
              <a:t>, etc.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B1458-9BA2-4FCA-B083-2E2B2AD6D16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92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Note:</a:t>
            </a:r>
          </a:p>
          <a:p>
            <a:endParaRPr lang="en-US" dirty="0"/>
          </a:p>
          <a:p>
            <a:r>
              <a:rPr lang="en-US" dirty="0"/>
              <a:t>The method “For&lt;I&gt;()” creates an instance of I. </a:t>
            </a:r>
          </a:p>
          <a:p>
            <a:endParaRPr lang="en-US" dirty="0"/>
          </a:p>
          <a:p>
            <a:r>
              <a:rPr lang="en-US" dirty="0"/>
              <a:t>The method “Returns” is probably more magical, especially for Java programmer. E.g. in the above example the method “value(x)” of </a:t>
            </a:r>
            <a:r>
              <a:rPr lang="en-US" dirty="0" err="1"/>
              <a:t>IThremometer</a:t>
            </a:r>
            <a:r>
              <a:rPr lang="en-US" dirty="0"/>
              <a:t> returns a “double”. Now, in C# primitives like double are also objects. </a:t>
            </a:r>
          </a:p>
          <a:p>
            <a:endParaRPr lang="en-US" dirty="0"/>
          </a:p>
          <a:p>
            <a:r>
              <a:rPr lang="en-US" dirty="0"/>
              <a:t>Furthermore C# allows a class, including primitives, to be “method-extended”. Normal class can be sub-classed. But primitives and sealed classes cannot be sub-classed. However, C# allows a syntactic sugar called “extension method”. Example with extending string:</a:t>
            </a:r>
          </a:p>
          <a:p>
            <a:endParaRPr lang="en-US" dirty="0"/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Extensions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{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UpperFirst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String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{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String.IsNullOrEmpty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))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return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String.Empty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return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str.Substring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(0, 1).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ToUpper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 +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str.Substring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(1, str.Length-1).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ToLower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();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} 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}  </a:t>
            </a:r>
          </a:p>
          <a:p>
            <a:endParaRPr lang="en-US" dirty="0"/>
          </a:p>
          <a:p>
            <a:r>
              <a:rPr lang="en-US" dirty="0"/>
              <a:t>Having this in the scope, we can now write: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String z = “hello”</a:t>
            </a:r>
            <a:br>
              <a:rPr lang="en-US" dirty="0"/>
            </a:br>
            <a:r>
              <a:rPr lang="en-US" dirty="0"/>
              <a:t>    z = </a:t>
            </a:r>
            <a:r>
              <a:rPr lang="en-US" dirty="0" err="1"/>
              <a:t>z.UpperFirst</a:t>
            </a:r>
            <a:r>
              <a:rPr lang="en-US" dirty="0"/>
              <a:t>()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So what </a:t>
            </a:r>
            <a:r>
              <a:rPr lang="en-US" dirty="0" err="1"/>
              <a:t>NSubstutute</a:t>
            </a:r>
            <a:r>
              <a:rPr lang="en-US" dirty="0"/>
              <a:t> does is likely to extend return types of mocked methods, including primitives, with the method “Returns”.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3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There are other mock framework for .NET, e.g. </a:t>
            </a:r>
            <a:r>
              <a:rPr lang="en-US" dirty="0" err="1"/>
              <a:t>Moq</a:t>
            </a:r>
            <a:r>
              <a:rPr lang="en-US" dirty="0"/>
              <a:t>, rhino, </a:t>
            </a:r>
            <a:r>
              <a:rPr lang="en-US" dirty="0" err="1"/>
              <a:t>easymock</a:t>
            </a:r>
            <a:r>
              <a:rPr lang="en-US" dirty="0"/>
              <a:t>, etc.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B1458-9BA2-4FCA-B083-2E2B2AD6D16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31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00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literature, testing a program by exploiting relations of multiple methods/operations like in the example above is also called “metamorphic testing”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7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Acceptance test: to test if the resulting system is indeed what the customer wants. In principle the customer has to do this himself. In practice this is often done with the help of a 3</a:t>
            </a:r>
            <a:r>
              <a:rPr lang="en-US" baseline="30000" dirty="0"/>
              <a:t>rd</a:t>
            </a:r>
            <a:r>
              <a:rPr lang="en-US" dirty="0"/>
              <a:t> party hired to help the customer set up the test.</a:t>
            </a:r>
          </a:p>
          <a:p>
            <a:endParaRPr lang="en-US" dirty="0"/>
          </a:p>
          <a:p>
            <a:r>
              <a:rPr lang="en-US" dirty="0"/>
              <a:t>System test is to test if the system meets its specification.</a:t>
            </a:r>
          </a:p>
          <a:p>
            <a:endParaRPr lang="en-US" dirty="0"/>
          </a:p>
          <a:p>
            <a:r>
              <a:rPr lang="en-US" dirty="0"/>
              <a:t>Integration test might be defined as to test if a subsystem meets its </a:t>
            </a:r>
            <a:r>
              <a:rPr lang="en-US" dirty="0" err="1"/>
              <a:t>specifiations</a:t>
            </a:r>
            <a:r>
              <a:rPr lang="en-US" dirty="0"/>
              <a:t>; however this is not how AO defines it. Instead, it is to test that “modules” connect properly. The modules are assumed to be correct individually; we just focus on their connections.</a:t>
            </a:r>
          </a:p>
          <a:p>
            <a:endParaRPr lang="en-US" dirty="0"/>
          </a:p>
          <a:p>
            <a:r>
              <a:rPr lang="en-US" dirty="0"/>
              <a:t>Module test is to test that a module behaves correctly.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64309C-8A48-4271-9598-6602FE4B7978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9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1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A19712-E2C4-49AD-A448-06AC5DF4D59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96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Example of properties in </a:t>
            </a:r>
            <a:r>
              <a:rPr lang="en-US" dirty="0" err="1"/>
              <a:t>TestContext</a:t>
            </a:r>
            <a:r>
              <a:rPr lang="en-US" dirty="0"/>
              <a:t>:  </a:t>
            </a:r>
            <a:r>
              <a:rPr lang="en-US" dirty="0" err="1"/>
              <a:t>TestName</a:t>
            </a:r>
            <a:r>
              <a:rPr lang="en-US" dirty="0"/>
              <a:t>, </a:t>
            </a:r>
            <a:r>
              <a:rPr lang="en-US" dirty="0" err="1"/>
              <a:t>TestRunDirectory</a:t>
            </a:r>
            <a:r>
              <a:rPr lang="en-US" dirty="0"/>
              <a:t>, </a:t>
            </a:r>
            <a:r>
              <a:rPr lang="en-US" dirty="0" err="1"/>
              <a:t>TestResultDirectory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Notation [</a:t>
            </a:r>
            <a:r>
              <a:rPr lang="en-US" dirty="0" err="1"/>
              <a:t>TestClass</a:t>
            </a:r>
            <a:r>
              <a:rPr lang="en-US" dirty="0"/>
              <a:t>()] is used to assign a meta-attribute, which can be inspected at the runtime.</a:t>
            </a:r>
          </a:p>
          <a:p>
            <a:endParaRPr lang="en-US" dirty="0"/>
          </a:p>
          <a:p>
            <a:r>
              <a:rPr lang="en-US" dirty="0" err="1"/>
              <a:t>ClassCleanUp</a:t>
            </a:r>
            <a:r>
              <a:rPr lang="en-US" dirty="0"/>
              <a:t>() is called</a:t>
            </a:r>
            <a:r>
              <a:rPr lang="en-US" baseline="0" dirty="0"/>
              <a:t> after all test methods in the class have been run.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BF9EA-5E6D-4296-AD66-6C62DCD020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7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be a triangle: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1) </a:t>
            </a:r>
            <a:r>
              <a:rPr lang="en-US" dirty="0" err="1"/>
              <a:t>a,b,c</a:t>
            </a:r>
            <a:r>
              <a:rPr lang="en-US" dirty="0"/>
              <a:t> should all be positive</a:t>
            </a:r>
            <a:br>
              <a:rPr lang="en-US" dirty="0"/>
            </a:br>
            <a:r>
              <a:rPr lang="en-US" dirty="0"/>
              <a:t>2) the sum of any two sides should be greater than the third side</a:t>
            </a:r>
          </a:p>
          <a:p>
            <a:br>
              <a:rPr lang="en-US" dirty="0"/>
            </a:br>
            <a:r>
              <a:rPr lang="en-US" dirty="0"/>
              <a:t>To be an equilateral all sides must be the same. To be scalene all sides must be different. To be Equilateral two sides must be the same, and the third different.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be an </a:t>
            </a:r>
            <a:r>
              <a:rPr lang="en-US" dirty="0" err="1"/>
              <a:t>isoleces</a:t>
            </a:r>
            <a:r>
              <a:rPr lang="en-US" dirty="0"/>
              <a:t>: two sides should be equal, and the third side should be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90836E-2851-478D-B8E0-4CBCFBE2CB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88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5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08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EA20E-9838-494E-B9DD-2C988F7E650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1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357454"/>
          </a:xfrm>
          <a:noFill/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178595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79DAE-1573-4A9F-82ED-75F6503B463B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6A5D1-1A3C-4350-888E-D411BAFCE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33684-4B06-40A7-9821-24C9113DCFE3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91FCA-608F-41A6-B32C-22EADC547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F62FE-A8FC-4D24-9DF2-F642D37A788C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AD7F-7EC2-43D4-88E9-55E3AF21F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45CF-9CE3-4630-B53E-CF172BFE62F8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6CD0C-1625-4B59-866D-32083D4A5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5C18-3059-4EC2-9CC8-EB6AE04FFE6E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54EDA-DF7D-46D8-98F8-780DAD52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2FC2-CBD6-4865-9453-BEED5F25D572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270F6-954C-46C1-B9CD-483DD915B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B4D0-705E-43D2-8DFC-14878A60A335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D27A2-DA30-4B07-AF01-F835F357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BF82-2373-4CCD-8B8D-A4514DE08A39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90B6-7D1E-4FF3-A46A-5AEE5FF4A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7D95-E9FF-4A8F-89D9-FFF32BC31C0F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65ABB-3563-4CA9-B2FF-6852FB256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B7FDB-2744-44B6-BB45-DA6FA6854C1D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B86D6-1C0D-43B8-924F-FB054892A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C965F-F033-4137-BF11-61F8C96A46B0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7183E-0AAD-44FF-B01E-6AC92D80D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DBE67-505B-4F1F-8FBE-1F9207514C8E}" type="datetime1">
              <a:rPr lang="nl-NL"/>
              <a:pPr>
                <a:defRPr/>
              </a:pPr>
              <a:t>21-04-2025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DB10FB-3D77-488A-8A09-B8D2593DE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unit.org/docs/2.5.9/quickStar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etbrains.com/help/dotcover/Getting_Started_with_dotCover.html" TargetMode="External"/><Relationship Id="rId5" Type="http://schemas.openxmlformats.org/officeDocument/2006/relationships/hyperlink" Target="https://www.jetbrains.com/help/rider/Introduction.html" TargetMode="External"/><Relationship Id="rId4" Type="http://schemas.openxmlformats.org/officeDocument/2006/relationships/hyperlink" Target="https://github.com/nunit/docs/wiki/NUnit-Documentatio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nit/docs/wiki/Asser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00188"/>
            <a:ext cx="7772400" cy="2357437"/>
          </a:xfrm>
        </p:spPr>
        <p:txBody>
          <a:bodyPr/>
          <a:lstStyle/>
          <a:p>
            <a:pPr eaLnBrk="1" hangingPunct="1"/>
            <a:r>
              <a:rPr lang="en-US" dirty="0"/>
              <a:t>Unit Testing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1938"/>
            <a:ext cx="6400800" cy="178593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Course Software Testing &amp; Verification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2024/25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err="1"/>
              <a:t>Wishnu</a:t>
            </a:r>
            <a:r>
              <a:rPr lang="en-US" sz="2600" dirty="0"/>
              <a:t> </a:t>
            </a:r>
            <a:r>
              <a:rPr lang="en-US" sz="2600" dirty="0" err="1"/>
              <a:t>Prasetya</a:t>
            </a:r>
            <a:r>
              <a:rPr lang="en-US" sz="2600" dirty="0"/>
              <a:t> &amp; Gabriele Keller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a “unit” 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eaLnBrk="1" hangingPunct="1"/>
            <a:r>
              <a:rPr lang="en-US" sz="2800" dirty="0"/>
              <a:t>Program “units” should not be too large, that you can still easily comprehend of its logic.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Possibilities: functions, methods , or classes as units.</a:t>
            </a:r>
          </a:p>
          <a:p>
            <a:pPr eaLnBrk="1" hangingPunct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36EAC-9C25-4846-AE60-F40EBB7D7731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a “unit” 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b="1" dirty="0"/>
              <a:t>However</a:t>
            </a:r>
            <a:r>
              <a:rPr lang="en-US" sz="2400" dirty="0"/>
              <a:t>, different types of units may have different types of interactions and complexity, thus requiring different approaches to test them:</a:t>
            </a:r>
          </a:p>
          <a:p>
            <a:pPr lvl="1" eaLnBrk="1" hangingPunct="1"/>
            <a:r>
              <a:rPr lang="en-US" sz="2400" dirty="0"/>
              <a:t>a </a:t>
            </a:r>
            <a:r>
              <a:rPr lang="en-US" sz="2400" i="1" dirty="0"/>
              <a:t>function</a:t>
            </a:r>
            <a:r>
              <a:rPr lang="en-US" sz="2400" dirty="0"/>
              <a:t>’s behavior depends only on its parameters; does </a:t>
            </a:r>
            <a:r>
              <a:rPr lang="en-US" sz="2400" b="1" dirty="0"/>
              <a:t>not</a:t>
            </a:r>
            <a:r>
              <a:rPr lang="en-US" sz="2400" dirty="0"/>
              <a:t> have any side effect.</a:t>
            </a:r>
          </a:p>
          <a:p>
            <a:pPr lvl="1" eaLnBrk="1" hangingPunct="1"/>
            <a:r>
              <a:rPr lang="en-US" sz="2400" i="1" dirty="0"/>
              <a:t>A procedure</a:t>
            </a:r>
            <a:r>
              <a:rPr lang="en-US" sz="2400" dirty="0"/>
              <a:t>  depends-on its parameters, but may additionally have side effect on its parameters.</a:t>
            </a:r>
          </a:p>
          <a:p>
            <a:pPr lvl="1" eaLnBrk="1" hangingPunct="1"/>
            <a:r>
              <a:rPr lang="en-US" sz="2400" i="1" dirty="0"/>
              <a:t>A method </a:t>
            </a:r>
            <a:r>
              <a:rPr lang="en-US" sz="2400" dirty="0"/>
              <a:t>may additionally depend on and affect instance variables, or even class (static) variables.</a:t>
            </a:r>
          </a:p>
          <a:p>
            <a:pPr lvl="1" eaLnBrk="1" hangingPunct="1"/>
            <a:r>
              <a:rPr lang="en-US" sz="2400" i="1" dirty="0"/>
              <a:t>A class</a:t>
            </a:r>
            <a:r>
              <a:rPr lang="en-US" sz="2400" dirty="0"/>
              <a:t>: is a collection of potentially interacting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36EAC-9C25-4846-AE60-F40EBB7D7731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21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Unit testing in C#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Unit Testing Framework: </a:t>
            </a:r>
            <a:r>
              <a:rPr lang="en-US" sz="2400" dirty="0" err="1"/>
              <a:t>MSUnit</a:t>
            </a:r>
            <a:r>
              <a:rPr lang="en-US" sz="2400" dirty="0"/>
              <a:t>, </a:t>
            </a:r>
            <a:r>
              <a:rPr lang="en-US" sz="2400" b="1" dirty="0" err="1"/>
              <a:t>NUnit</a:t>
            </a:r>
            <a:r>
              <a:rPr lang="en-US" sz="2400" dirty="0"/>
              <a:t>, </a:t>
            </a:r>
            <a:r>
              <a:rPr lang="en-US" sz="2400" dirty="0" err="1"/>
              <a:t>xUnit</a:t>
            </a:r>
            <a:r>
              <a:rPr lang="en-US" sz="2400" dirty="0"/>
              <a:t>. We will be using </a:t>
            </a:r>
            <a:r>
              <a:rPr lang="en-US" sz="2400" dirty="0" err="1">
                <a:highlight>
                  <a:srgbClr val="FFFF00"/>
                </a:highlight>
              </a:rPr>
              <a:t>NUnit</a:t>
            </a:r>
            <a:r>
              <a:rPr lang="en-US" sz="2400" dirty="0"/>
              <a:t>.</a:t>
            </a:r>
          </a:p>
          <a:p>
            <a:pPr eaLnBrk="1" hangingPunct="1">
              <a:defRPr/>
            </a:pPr>
            <a:r>
              <a:rPr lang="en-US" sz="2400" dirty="0"/>
              <a:t>Coverage tool: both Rider and VS Enterprise have it.</a:t>
            </a:r>
          </a:p>
          <a:p>
            <a:pPr eaLnBrk="1" hangingPunct="1">
              <a:defRPr/>
            </a:pPr>
            <a:r>
              <a:rPr lang="en-US" sz="2400" b="1" dirty="0"/>
              <a:t>Check related tutorials/docs</a:t>
            </a:r>
            <a:r>
              <a:rPr lang="en-US" sz="2400" dirty="0"/>
              <a:t>:</a:t>
            </a:r>
          </a:p>
          <a:p>
            <a:pPr lvl="1" eaLnBrk="1" hangingPunct="1">
              <a:defRPr/>
            </a:pPr>
            <a:r>
              <a:rPr lang="en-US" sz="1600" dirty="0" err="1"/>
              <a:t>NUnit</a:t>
            </a:r>
            <a:r>
              <a:rPr lang="en-US" sz="1600" dirty="0"/>
              <a:t> Quick Start (older version, but will do for a tutorial): </a:t>
            </a:r>
            <a:r>
              <a:rPr lang="en-US" sz="1600" dirty="0">
                <a:hlinkClick r:id="rId3"/>
              </a:rPr>
              <a:t>https://nunit.org/docs/2.5.9/quickStart.html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1600" dirty="0" err="1"/>
              <a:t>NUnit</a:t>
            </a:r>
            <a:r>
              <a:rPr lang="en-US" sz="1600" dirty="0"/>
              <a:t> doc: </a:t>
            </a:r>
            <a:r>
              <a:rPr lang="en-GB" sz="1600" dirty="0">
                <a:hlinkClick r:id="rId4"/>
              </a:rPr>
              <a:t>https://github.com/nunit/docs/wiki/NUnit-Documentation</a:t>
            </a:r>
            <a:endParaRPr lang="en-GB" sz="1600" dirty="0"/>
          </a:p>
          <a:p>
            <a:pPr lvl="1" eaLnBrk="1" hangingPunct="1">
              <a:defRPr/>
            </a:pPr>
            <a:r>
              <a:rPr lang="en-GB" sz="1600" dirty="0"/>
              <a:t>Testing from your IDE (Rider): </a:t>
            </a:r>
          </a:p>
          <a:p>
            <a:pPr lvl="2" eaLnBrk="1" hangingPunct="1">
              <a:defRPr/>
            </a:pPr>
            <a:r>
              <a:rPr lang="en-GB" sz="1600" dirty="0">
                <a:hlinkClick r:id="rId5"/>
              </a:rPr>
              <a:t>https://www.jetbrains.com/help/rider/Introduction.html</a:t>
            </a:r>
            <a:r>
              <a:rPr lang="en-GB" sz="1600" dirty="0"/>
              <a:t>, check the entry on “Get Started with Unit Testing”.</a:t>
            </a:r>
          </a:p>
          <a:p>
            <a:pPr lvl="2" eaLnBrk="1" hangingPunct="1">
              <a:defRPr/>
            </a:pPr>
            <a:r>
              <a:rPr lang="en-GB" sz="1600" dirty="0"/>
              <a:t>Obtaining test coverage information: </a:t>
            </a:r>
            <a:r>
              <a:rPr lang="en-GB" sz="1600" dirty="0">
                <a:hlinkClick r:id="rId6"/>
              </a:rPr>
              <a:t>https://www.jetbrains.com/help/dotcover/Getting_Started_with_dotCover.html</a:t>
            </a:r>
            <a:endParaRPr lang="en-US" sz="1600" dirty="0"/>
          </a:p>
          <a:p>
            <a:pPr eaLnBrk="1" hangingPunct="1">
              <a:defRPr/>
            </a:pPr>
            <a:r>
              <a:rPr lang="en-US" sz="2400" dirty="0"/>
              <a:t>In this lecture we will just go through the underlying concepts.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2736B-4F22-4414-AFBA-2C83D0B71094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234405" y="134752"/>
            <a:ext cx="4735413" cy="1816235"/>
          </a:xfrm>
        </p:spPr>
        <p:txBody>
          <a:bodyPr/>
          <a:lstStyle/>
          <a:p>
            <a:pPr algn="l" eaLnBrk="1" hangingPunct="1"/>
            <a:r>
              <a:rPr lang="en-US" sz="3600" dirty="0"/>
              <a:t>The structure of a solution with “test projects”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1D929-DFE6-481E-8FC8-9474528944C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4479" y="3000958"/>
            <a:ext cx="4286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 dirty="0">
                <a:latin typeface="+mn-lt"/>
              </a:rPr>
              <a:t>A </a:t>
            </a:r>
            <a:r>
              <a:rPr lang="en-US" sz="2000" i="1" dirty="0">
                <a:latin typeface="+mn-lt"/>
              </a:rPr>
              <a:t>test project</a:t>
            </a:r>
            <a:r>
              <a:rPr lang="en-US" sz="2000" dirty="0">
                <a:latin typeface="+mn-lt"/>
              </a:rPr>
              <a:t> is a just a project in your solution that contains your </a:t>
            </a:r>
            <a:r>
              <a:rPr lang="en-US" sz="2000" i="1" dirty="0">
                <a:latin typeface="+mn-lt"/>
              </a:rPr>
              <a:t>test-classes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92A574-AC97-D84B-B059-D99CFB73E6E3}"/>
              </a:ext>
            </a:extLst>
          </p:cNvPr>
          <p:cNvSpPr/>
          <p:nvPr/>
        </p:nvSpPr>
        <p:spPr>
          <a:xfrm>
            <a:off x="5652120" y="1628800"/>
            <a:ext cx="1521296" cy="177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586093-6FBD-B043-8109-D0F9BD05C91D}"/>
              </a:ext>
            </a:extLst>
          </p:cNvPr>
          <p:cNvSpPr txBox="1"/>
          <p:nvPr/>
        </p:nvSpPr>
        <p:spPr>
          <a:xfrm>
            <a:off x="513815" y="4706959"/>
            <a:ext cx="42862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 dirty="0">
                <a:latin typeface="+mn-lt"/>
              </a:rPr>
              <a:t>dependencies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65F515-693F-DE26-E8C5-29E3E8761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04" y="0"/>
            <a:ext cx="4038600" cy="444500"/>
          </a:xfrm>
          <a:prstGeom prst="rect">
            <a:avLst/>
          </a:prstGeom>
        </p:spPr>
      </p:pic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DA7E5AB4-424D-1B5A-D41A-CD565087F4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04" y="445877"/>
            <a:ext cx="3060700" cy="2730500"/>
          </a:xfrm>
          <a:prstGeom prst="rect">
            <a:avLst/>
          </a:prstGeom>
        </p:spPr>
      </p:pic>
      <p:pic>
        <p:nvPicPr>
          <p:cNvPr id="14" name="Picture 13" descr="A screenshot of a computer&#10;&#10;Description automatically generated">
            <a:extLst>
              <a:ext uri="{FF2B5EF4-FFF2-40B4-BE49-F238E27FC236}">
                <a16:creationId xmlns:a16="http://schemas.microsoft.com/office/drawing/2014/main" id="{A04057F3-0A21-9E03-FD11-8E7D1783E3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04" y="3216270"/>
            <a:ext cx="4038600" cy="581660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5155198" y="3176377"/>
            <a:ext cx="2057221" cy="3571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069078" y="420018"/>
            <a:ext cx="2239226" cy="43130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C8D910-C027-C04C-A7B0-B2F3C1E7C777}"/>
              </a:ext>
            </a:extLst>
          </p:cNvPr>
          <p:cNvSpPr txBox="1"/>
          <p:nvPr/>
        </p:nvSpPr>
        <p:spPr>
          <a:xfrm>
            <a:off x="7711082" y="422014"/>
            <a:ext cx="1403648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the project that we want to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structure of a “test project”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/>
          <a:lstStyle/>
          <a:p>
            <a:pPr eaLnBrk="1" hangingPunct="1"/>
            <a:r>
              <a:rPr lang="en-US" sz="2800" dirty="0"/>
              <a:t>A </a:t>
            </a:r>
            <a:r>
              <a:rPr lang="en-US" sz="2800" i="1" u="sng" dirty="0"/>
              <a:t>solution</a:t>
            </a:r>
            <a:r>
              <a:rPr lang="en-US" sz="2800" dirty="0"/>
              <a:t> may contain multiple projects; including multiple test projects.</a:t>
            </a:r>
          </a:p>
          <a:p>
            <a:pPr eaLnBrk="1" hangingPunct="1"/>
            <a:r>
              <a:rPr lang="en-US" sz="2800" dirty="0"/>
              <a:t>A </a:t>
            </a:r>
            <a:r>
              <a:rPr lang="en-US" sz="2800" i="1" u="sng" dirty="0"/>
              <a:t>test project </a:t>
            </a:r>
            <a:r>
              <a:rPr lang="en-US" sz="2800" dirty="0"/>
              <a:t>is used to group related</a:t>
            </a:r>
            <a:r>
              <a:rPr lang="en-US" sz="2800" i="1" dirty="0"/>
              <a:t> test classes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You decide what “related” means; e.g. you may decide to put all test-cases for package/namespace in its own test project.</a:t>
            </a:r>
          </a:p>
          <a:p>
            <a:pPr eaLnBrk="1" hangingPunct="1"/>
            <a:r>
              <a:rPr lang="en-US" sz="2800" dirty="0"/>
              <a:t>A </a:t>
            </a:r>
            <a:r>
              <a:rPr lang="en-US" sz="2800" i="1" u="sng" dirty="0"/>
              <a:t>test class </a:t>
            </a:r>
            <a:r>
              <a:rPr lang="en-US" sz="2800" dirty="0"/>
              <a:t>is used to group related </a:t>
            </a:r>
            <a:r>
              <a:rPr lang="en-US" sz="2800" i="1" dirty="0"/>
              <a:t>test methods</a:t>
            </a:r>
            <a:r>
              <a:rPr lang="en-US" sz="2800" dirty="0"/>
              <a:t>.</a:t>
            </a:r>
          </a:p>
          <a:p>
            <a:pPr eaLnBrk="1" hangingPunct="1"/>
            <a:r>
              <a:rPr lang="en-US" sz="2800" dirty="0"/>
              <a:t>A </a:t>
            </a:r>
            <a:r>
              <a:rPr lang="en-US" sz="2800" i="1" u="sng" dirty="0"/>
              <a:t>test method</a:t>
            </a:r>
            <a:r>
              <a:rPr lang="en-US" sz="2800" dirty="0"/>
              <a:t> does the actual testing work, it usually encodes a single test-case.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3E0503-D15E-492F-B177-782E2987AD1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Test Class and Test Method (</a:t>
            </a:r>
            <a:r>
              <a:rPr lang="en-US" dirty="0" err="1"/>
              <a:t>NUnit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B9BE8-7AA6-4B58-9A39-2EA2793414F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85749" y="4297090"/>
            <a:ext cx="3408533" cy="500062"/>
          </a:xfrm>
          <a:prstGeom prst="rect">
            <a:avLst/>
          </a:prstGeom>
          <a:solidFill>
            <a:srgbClr val="FFD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285749" y="3725590"/>
            <a:ext cx="3408533" cy="500062"/>
          </a:xfrm>
          <a:prstGeom prst="rect">
            <a:avLst/>
          </a:prstGeom>
          <a:solidFill>
            <a:srgbClr val="FFD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85749" y="2848372"/>
            <a:ext cx="3408533" cy="57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85749" y="2276872"/>
            <a:ext cx="3408533" cy="571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 bwMode="auto">
          <a:xfrm>
            <a:off x="285749" y="1700213"/>
            <a:ext cx="3714749" cy="34163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[</a:t>
            </a:r>
            <a:r>
              <a:rPr lang="en-GB" dirty="0" err="1"/>
              <a:t>TestFixture</a:t>
            </a:r>
            <a:r>
              <a:rPr lang="en-US" dirty="0">
                <a:latin typeface="+mn-lt"/>
              </a:rPr>
              <a:t>]</a:t>
            </a:r>
          </a:p>
          <a:p>
            <a:pPr>
              <a:defRPr/>
            </a:pPr>
            <a:r>
              <a:rPr lang="en-US" dirty="0">
                <a:latin typeface="+mn-lt"/>
              </a:rPr>
              <a:t>public class </a:t>
            </a:r>
            <a:r>
              <a:rPr lang="en-US" dirty="0" err="1">
                <a:latin typeface="+mn-lt"/>
              </a:rPr>
              <a:t>TriangleTest</a:t>
            </a:r>
            <a:r>
              <a:rPr lang="en-US" dirty="0">
                <a:latin typeface="+mn-lt"/>
              </a:rPr>
              <a:t>  {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[ </a:t>
            </a:r>
            <a:r>
              <a:rPr lang="en-US" dirty="0" err="1">
                <a:latin typeface="+mn-lt"/>
              </a:rPr>
              <a:t>SetUp</a:t>
            </a:r>
            <a:r>
              <a:rPr lang="en-US" dirty="0">
                <a:latin typeface="+mn-lt"/>
              </a:rPr>
              <a:t>]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public static void Init() ...     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//[</a:t>
            </a:r>
            <a:r>
              <a:rPr lang="en-US" dirty="0" err="1">
                <a:latin typeface="+mn-lt"/>
              </a:rPr>
              <a:t>TearDown</a:t>
            </a:r>
            <a:r>
              <a:rPr lang="en-US" dirty="0">
                <a:latin typeface="+mn-lt"/>
              </a:rPr>
              <a:t>]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//public static void Cleanup() ...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    [Test]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 public void Test1_Triangle()  ...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[Test] </a:t>
            </a:r>
          </a:p>
          <a:p>
            <a:pPr>
              <a:defRPr/>
            </a:pPr>
            <a:r>
              <a:rPr lang="en-US" dirty="0">
                <a:latin typeface="+mn-lt"/>
              </a:rPr>
              <a:t>    public void Test2_Triangle()  ....</a:t>
            </a:r>
          </a:p>
          <a:p>
            <a:pPr>
              <a:defRPr/>
            </a:pPr>
            <a:r>
              <a:rPr lang="en-US" dirty="0">
                <a:latin typeface="+mn-lt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1215-75C0-564D-BCB9-E77291C270EA}"/>
              </a:ext>
            </a:extLst>
          </p:cNvPr>
          <p:cNvSpPr txBox="1"/>
          <p:nvPr/>
        </p:nvSpPr>
        <p:spPr>
          <a:xfrm>
            <a:off x="4249840" y="3635370"/>
            <a:ext cx="488004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Test1_Triangle() {  </a:t>
            </a:r>
          </a:p>
          <a:p>
            <a:r>
              <a:rPr lang="en-US" sz="2000" dirty="0"/>
              <a:t>           var ty =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TriType</a:t>
            </a:r>
            <a:r>
              <a:rPr lang="en-US" sz="2000" dirty="0"/>
              <a:t>(4,4,1) ;  </a:t>
            </a:r>
          </a:p>
          <a:p>
            <a:r>
              <a:rPr lang="en-US" sz="2000" dirty="0"/>
              <a:t>           </a:t>
            </a:r>
            <a:r>
              <a:rPr lang="en-US" sz="2000" dirty="0" err="1">
                <a:solidFill>
                  <a:srgbClr val="C00000"/>
                </a:solidFill>
              </a:rPr>
              <a:t>Assert.AreEqual</a:t>
            </a:r>
            <a:r>
              <a:rPr lang="en-US" sz="2000" dirty="0"/>
              <a:t>(Isosceles, ty) </a:t>
            </a:r>
          </a:p>
          <a:p>
            <a:r>
              <a:rPr lang="en-US" sz="2000" dirty="0"/>
              <a:t> }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9BD1DC8-BF9D-3441-A0F9-58D30F27FE33}"/>
              </a:ext>
            </a:extLst>
          </p:cNvPr>
          <p:cNvCxnSpPr>
            <a:cxnSpLocks/>
          </p:cNvCxnSpPr>
          <p:nvPr/>
        </p:nvCxnSpPr>
        <p:spPr>
          <a:xfrm flipV="1">
            <a:off x="3694282" y="3975621"/>
            <a:ext cx="877718" cy="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Inspecting Test Result (Rider)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806D9-5E6C-495D-8923-5B2BF7BE577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C15755D-9ACA-F940-9911-D1DCFE7DD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4" y="2276872"/>
            <a:ext cx="9144000" cy="26405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70C539-CF54-3D4F-A34D-0530920BFFD4}"/>
              </a:ext>
            </a:extLst>
          </p:cNvPr>
          <p:cNvSpPr/>
          <p:nvPr/>
        </p:nvSpPr>
        <p:spPr>
          <a:xfrm>
            <a:off x="4860032" y="5085184"/>
            <a:ext cx="1692000" cy="13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E77E01-3134-C24A-B55E-1C735B5C9D8E}"/>
              </a:ext>
            </a:extLst>
          </p:cNvPr>
          <p:cNvSpPr/>
          <p:nvPr/>
        </p:nvSpPr>
        <p:spPr>
          <a:xfrm>
            <a:off x="4788024" y="5661248"/>
            <a:ext cx="1692000" cy="13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Inspecting Coverage (Rider)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9165BC-5FBB-4550-AEFC-5309641914F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E753F065-E9A5-1440-8554-5F6A626939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85" y="1772816"/>
            <a:ext cx="8667630" cy="36004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D687DD8-89CF-804A-B011-3F3E1488801D}"/>
              </a:ext>
            </a:extLst>
          </p:cNvPr>
          <p:cNvSpPr/>
          <p:nvPr/>
        </p:nvSpPr>
        <p:spPr>
          <a:xfrm>
            <a:off x="5436096" y="4797152"/>
            <a:ext cx="3024336" cy="5033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E6ED35D-AB6F-3747-B3C8-BAF6529E3B4B}"/>
              </a:ext>
            </a:extLst>
          </p:cNvPr>
          <p:cNvSpPr/>
          <p:nvPr/>
        </p:nvSpPr>
        <p:spPr>
          <a:xfrm>
            <a:off x="323528" y="3501008"/>
            <a:ext cx="432048" cy="3592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9F98CBC-A0E6-A345-9970-4A72CD705F32}"/>
              </a:ext>
            </a:extLst>
          </p:cNvPr>
          <p:cNvSpPr/>
          <p:nvPr/>
        </p:nvSpPr>
        <p:spPr>
          <a:xfrm>
            <a:off x="2123728" y="3525907"/>
            <a:ext cx="432048" cy="3592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Finding the source of an error: use a debugger!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913CA-655F-4B7A-B679-A344C64C7BB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3EAB26-5B5B-A340-B1F4-C64739ED8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49" y="1748234"/>
            <a:ext cx="6162707" cy="304891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55750" y="4653136"/>
            <a:ext cx="6228184" cy="136800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Add </a:t>
            </a:r>
            <a:r>
              <a:rPr lang="en-US" sz="1800" i="1" u="sng" dirty="0"/>
              <a:t>break points</a:t>
            </a:r>
            <a:r>
              <a:rPr lang="en-US" sz="1800" dirty="0"/>
              <a:t>; execution is stopped at every BP.</a:t>
            </a:r>
          </a:p>
          <a:p>
            <a:pPr eaLnBrk="1" hangingPunct="1">
              <a:defRPr/>
            </a:pPr>
            <a:r>
              <a:rPr lang="en-US" sz="1800" dirty="0"/>
              <a:t>You can inspect the values of every variable</a:t>
            </a:r>
          </a:p>
          <a:p>
            <a:pPr eaLnBrk="1" hangingPunct="1">
              <a:defRPr/>
            </a:pPr>
            <a:r>
              <a:rPr lang="en-US" sz="1800" dirty="0"/>
              <a:t>You can proceed to the next BP, or execute one step at a time: </a:t>
            </a:r>
            <a:r>
              <a:rPr lang="en-US" sz="1800" i="1" u="sng" dirty="0"/>
              <a:t>step-into</a:t>
            </a:r>
            <a:r>
              <a:rPr lang="en-US" sz="1800" dirty="0"/>
              <a:t>, </a:t>
            </a:r>
            <a:r>
              <a:rPr lang="en-US" sz="1800" i="1" u="sng" dirty="0"/>
              <a:t>step-over</a:t>
            </a:r>
            <a:r>
              <a:rPr lang="en-US" sz="1800" dirty="0"/>
              <a:t>, </a:t>
            </a:r>
            <a:r>
              <a:rPr lang="en-US" sz="1800" i="1" u="sng" dirty="0"/>
              <a:t>step-out</a:t>
            </a:r>
            <a:r>
              <a:rPr lang="en-US" sz="1800" dirty="0"/>
              <a:t>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35F3C7-0582-B243-969F-35CB8C2F26F7}"/>
              </a:ext>
            </a:extLst>
          </p:cNvPr>
          <p:cNvSpPr/>
          <p:nvPr/>
        </p:nvSpPr>
        <p:spPr>
          <a:xfrm>
            <a:off x="3923928" y="2025217"/>
            <a:ext cx="432048" cy="3592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37133DF-1787-F64C-8EB5-E21A2C8B9DAF}"/>
              </a:ext>
            </a:extLst>
          </p:cNvPr>
          <p:cNvSpPr/>
          <p:nvPr/>
        </p:nvSpPr>
        <p:spPr>
          <a:xfrm>
            <a:off x="1619672" y="1661872"/>
            <a:ext cx="5688632" cy="1622288"/>
          </a:xfrm>
          <a:prstGeom prst="roundRect">
            <a:avLst/>
          </a:prstGeom>
          <a:solidFill>
            <a:srgbClr val="FFFF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Test Oracle</a:t>
            </a:r>
            <a:endParaRPr lang="en-US" sz="2400" i="1" dirty="0"/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474944" y="4064416"/>
            <a:ext cx="8507288" cy="2143125"/>
          </a:xfrm>
        </p:spPr>
        <p:txBody>
          <a:bodyPr/>
          <a:lstStyle/>
          <a:p>
            <a:pPr eaLnBrk="1" hangingPunct="1"/>
            <a:r>
              <a:rPr lang="en-US" sz="2400" dirty="0"/>
              <a:t>Check </a:t>
            </a:r>
            <a:r>
              <a:rPr lang="en-US" sz="2400" dirty="0" err="1"/>
              <a:t>NUnit</a:t>
            </a:r>
            <a:r>
              <a:rPr lang="en-US" sz="2400" dirty="0"/>
              <a:t> doc on Assertions: </a:t>
            </a:r>
            <a:r>
              <a:rPr lang="en-GB" sz="2400" dirty="0">
                <a:hlinkClick r:id="rId2"/>
              </a:rPr>
              <a:t>https://github.com/nunit/docs/wiki/Assertions</a:t>
            </a:r>
            <a:endParaRPr lang="en-US" sz="2400" dirty="0"/>
          </a:p>
          <a:p>
            <a:pPr lvl="1" eaLnBrk="1" hangingPunct="1"/>
            <a:r>
              <a:rPr lang="en-US" sz="2400" dirty="0"/>
              <a:t>Classic way: </a:t>
            </a:r>
            <a:r>
              <a:rPr lang="en-US" sz="2400" dirty="0" err="1"/>
              <a:t>Assert.IsTrue</a:t>
            </a:r>
            <a:r>
              <a:rPr lang="en-US" sz="2400" dirty="0"/>
              <a:t>(x == 0) or </a:t>
            </a:r>
            <a:r>
              <a:rPr lang="en-US" sz="2400" dirty="0" err="1"/>
              <a:t>Assert.AreEqual</a:t>
            </a:r>
            <a:r>
              <a:rPr lang="en-US" sz="2400" dirty="0"/>
              <a:t>(0,x)</a:t>
            </a:r>
          </a:p>
          <a:p>
            <a:pPr lvl="1" eaLnBrk="1" hangingPunct="1"/>
            <a:r>
              <a:rPr lang="en-US" sz="2400" dirty="0"/>
              <a:t>Constraint model: </a:t>
            </a:r>
            <a:r>
              <a:rPr lang="en-US" sz="2400" dirty="0" err="1"/>
              <a:t>Assert.That</a:t>
            </a:r>
            <a:r>
              <a:rPr lang="en-US" sz="2400" dirty="0"/>
              <a:t>(x, </a:t>
            </a:r>
            <a:r>
              <a:rPr lang="en-US" sz="2400" dirty="0" err="1"/>
              <a:t>Is.EqualTo</a:t>
            </a:r>
            <a:r>
              <a:rPr lang="en-US" sz="2400" dirty="0"/>
              <a:t>(0))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9C88A-FEF8-4E11-AA09-9C0EBF78FBE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19672" y="2452116"/>
            <a:ext cx="56886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4944" y="3335868"/>
            <a:ext cx="8075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An </a:t>
            </a:r>
            <a:r>
              <a:rPr lang="en-US" i="1" u="sng" dirty="0">
                <a:latin typeface="+mn-lt"/>
              </a:rPr>
              <a:t>oracle</a:t>
            </a:r>
            <a:r>
              <a:rPr lang="en-US" dirty="0">
                <a:latin typeface="+mn-lt"/>
              </a:rPr>
              <a:t> specifies your expectation on the program’s responses.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0D752F-F74B-E540-BFCC-1519784C410A}"/>
              </a:ext>
            </a:extLst>
          </p:cNvPr>
          <p:cNvSpPr txBox="1"/>
          <p:nvPr/>
        </p:nvSpPr>
        <p:spPr>
          <a:xfrm>
            <a:off x="2131977" y="1811296"/>
            <a:ext cx="488004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Test1_Triangle() {  </a:t>
            </a:r>
          </a:p>
          <a:p>
            <a:r>
              <a:rPr lang="en-US" sz="2000" dirty="0"/>
              <a:t>           var ty =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TriType</a:t>
            </a:r>
            <a:r>
              <a:rPr lang="en-US" sz="2000" dirty="0"/>
              <a:t>(4,4,1) ;  </a:t>
            </a:r>
          </a:p>
          <a:p>
            <a:r>
              <a:rPr lang="en-US" sz="2000" dirty="0"/>
              <a:t>            </a:t>
            </a:r>
            <a:r>
              <a:rPr lang="en-US" sz="2000" dirty="0" err="1">
                <a:solidFill>
                  <a:srgbClr val="C00000"/>
                </a:solidFill>
              </a:rPr>
              <a:t>Assert.AreEqual</a:t>
            </a:r>
            <a:r>
              <a:rPr lang="en-US" sz="2000" dirty="0"/>
              <a:t>(Isosceles, ty) </a:t>
            </a:r>
          </a:p>
          <a:p>
            <a:r>
              <a:rPr lang="en-US" sz="2000" dirty="0"/>
              <a:t> 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US" sz="2800" dirty="0"/>
              <a:t>What is unit testing, and why we do it?</a:t>
            </a:r>
          </a:p>
          <a:p>
            <a:r>
              <a:rPr lang="en-US" sz="2800" dirty="0"/>
              <a:t>Some essentials on unit testing:</a:t>
            </a:r>
          </a:p>
          <a:p>
            <a:pPr lvl="1"/>
            <a:r>
              <a:rPr lang="en-US" dirty="0"/>
              <a:t>Unit testing in C#</a:t>
            </a:r>
          </a:p>
          <a:p>
            <a:pPr lvl="1"/>
            <a:r>
              <a:rPr lang="en-US" dirty="0"/>
              <a:t>Specifying (and testing) with pre- and post-conditions</a:t>
            </a:r>
          </a:p>
          <a:p>
            <a:pPr lvl="1"/>
            <a:r>
              <a:rPr lang="en-US" dirty="0"/>
              <a:t>Mocking</a:t>
            </a:r>
          </a:p>
          <a:p>
            <a:pPr lvl="1"/>
            <a:r>
              <a:rPr lang="en-US" dirty="0"/>
              <a:t>Other types of specifications: </a:t>
            </a:r>
            <a:r>
              <a:rPr lang="en-US" dirty="0" err="1"/>
              <a:t>classinv</a:t>
            </a:r>
            <a:r>
              <a:rPr lang="en-US" dirty="0"/>
              <a:t>, ADT, FSM.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E0057-5980-4018-9328-64817B64C5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F1E82B-F51E-FC47-AB0E-D5F35AFC59FE}"/>
              </a:ext>
            </a:extLst>
          </p:cNvPr>
          <p:cNvSpPr txBox="1"/>
          <p:nvPr/>
        </p:nvSpPr>
        <p:spPr>
          <a:xfrm>
            <a:off x="457200" y="552914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Note</a:t>
            </a:r>
            <a:r>
              <a:rPr lang="en-US" sz="1600" dirty="0"/>
              <a:t>: The subject of unit testing is only glossed over in A&amp;O. Since unit testing plays an important role in software engineering nowadays, in this lecture we will spend a bit more time to discuss it.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703B-3A88-1840-8743-E6CA51D95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test needs oracles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A2E2-1746-D34A-965C-CFBD67A22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89039"/>
            <a:ext cx="8229600" cy="2337123"/>
          </a:xfrm>
        </p:spPr>
        <p:txBody>
          <a:bodyPr/>
          <a:lstStyle/>
          <a:p>
            <a:r>
              <a:rPr lang="en-US" sz="2800" dirty="0"/>
              <a:t>How do we determine what the expected responses of the program under test?</a:t>
            </a:r>
          </a:p>
          <a:p>
            <a:r>
              <a:rPr lang="en-US" sz="2800" dirty="0"/>
              <a:t>Ideally, there exists a specification (or you have to elicit that, somehow).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B39D55-105F-9249-8ABC-4EFC5A38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64B13B5-A95B-774F-A712-B98314261478}"/>
              </a:ext>
            </a:extLst>
          </p:cNvPr>
          <p:cNvSpPr/>
          <p:nvPr/>
        </p:nvSpPr>
        <p:spPr>
          <a:xfrm>
            <a:off x="1619672" y="1661872"/>
            <a:ext cx="5688632" cy="1622288"/>
          </a:xfrm>
          <a:prstGeom prst="roundRect">
            <a:avLst/>
          </a:prstGeom>
          <a:solidFill>
            <a:srgbClr val="FFFF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42A29D-52C0-EA4C-8934-1B3BA62F94AB}"/>
              </a:ext>
            </a:extLst>
          </p:cNvPr>
          <p:cNvSpPr/>
          <p:nvPr/>
        </p:nvSpPr>
        <p:spPr>
          <a:xfrm>
            <a:off x="1619672" y="2452116"/>
            <a:ext cx="56886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5AADB-ED4E-8F43-91EA-219F70FEC834}"/>
              </a:ext>
            </a:extLst>
          </p:cNvPr>
          <p:cNvSpPr txBox="1"/>
          <p:nvPr/>
        </p:nvSpPr>
        <p:spPr>
          <a:xfrm>
            <a:off x="2131977" y="1811296"/>
            <a:ext cx="488004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Test1_Triangle() {  </a:t>
            </a:r>
          </a:p>
          <a:p>
            <a:r>
              <a:rPr lang="en-US" sz="2000" dirty="0"/>
              <a:t>           var  ty =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</a:rPr>
              <a:t>TriType</a:t>
            </a:r>
            <a:r>
              <a:rPr lang="en-US" sz="2000" dirty="0"/>
              <a:t>(4,4,1) ;  </a:t>
            </a:r>
          </a:p>
          <a:p>
            <a:r>
              <a:rPr lang="en-US" sz="2000" dirty="0"/>
              <a:t>            </a:t>
            </a:r>
            <a:r>
              <a:rPr lang="en-US" sz="2000" dirty="0" err="1">
                <a:solidFill>
                  <a:srgbClr val="C00000"/>
                </a:solidFill>
              </a:rPr>
              <a:t>Assert.AreEqual</a:t>
            </a:r>
            <a:r>
              <a:rPr lang="en-US" sz="2000" dirty="0"/>
              <a:t>(Isosceles, ty) </a:t>
            </a:r>
          </a:p>
          <a:p>
            <a:r>
              <a:rPr lang="en-US" sz="2000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244912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8F55-AF55-F94B-B846-B4A2CDAB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or formal specification?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A384E-EDF8-F048-87CE-E095F413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B0BAB-F0B8-AF42-970F-303A8A489971}"/>
              </a:ext>
            </a:extLst>
          </p:cNvPr>
          <p:cNvSpPr txBox="1"/>
          <p:nvPr/>
        </p:nvSpPr>
        <p:spPr>
          <a:xfrm>
            <a:off x="1898831" y="2132856"/>
            <a:ext cx="534999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TriType</a:t>
            </a:r>
            <a:r>
              <a:rPr lang="en-US" sz="2400" dirty="0"/>
              <a:t>(Float a, Float b, Float c) { ... }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6F524B-AAD7-F74A-9EF2-F5A9077E8A26}"/>
              </a:ext>
            </a:extLst>
          </p:cNvPr>
          <p:cNvSpPr txBox="1"/>
          <p:nvPr/>
        </p:nvSpPr>
        <p:spPr>
          <a:xfrm>
            <a:off x="643807" y="3258335"/>
            <a:ext cx="78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Informal: “</a:t>
            </a:r>
            <a:r>
              <a:rPr lang="en-US" sz="2400" i="1" dirty="0"/>
              <a:t>If a, b , c represent the sides of a triangle, this methods determines the type of the triangle.”</a:t>
            </a:r>
          </a:p>
        </p:txBody>
      </p:sp>
    </p:spTree>
    <p:extLst>
      <p:ext uri="{BB962C8B-B14F-4D97-AF65-F5344CB8AC3E}">
        <p14:creationId xmlns:p14="http://schemas.microsoft.com/office/powerpoint/2010/main" val="2924175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421F-2550-0443-9F76-1BDE3B414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specification,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40981-9C26-6C46-A667-8B6F4812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Pros:</a:t>
            </a:r>
          </a:p>
          <a:p>
            <a:pPr lvl="1"/>
            <a:r>
              <a:rPr lang="en-US" sz="2400" dirty="0"/>
              <a:t>Precise</a:t>
            </a:r>
          </a:p>
          <a:p>
            <a:pPr lvl="1"/>
            <a:r>
              <a:rPr lang="en-US" sz="2400" dirty="0"/>
              <a:t>Can be turned to “executable” specifications.</a:t>
            </a:r>
          </a:p>
          <a:p>
            <a:pPr lvl="1"/>
            <a:r>
              <a:rPr lang="en-US" sz="2400" dirty="0"/>
              <a:t>When the program is changed, only its specification needs to be adapted; we don’t have to re-program the test cases.</a:t>
            </a:r>
          </a:p>
          <a:p>
            <a:pPr lvl="1"/>
            <a:r>
              <a:rPr lang="en-US" sz="2400" dirty="0"/>
              <a:t>Allow you to </a:t>
            </a:r>
            <a:r>
              <a:rPr lang="en-US" sz="2400" dirty="0">
                <a:highlight>
                  <a:srgbClr val="FFFF00"/>
                </a:highlight>
              </a:rPr>
              <a:t>“</a:t>
            </a:r>
            <a:r>
              <a:rPr lang="en-US" sz="2400" b="1" dirty="0">
                <a:highlight>
                  <a:srgbClr val="FFFF00"/>
                </a:highlight>
              </a:rPr>
              <a:t>generate</a:t>
            </a:r>
            <a:r>
              <a:rPr lang="en-US" sz="2400" dirty="0">
                <a:highlight>
                  <a:srgbClr val="FFFF00"/>
                </a:highlight>
              </a:rPr>
              <a:t>”</a:t>
            </a:r>
            <a:r>
              <a:rPr lang="en-US" sz="2400" dirty="0"/>
              <a:t> the test sequences/inputs rather than writing them manually.</a:t>
            </a:r>
          </a:p>
          <a:p>
            <a:r>
              <a:rPr lang="en-US" sz="2400" dirty="0"/>
              <a:t>Cons:</a:t>
            </a:r>
          </a:p>
          <a:p>
            <a:pPr lvl="1"/>
            <a:r>
              <a:rPr lang="en-US" sz="2400" dirty="0"/>
              <a:t>Capturing the intended specification is not always easy.</a:t>
            </a:r>
          </a:p>
          <a:p>
            <a:pPr lvl="1"/>
            <a:r>
              <a:rPr lang="en-US" sz="2400" dirty="0"/>
              <a:t>Additional work.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24B4F-16E5-414D-A7A0-3B4F7FF9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A0A0E-8970-1E40-BF74-FF47DECC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AB8FE-8E7D-3246-8005-111B906F5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US" dirty="0"/>
              <a:t>Formalize the specification of </a:t>
            </a:r>
            <a:r>
              <a:rPr lang="en-US" dirty="0" err="1"/>
              <a:t>TriType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61EB8-63C0-1F40-9AA9-1CB434AC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1A111-6D64-D048-AF46-68081D8F4D77}"/>
              </a:ext>
            </a:extLst>
          </p:cNvPr>
          <p:cNvSpPr txBox="1"/>
          <p:nvPr/>
        </p:nvSpPr>
        <p:spPr>
          <a:xfrm>
            <a:off x="643808" y="3212976"/>
            <a:ext cx="78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Informal: “</a:t>
            </a:r>
            <a:r>
              <a:rPr lang="en-US" sz="2800" i="1" dirty="0"/>
              <a:t>If a, b , c represent the sides of a triangle, this methods determines the type of the triangle.”</a:t>
            </a:r>
          </a:p>
        </p:txBody>
      </p:sp>
    </p:spTree>
    <p:extLst>
      <p:ext uri="{BB962C8B-B14F-4D97-AF65-F5344CB8AC3E}">
        <p14:creationId xmlns:p14="http://schemas.microsoft.com/office/powerpoint/2010/main" val="1617993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6E66E7A-60D7-0342-BB0C-342AB21A241E}"/>
              </a:ext>
            </a:extLst>
          </p:cNvPr>
          <p:cNvSpPr/>
          <p:nvPr/>
        </p:nvSpPr>
        <p:spPr>
          <a:xfrm>
            <a:off x="1547664" y="3590032"/>
            <a:ext cx="6433172" cy="2232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5C3C7-64B7-6544-B074-FB628EB2C800}"/>
              </a:ext>
            </a:extLst>
          </p:cNvPr>
          <p:cNvSpPr/>
          <p:nvPr/>
        </p:nvSpPr>
        <p:spPr>
          <a:xfrm>
            <a:off x="1547664" y="2005856"/>
            <a:ext cx="6433172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6D64C6-391F-BA4B-9295-81AECD78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Formalizing specification with a pre- and post-conditions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35836-6B09-BE46-9567-B5FC9EDD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826F37-DBC8-9244-AC0A-1304D80762E5}"/>
              </a:ext>
            </a:extLst>
          </p:cNvPr>
          <p:cNvSpPr txBox="1"/>
          <p:nvPr/>
        </p:nvSpPr>
        <p:spPr>
          <a:xfrm>
            <a:off x="1547664" y="2218382"/>
            <a:ext cx="643317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{ a&gt;0 ∧ b&gt;0 ∧ c&gt;0 ∧ </a:t>
            </a:r>
            <a:r>
              <a:rPr lang="en-US" sz="2400" dirty="0" err="1"/>
              <a:t>a+b</a:t>
            </a:r>
            <a:r>
              <a:rPr lang="en-US" sz="2400" dirty="0"/>
              <a:t>&gt;c ∧ </a:t>
            </a:r>
            <a:r>
              <a:rPr lang="en-US" sz="2400" dirty="0" err="1"/>
              <a:t>a+c</a:t>
            </a:r>
            <a:r>
              <a:rPr lang="en-US" sz="2400" dirty="0"/>
              <a:t>&gt;b ∧ </a:t>
            </a:r>
            <a:r>
              <a:rPr lang="en-US" sz="2400" dirty="0" err="1"/>
              <a:t>b+c</a:t>
            </a:r>
            <a:r>
              <a:rPr lang="en-US" sz="2400" dirty="0"/>
              <a:t>&gt;a }</a:t>
            </a:r>
          </a:p>
          <a:p>
            <a:pPr algn="ctr"/>
            <a:endParaRPr lang="en-US" sz="2400" dirty="0"/>
          </a:p>
          <a:p>
            <a:pPr algn="ctr"/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TriType</a:t>
            </a:r>
            <a:r>
              <a:rPr lang="en-US" sz="2400" dirty="0"/>
              <a:t>(</a:t>
            </a:r>
            <a:r>
              <a:rPr lang="en-US" sz="2400" dirty="0" err="1"/>
              <a:t>a,b,c</a:t>
            </a:r>
            <a:r>
              <a:rPr lang="en-US" sz="2400" dirty="0"/>
              <a:t>)</a:t>
            </a:r>
          </a:p>
          <a:p>
            <a:pPr algn="ctr"/>
            <a:br>
              <a:rPr lang="en-US" sz="2400" dirty="0"/>
            </a:br>
            <a:r>
              <a:rPr lang="en-US" sz="2400" dirty="0"/>
              <a:t>{  (a=b ∧ b=c ∧ a=c) ⟺ </a:t>
            </a:r>
            <a:r>
              <a:rPr lang="en-US" sz="2400" dirty="0" err="1"/>
              <a:t>retval</a:t>
            </a:r>
            <a:r>
              <a:rPr lang="en-US" sz="2400" dirty="0"/>
              <a:t>=Equilateral</a:t>
            </a:r>
            <a:br>
              <a:rPr lang="en-US" sz="2400" dirty="0"/>
            </a:br>
            <a:r>
              <a:rPr lang="en-US" sz="2400" dirty="0"/>
              <a:t>∧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 err="1"/>
              <a:t>a≠b</a:t>
            </a:r>
            <a:r>
              <a:rPr lang="en-US" sz="2400" dirty="0"/>
              <a:t> ∧ </a:t>
            </a:r>
            <a:r>
              <a:rPr lang="en-US" sz="2400" dirty="0" err="1"/>
              <a:t>b≠c</a:t>
            </a:r>
            <a:r>
              <a:rPr lang="en-US" sz="2400" dirty="0"/>
              <a:t> ∧ </a:t>
            </a:r>
            <a:r>
              <a:rPr lang="en-US" sz="2400" dirty="0" err="1"/>
              <a:t>a≠c</a:t>
            </a:r>
            <a:r>
              <a:rPr lang="en-US" sz="2400" dirty="0"/>
              <a:t>) ⟺ </a:t>
            </a:r>
            <a:r>
              <a:rPr lang="en-US" sz="2400" dirty="0" err="1"/>
              <a:t>retval</a:t>
            </a:r>
            <a:r>
              <a:rPr lang="en-US" sz="2400" dirty="0"/>
              <a:t>=Scalene</a:t>
            </a:r>
          </a:p>
          <a:p>
            <a:pPr algn="ctr"/>
            <a:r>
              <a:rPr lang="en-US" sz="2400" dirty="0"/>
              <a:t>∧</a:t>
            </a:r>
            <a:br>
              <a:rPr lang="en-US" sz="2400" dirty="0"/>
            </a:br>
            <a:r>
              <a:rPr lang="en-US" sz="2400" dirty="0"/>
              <a:t>... ⟺ </a:t>
            </a:r>
            <a:r>
              <a:rPr lang="en-US" sz="2400" dirty="0" err="1"/>
              <a:t>retval</a:t>
            </a:r>
            <a:r>
              <a:rPr lang="en-US" sz="2400" dirty="0"/>
              <a:t>=Isosceles   }</a:t>
            </a:r>
          </a:p>
          <a:p>
            <a:pPr algn="ctr"/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B4AFC0-AEC9-4348-A1ED-F45B4B1B9414}"/>
              </a:ext>
            </a:extLst>
          </p:cNvPr>
          <p:cNvSpPr txBox="1"/>
          <p:nvPr/>
        </p:nvSpPr>
        <p:spPr>
          <a:xfrm>
            <a:off x="6951571" y="170858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Pre-condition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9F5381-619D-214B-9BCA-F59DFD7A483B}"/>
              </a:ext>
            </a:extLst>
          </p:cNvPr>
          <p:cNvSpPr txBox="1"/>
          <p:nvPr/>
        </p:nvSpPr>
        <p:spPr>
          <a:xfrm>
            <a:off x="6893679" y="5886638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Post-condition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7BC0A2-9458-D342-B31F-1E4092BE790F}"/>
              </a:ext>
            </a:extLst>
          </p:cNvPr>
          <p:cNvSpPr txBox="1"/>
          <p:nvPr/>
        </p:nvSpPr>
        <p:spPr>
          <a:xfrm>
            <a:off x="1517398" y="6279400"/>
            <a:ext cx="5208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Formal, but not yet “executable”. We can’t invoke it from our test cases.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“…” above means “information not shown” (it does not mean “else”)</a:t>
            </a:r>
          </a:p>
        </p:txBody>
      </p:sp>
    </p:spTree>
    <p:extLst>
      <p:ext uri="{BB962C8B-B14F-4D97-AF65-F5344CB8AC3E}">
        <p14:creationId xmlns:p14="http://schemas.microsoft.com/office/powerpoint/2010/main" val="1049907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7E6EC3F-1A14-3145-B8DC-E585CAFEC0B2}"/>
              </a:ext>
            </a:extLst>
          </p:cNvPr>
          <p:cNvSpPr/>
          <p:nvPr/>
        </p:nvSpPr>
        <p:spPr>
          <a:xfrm>
            <a:off x="2555776" y="3972611"/>
            <a:ext cx="5701739" cy="38349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D6AEDB-7CFA-2849-86E4-FA053EC58CA4}"/>
              </a:ext>
            </a:extLst>
          </p:cNvPr>
          <p:cNvSpPr/>
          <p:nvPr/>
        </p:nvSpPr>
        <p:spPr>
          <a:xfrm>
            <a:off x="2267744" y="3429000"/>
            <a:ext cx="3456385" cy="383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D57E9-10EA-DC48-A35F-5D328CCEEBA2}"/>
              </a:ext>
            </a:extLst>
          </p:cNvPr>
          <p:cNvSpPr/>
          <p:nvPr/>
        </p:nvSpPr>
        <p:spPr>
          <a:xfrm>
            <a:off x="2267744" y="2325136"/>
            <a:ext cx="3451918" cy="3834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6D64C6-391F-BA4B-9295-81AECD78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Turning it to an in-code specification</a:t>
            </a:r>
            <a:br>
              <a:rPr lang="en-US" sz="4000" dirty="0"/>
            </a:br>
            <a:r>
              <a:rPr lang="en-US" sz="2400" dirty="0"/>
              <a:t>(here, encoded as a parameterized </a:t>
            </a:r>
            <a:r>
              <a:rPr lang="en-US" sz="2400" dirty="0" err="1"/>
              <a:t>NUnit</a:t>
            </a:r>
            <a:r>
              <a:rPr lang="en-US" sz="2400" dirty="0"/>
              <a:t>-test)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35836-6B09-BE46-9567-B5FC9EDD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7B612B-B4DF-7F40-B329-77F2A8728107}"/>
              </a:ext>
            </a:extLst>
          </p:cNvPr>
          <p:cNvSpPr txBox="1"/>
          <p:nvPr/>
        </p:nvSpPr>
        <p:spPr>
          <a:xfrm>
            <a:off x="1603518" y="1783314"/>
            <a:ext cx="681468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void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MethodSpec</a:t>
            </a:r>
            <a:r>
              <a:rPr lang="en-US" dirty="0"/>
              <a:t>(x) {</a:t>
            </a:r>
          </a:p>
          <a:p>
            <a:br>
              <a:rPr lang="en-US" dirty="0"/>
            </a:br>
            <a:r>
              <a:rPr lang="en-US" dirty="0"/>
              <a:t>      </a:t>
            </a:r>
            <a:r>
              <a:rPr lang="en-US" b="1" dirty="0"/>
              <a:t>if</a:t>
            </a:r>
            <a:r>
              <a:rPr lang="en-US" dirty="0"/>
              <a:t> (...pre-cond...) {</a:t>
            </a:r>
          </a:p>
          <a:p>
            <a:endParaRPr lang="en-US" dirty="0"/>
          </a:p>
          <a:p>
            <a:r>
              <a:rPr lang="en-US" dirty="0"/>
              <a:t>          var </a:t>
            </a:r>
            <a:r>
              <a:rPr lang="en-US" dirty="0" err="1"/>
              <a:t>retval</a:t>
            </a:r>
            <a:r>
              <a:rPr lang="en-US" dirty="0"/>
              <a:t> = Method(x)</a:t>
            </a:r>
          </a:p>
          <a:p>
            <a:endParaRPr lang="en-US" dirty="0"/>
          </a:p>
          <a:p>
            <a:r>
              <a:rPr lang="en-US" dirty="0"/>
              <a:t>          </a:t>
            </a:r>
            <a:r>
              <a:rPr lang="en-US" b="1" dirty="0" err="1"/>
              <a:t>Assert.IsTrue</a:t>
            </a:r>
            <a:r>
              <a:rPr lang="en-US" dirty="0"/>
              <a:t>( ...post cond... )</a:t>
            </a:r>
          </a:p>
          <a:p>
            <a:r>
              <a:rPr lang="en-US" dirty="0"/>
              <a:t>       }</a:t>
            </a:r>
            <a:br>
              <a:rPr lang="en-US" dirty="0"/>
            </a:br>
            <a:r>
              <a:rPr lang="en-US" dirty="0"/>
              <a:t>      </a:t>
            </a:r>
            <a:r>
              <a:rPr lang="en-US" b="1" dirty="0"/>
              <a:t>else</a:t>
            </a:r>
            <a:r>
              <a:rPr lang="en-US" dirty="0"/>
              <a:t>  </a:t>
            </a:r>
            <a:r>
              <a:rPr lang="en-US" b="1" dirty="0" err="1"/>
              <a:t>Assert.Throws</a:t>
            </a:r>
            <a:r>
              <a:rPr lang="en-US" dirty="0"/>
              <a:t>&lt;expected exception&gt;(() =&gt; Method(x));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C8CD51-0FE0-CA48-827F-41B3722835CD}"/>
              </a:ext>
            </a:extLst>
          </p:cNvPr>
          <p:cNvSpPr txBox="1"/>
          <p:nvPr/>
        </p:nvSpPr>
        <p:spPr>
          <a:xfrm>
            <a:off x="5685536" y="238329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Pre-condition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B9D47E-01C2-F841-B51E-F06572696EC8}"/>
              </a:ext>
            </a:extLst>
          </p:cNvPr>
          <p:cNvSpPr txBox="1"/>
          <p:nvPr/>
        </p:nvSpPr>
        <p:spPr>
          <a:xfrm>
            <a:off x="5745889" y="3480227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Post-condition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8E02AF-1C05-F04E-BB30-5E9C62435AC8}"/>
              </a:ext>
            </a:extLst>
          </p:cNvPr>
          <p:cNvSpPr txBox="1"/>
          <p:nvPr/>
        </p:nvSpPr>
        <p:spPr>
          <a:xfrm>
            <a:off x="238408" y="5401782"/>
            <a:ext cx="86671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In-code specifications </a:t>
            </a:r>
            <a:r>
              <a:rPr lang="en-US" sz="2000" dirty="0"/>
              <a:t>are specifications expressed in a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programming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language</a:t>
            </a:r>
            <a:r>
              <a:rPr lang="en-US" sz="2000" dirty="0"/>
              <a:t>.  It is less clean, but it is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executable</a:t>
            </a:r>
            <a:r>
              <a:rPr lang="en-US" sz="2000" dirty="0"/>
              <a:t>, so you can invoke them from your tests.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506BD6-C6D1-CC45-9900-C9DFD195E55D}"/>
              </a:ext>
            </a:extLst>
          </p:cNvPr>
          <p:cNvSpPr txBox="1"/>
          <p:nvPr/>
        </p:nvSpPr>
        <p:spPr>
          <a:xfrm>
            <a:off x="3816186" y="4435893"/>
            <a:ext cx="2737014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Check that the method throws the right exception when the pre-</a:t>
            </a:r>
            <a:r>
              <a:rPr lang="en-US" sz="1400" dirty="0" err="1"/>
              <a:t>cond</a:t>
            </a:r>
            <a:r>
              <a:rPr lang="en-US" sz="1400" dirty="0"/>
              <a:t> is violated.</a:t>
            </a:r>
          </a:p>
        </p:txBody>
      </p:sp>
    </p:spTree>
    <p:extLst>
      <p:ext uri="{BB962C8B-B14F-4D97-AF65-F5344CB8AC3E}">
        <p14:creationId xmlns:p14="http://schemas.microsoft.com/office/powerpoint/2010/main" val="55431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06F255-9D11-834F-A562-FC3D480E858E}"/>
              </a:ext>
            </a:extLst>
          </p:cNvPr>
          <p:cNvSpPr/>
          <p:nvPr/>
        </p:nvSpPr>
        <p:spPr>
          <a:xfrm>
            <a:off x="1794666" y="4790435"/>
            <a:ext cx="6480719" cy="38349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D6AEDB-7CFA-2849-86E4-FA053EC58CA4}"/>
              </a:ext>
            </a:extLst>
          </p:cNvPr>
          <p:cNvSpPr/>
          <p:nvPr/>
        </p:nvSpPr>
        <p:spPr>
          <a:xfrm>
            <a:off x="1506634" y="3671583"/>
            <a:ext cx="6768752" cy="888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D57E9-10EA-DC48-A35F-5D328CCEEBA2}"/>
              </a:ext>
            </a:extLst>
          </p:cNvPr>
          <p:cNvSpPr/>
          <p:nvPr/>
        </p:nvSpPr>
        <p:spPr>
          <a:xfrm>
            <a:off x="1581468" y="2507869"/>
            <a:ext cx="6693917" cy="5497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35836-6B09-BE46-9567-B5FC9EDD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7B612B-B4DF-7F40-B329-77F2A8728107}"/>
              </a:ext>
            </a:extLst>
          </p:cNvPr>
          <p:cNvSpPr txBox="1"/>
          <p:nvPr/>
        </p:nvSpPr>
        <p:spPr>
          <a:xfrm>
            <a:off x="1046035" y="2035150"/>
            <a:ext cx="729347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bool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TriTypeSpec</a:t>
            </a:r>
            <a:r>
              <a:rPr lang="en-US" dirty="0"/>
              <a:t>(float a, float b, float c) {</a:t>
            </a:r>
            <a:br>
              <a:rPr lang="en-US" dirty="0"/>
            </a:br>
            <a:endParaRPr lang="en-US" dirty="0"/>
          </a:p>
          <a:p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 (a&gt;0 &amp;&amp; b&gt;0 &amp;&amp; c&gt;0 &amp;&amp; ...)  {</a:t>
            </a:r>
          </a:p>
          <a:p>
            <a:endParaRPr lang="en-US" dirty="0"/>
          </a:p>
          <a:p>
            <a:r>
              <a:rPr lang="en-US" dirty="0"/>
              <a:t>       var </a:t>
            </a:r>
            <a:r>
              <a:rPr lang="en-US" dirty="0" err="1"/>
              <a:t>retval</a:t>
            </a:r>
            <a:r>
              <a:rPr lang="en-US" dirty="0"/>
              <a:t> = </a:t>
            </a:r>
            <a:r>
              <a:rPr lang="en-US" dirty="0" err="1"/>
              <a:t>TriType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</a:t>
            </a:r>
          </a:p>
          <a:p>
            <a:r>
              <a:rPr lang="en-US" b="1" dirty="0"/>
              <a:t>       </a:t>
            </a:r>
            <a:r>
              <a:rPr lang="en-US" b="1" dirty="0" err="1"/>
              <a:t>Assert.True</a:t>
            </a:r>
            <a:r>
              <a:rPr lang="en-US" dirty="0"/>
              <a:t>((</a:t>
            </a:r>
            <a:r>
              <a:rPr lang="en-US" dirty="0" err="1"/>
              <a:t>retval</a:t>
            </a:r>
            <a:r>
              <a:rPr lang="en-US" dirty="0"/>
              <a:t> == Equilateral) == (a==b &amp;&amp; b==c &amp;&amp; a==c)) </a:t>
            </a:r>
            <a:br>
              <a:rPr lang="en-US" dirty="0"/>
            </a:br>
            <a:r>
              <a:rPr lang="en-US" dirty="0"/>
              <a:t>      </a:t>
            </a:r>
            <a:r>
              <a:rPr lang="en-US" b="1" dirty="0"/>
              <a:t> </a:t>
            </a:r>
            <a:r>
              <a:rPr lang="en-US" b="1" dirty="0" err="1"/>
              <a:t>Assert.True</a:t>
            </a:r>
            <a:r>
              <a:rPr lang="en-US" dirty="0"/>
              <a:t>((</a:t>
            </a:r>
            <a:r>
              <a:rPr lang="en-US" dirty="0" err="1"/>
              <a:t>retval</a:t>
            </a:r>
            <a:r>
              <a:rPr lang="en-US" dirty="0"/>
              <a:t> == Scalene) == (a!=b &amp;&amp; b!=c &amp;&amp; a!=c)) </a:t>
            </a:r>
          </a:p>
          <a:p>
            <a:r>
              <a:rPr lang="en-US" dirty="0"/>
              <a:t>       </a:t>
            </a:r>
            <a:r>
              <a:rPr lang="en-US" b="1" dirty="0" err="1"/>
              <a:t>Assert.True</a:t>
            </a:r>
            <a:r>
              <a:rPr lang="en-US" dirty="0"/>
              <a:t>((</a:t>
            </a:r>
            <a:r>
              <a:rPr lang="en-US" dirty="0" err="1"/>
              <a:t>retval</a:t>
            </a:r>
            <a:r>
              <a:rPr lang="en-US" dirty="0"/>
              <a:t> == Isosceles) == ...) </a:t>
            </a:r>
          </a:p>
          <a:p>
            <a:r>
              <a:rPr lang="en-US" b="1" dirty="0"/>
              <a:t>   </a:t>
            </a:r>
            <a:r>
              <a:rPr lang="en-US" dirty="0"/>
              <a:t>}</a:t>
            </a:r>
          </a:p>
          <a:p>
            <a:r>
              <a:rPr lang="en-US" b="1" dirty="0"/>
              <a:t>   else</a:t>
            </a:r>
            <a:r>
              <a:rPr lang="en-US" dirty="0"/>
              <a:t> </a:t>
            </a:r>
            <a:r>
              <a:rPr lang="en-US" b="1" dirty="0"/>
              <a:t> </a:t>
            </a:r>
            <a:r>
              <a:rPr lang="en-US" b="1" dirty="0" err="1"/>
              <a:t>Assert.Throws</a:t>
            </a:r>
            <a:r>
              <a:rPr lang="en-US" dirty="0"/>
              <a:t>&lt;</a:t>
            </a:r>
            <a:r>
              <a:rPr lang="en-US" dirty="0" err="1"/>
              <a:t>ArgumentException</a:t>
            </a:r>
            <a:r>
              <a:rPr lang="en-US" dirty="0"/>
              <a:t>&gt;(() =&gt; </a:t>
            </a:r>
            <a:r>
              <a:rPr lang="en-US" dirty="0" err="1"/>
              <a:t>TriType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))</a:t>
            </a:r>
            <a:br>
              <a:rPr lang="en-US" dirty="0"/>
            </a:br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C8CD51-0FE0-CA48-827F-41B3722835CD}"/>
              </a:ext>
            </a:extLst>
          </p:cNvPr>
          <p:cNvSpPr txBox="1"/>
          <p:nvPr/>
        </p:nvSpPr>
        <p:spPr>
          <a:xfrm>
            <a:off x="-41122" y="2629053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Pre-condition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B9D47E-01C2-F841-B51E-F06572696EC8}"/>
              </a:ext>
            </a:extLst>
          </p:cNvPr>
          <p:cNvSpPr txBox="1"/>
          <p:nvPr/>
        </p:nvSpPr>
        <p:spPr>
          <a:xfrm>
            <a:off x="-51472" y="3940377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Post-condition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F021F0C-F6B7-D94A-8F7C-68B51878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600" dirty="0"/>
              <a:t>In-code Spec of </a:t>
            </a:r>
            <a:r>
              <a:rPr lang="en-US" sz="3600" dirty="0" err="1"/>
              <a:t>TriType</a:t>
            </a:r>
            <a:br>
              <a:rPr lang="en-US" sz="3600" dirty="0"/>
            </a:br>
            <a:r>
              <a:rPr lang="en-US" sz="2400" dirty="0"/>
              <a:t>(encoded as a parameterized </a:t>
            </a:r>
            <a:r>
              <a:rPr lang="en-US" sz="2400" dirty="0" err="1"/>
              <a:t>NUnit</a:t>
            </a:r>
            <a:r>
              <a:rPr lang="en-US" sz="2400" dirty="0"/>
              <a:t>-test)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2013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648B-6116-DC4C-AD06-9A135FF46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Now you can write your tests like this</a:t>
            </a:r>
            <a:br>
              <a:rPr lang="en-US" sz="4000" dirty="0"/>
            </a:br>
            <a:r>
              <a:rPr lang="en-US" sz="2400" dirty="0"/>
              <a:t>(</a:t>
            </a:r>
            <a:r>
              <a:rPr lang="en-US" sz="2400" dirty="0" err="1"/>
              <a:t>NUnit</a:t>
            </a:r>
            <a:r>
              <a:rPr lang="en-US" sz="2400" dirty="0"/>
              <a:t>, parameterized test)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CB640-6CFA-DE4B-8D6D-FD1A8AF4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675C6-31B0-1C45-88DE-C8E604E7EE56}"/>
              </a:ext>
            </a:extLst>
          </p:cNvPr>
          <p:cNvSpPr txBox="1"/>
          <p:nvPr/>
        </p:nvSpPr>
        <p:spPr>
          <a:xfrm>
            <a:off x="1925959" y="2208543"/>
            <a:ext cx="547260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[</a:t>
            </a:r>
            <a:r>
              <a:rPr lang="en-US" sz="2000" b="1" dirty="0" err="1"/>
              <a:t>TestCase</a:t>
            </a:r>
            <a:r>
              <a:rPr lang="en-US" sz="2000" dirty="0"/>
              <a:t>(4,4,1)]</a:t>
            </a:r>
          </a:p>
          <a:p>
            <a:r>
              <a:rPr lang="en-US" sz="2000" dirty="0"/>
              <a:t>[</a:t>
            </a:r>
            <a:r>
              <a:rPr lang="en-US" sz="2000" b="1" dirty="0" err="1"/>
              <a:t>TestCase</a:t>
            </a:r>
            <a:r>
              <a:rPr lang="en-US" sz="2000" dirty="0"/>
              <a:t>(4,4,4)]</a:t>
            </a:r>
          </a:p>
          <a:p>
            <a:r>
              <a:rPr lang="en-US" sz="2000" dirty="0"/>
              <a:t>[</a:t>
            </a:r>
            <a:r>
              <a:rPr lang="en-US" sz="2000" b="1" dirty="0" err="1"/>
              <a:t>TestCase</a:t>
            </a:r>
            <a:r>
              <a:rPr lang="en-US" sz="2000" dirty="0"/>
              <a:t>(1,2,4)]</a:t>
            </a:r>
          </a:p>
          <a:p>
            <a:r>
              <a:rPr lang="en-US" sz="2000" dirty="0"/>
              <a:t>[</a:t>
            </a:r>
            <a:r>
              <a:rPr lang="en-US" sz="2000" b="1" dirty="0" err="1"/>
              <a:t>TestCase</a:t>
            </a:r>
            <a:r>
              <a:rPr lang="en-US" sz="2000" dirty="0"/>
              <a:t>(0,4,1)]</a:t>
            </a:r>
          </a:p>
          <a:p>
            <a:r>
              <a:rPr lang="en-US" sz="2000" dirty="0"/>
              <a:t>[</a:t>
            </a:r>
            <a:r>
              <a:rPr lang="en-US" sz="2000" b="1" dirty="0" err="1"/>
              <a:t>TestCase</a:t>
            </a:r>
            <a:r>
              <a:rPr lang="en-US" sz="2000" dirty="0"/>
              <a:t>(0,0,0)]</a:t>
            </a:r>
          </a:p>
          <a:p>
            <a:r>
              <a:rPr lang="en-US" sz="2000" dirty="0"/>
              <a:t>...</a:t>
            </a:r>
          </a:p>
          <a:p>
            <a:r>
              <a:rPr lang="en-US" sz="2000" dirty="0"/>
              <a:t>bool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TriTypeSpec</a:t>
            </a:r>
            <a:r>
              <a:rPr lang="en-US" sz="2000" dirty="0"/>
              <a:t>(float a, float b, float c) {  ...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CE41AE-D97F-9A47-BE6D-2345270CCEEC}"/>
              </a:ext>
            </a:extLst>
          </p:cNvPr>
          <p:cNvSpPr txBox="1"/>
          <p:nvPr/>
        </p:nvSpPr>
        <p:spPr>
          <a:xfrm>
            <a:off x="935596" y="5157192"/>
            <a:ext cx="72728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Important observation:  this approach also opens a way for you to “</a:t>
            </a:r>
            <a:r>
              <a:rPr lang="en-US" b="1" dirty="0"/>
              <a:t>generate</a:t>
            </a:r>
            <a:r>
              <a:rPr lang="en-US" dirty="0"/>
              <a:t>” the tests, e.g. using a </a:t>
            </a:r>
            <a:r>
              <a:rPr lang="en-US" dirty="0" err="1"/>
              <a:t>QuickCheck</a:t>
            </a:r>
            <a:r>
              <a:rPr lang="en-US" dirty="0"/>
              <a:t>-like tool.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Note: “</a:t>
            </a:r>
            <a:r>
              <a:rPr lang="en-US" dirty="0" err="1"/>
              <a:t>TestCase</a:t>
            </a:r>
            <a:r>
              <a:rPr lang="en-US" dirty="0"/>
              <a:t>” </a:t>
            </a:r>
            <a:r>
              <a:rPr lang="en-US" dirty="0" err="1"/>
              <a:t>Nunit</a:t>
            </a:r>
            <a:r>
              <a:rPr lang="en-US" dirty="0"/>
              <a:t> attribute can only handle simple types. See also the doc. for ‘</a:t>
            </a:r>
            <a:r>
              <a:rPr lang="en-GB" b="1" dirty="0" err="1"/>
              <a:t>TestCaseSource</a:t>
            </a:r>
            <a:r>
              <a:rPr lang="en-US" dirty="0"/>
              <a:t>” </a:t>
            </a:r>
            <a:r>
              <a:rPr lang="en-US" dirty="0" err="1"/>
              <a:t>Nunit</a:t>
            </a:r>
            <a:r>
              <a:rPr lang="en-US" dirty="0"/>
              <a:t> attribute.</a:t>
            </a:r>
            <a:endParaRPr lang="en-GB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2AA167E-1E75-274B-95B9-488C8F6762C4}"/>
              </a:ext>
            </a:extLst>
          </p:cNvPr>
          <p:cNvSpPr/>
          <p:nvPr/>
        </p:nvSpPr>
        <p:spPr>
          <a:xfrm>
            <a:off x="1745431" y="2132856"/>
            <a:ext cx="5653136" cy="2592288"/>
          </a:xfrm>
          <a:prstGeom prst="roundRect">
            <a:avLst>
              <a:gd name="adj" fmla="val 13776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82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CFB0A-5C2A-0C45-BFF1-536C823C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 specifications for methods on arrays or collections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E3ADF-B48C-8444-A164-3AB89D7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47B100-B36A-A54D-B98C-B489AE8411EF}"/>
              </a:ext>
            </a:extLst>
          </p:cNvPr>
          <p:cNvSpPr txBox="1"/>
          <p:nvPr/>
        </p:nvSpPr>
        <p:spPr>
          <a:xfrm>
            <a:off x="455887" y="3861048"/>
            <a:ext cx="8260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Informal</a:t>
            </a:r>
            <a:r>
              <a:rPr lang="en-US" sz="2400" dirty="0"/>
              <a:t>: </a:t>
            </a:r>
            <a:r>
              <a:rPr lang="en-US" sz="2400" i="1" dirty="0"/>
              <a:t>given a non-empty integer array a, and assume x occurs in a, the method returns  an index k in a of an 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18D786-C1E5-6A45-9B69-ADE806818A32}"/>
              </a:ext>
            </a:extLst>
          </p:cNvPr>
          <p:cNvSpPr txBox="1"/>
          <p:nvPr/>
        </p:nvSpPr>
        <p:spPr>
          <a:xfrm>
            <a:off x="455887" y="2492896"/>
            <a:ext cx="826080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int </a:t>
            </a:r>
            <a:r>
              <a:rPr lang="en-US" sz="3200" dirty="0" err="1"/>
              <a:t>GetIndex</a:t>
            </a:r>
            <a:r>
              <a:rPr lang="en-US" sz="3200" dirty="0"/>
              <a:t>(x, int[ ] a) { ... 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733BFA1-F933-2345-AEE3-0746672F3B8C}"/>
              </a:ext>
            </a:extLst>
          </p:cNvPr>
          <p:cNvSpPr/>
          <p:nvPr/>
        </p:nvSpPr>
        <p:spPr>
          <a:xfrm>
            <a:off x="436850" y="3507322"/>
            <a:ext cx="8455630" cy="1505854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6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BCD696-21FB-4840-AB9B-F3905686BED9}"/>
              </a:ext>
            </a:extLst>
          </p:cNvPr>
          <p:cNvSpPr/>
          <p:nvPr/>
        </p:nvSpPr>
        <p:spPr>
          <a:xfrm>
            <a:off x="1491560" y="5205680"/>
            <a:ext cx="6460444" cy="5995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D78952-DE6F-824C-ACB0-144BC1BC7F61}"/>
              </a:ext>
            </a:extLst>
          </p:cNvPr>
          <p:cNvSpPr/>
          <p:nvPr/>
        </p:nvSpPr>
        <p:spPr>
          <a:xfrm>
            <a:off x="1518831" y="3380512"/>
            <a:ext cx="6433172" cy="696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E696B-D844-E044-AC56-943E21FC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Formal spec: now we also need “quantifiers”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835D5-764A-9449-9ADB-EBA0C9DA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sz="2400" b="1" dirty="0"/>
              <a:t>Informal</a:t>
            </a:r>
            <a:r>
              <a:rPr lang="en-US" sz="2400" dirty="0"/>
              <a:t>: </a:t>
            </a:r>
            <a:r>
              <a:rPr lang="en-US" sz="2400" i="1" dirty="0"/>
              <a:t>given a non-empty integer array a, and assume x occurs in a, the method returns  an index k in a of an 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47D9D-24BC-8E41-9A91-EAFDD497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288CA-2770-854C-86A7-3C9015782BBA}"/>
                  </a:ext>
                </a:extLst>
              </p:cNvPr>
              <p:cNvSpPr txBox="1"/>
              <p:nvPr/>
            </p:nvSpPr>
            <p:spPr>
              <a:xfrm>
                <a:off x="1457897" y="3501008"/>
                <a:ext cx="6454010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/>
                  <a:t>{ a ≠ null ∧ (∃k: 0≤k&lt;</a:t>
                </a:r>
                <a:r>
                  <a:rPr lang="en-US" sz="2800" dirty="0" err="1"/>
                  <a:t>a.length</a:t>
                </a:r>
                <a:r>
                  <a:rPr lang="en-US" sz="2800" dirty="0"/>
                  <a:t> : a[k]=x)  }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 err="1"/>
                  <a:t>GetIndex</a:t>
                </a:r>
                <a:r>
                  <a:rPr lang="en-US" sz="2800" dirty="0"/>
                  <a:t>(x, int[] a)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{ 0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retval</a:t>
                </a:r>
                <a:r>
                  <a:rPr lang="en-US" sz="2800" dirty="0"/>
                  <a:t>&lt;</a:t>
                </a:r>
                <a:r>
                  <a:rPr lang="en-US" sz="2800" dirty="0" err="1"/>
                  <a:t>a.length</a:t>
                </a:r>
                <a:r>
                  <a:rPr lang="en-US" sz="2800" dirty="0"/>
                  <a:t>  /\   </a:t>
                </a:r>
                <a:r>
                  <a:rPr lang="en-US" sz="2800" dirty="0">
                    <a:highlight>
                      <a:srgbClr val="FFFF00"/>
                    </a:highlight>
                  </a:rPr>
                  <a:t>a[</a:t>
                </a:r>
                <a:r>
                  <a:rPr lang="en-US" sz="2800" dirty="0" err="1">
                    <a:highlight>
                      <a:srgbClr val="FFFF00"/>
                    </a:highlight>
                  </a:rPr>
                  <a:t>retval</a:t>
                </a:r>
                <a:r>
                  <a:rPr lang="en-US" sz="2800" dirty="0">
                    <a:highlight>
                      <a:srgbClr val="FFFF00"/>
                    </a:highlight>
                  </a:rPr>
                  <a:t>] = x </a:t>
                </a:r>
                <a:r>
                  <a:rPr lang="en-US" sz="2800" dirty="0"/>
                  <a:t>}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288CA-2770-854C-86A7-3C9015782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897" y="3501008"/>
                <a:ext cx="6454010" cy="2246769"/>
              </a:xfrm>
              <a:prstGeom prst="rect">
                <a:avLst/>
              </a:prstGeom>
              <a:blipFill>
                <a:blip r:embed="rId3"/>
                <a:stretch>
                  <a:fillRect l="-1373" t="-3371" r="-1373" b="-6742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666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“testing”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27" y="4293096"/>
            <a:ext cx="8229600" cy="167279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As such, testing is a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pragmatic</a:t>
            </a:r>
            <a:r>
              <a:rPr lang="en-US" sz="2400" dirty="0"/>
              <a:t> approach of verification (and we have to accept that it is inherently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incomplete</a:t>
            </a:r>
            <a:r>
              <a:rPr lang="en-US" sz="2400" dirty="0"/>
              <a:t>). </a:t>
            </a: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EA0DEF-AFB5-E940-A155-3DFE46170E44}"/>
              </a:ext>
            </a:extLst>
          </p:cNvPr>
          <p:cNvSpPr txBox="1"/>
          <p:nvPr/>
        </p:nvSpPr>
        <p:spPr>
          <a:xfrm>
            <a:off x="457200" y="6169580"/>
            <a:ext cx="8057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</a:t>
            </a:r>
            <a:r>
              <a:rPr lang="en-US" dirty="0"/>
              <a:t>: we will discuss a more complete approach in the 2</a:t>
            </a:r>
            <a:r>
              <a:rPr lang="en-US" baseline="30000" dirty="0"/>
              <a:t>nd</a:t>
            </a:r>
            <a:r>
              <a:rPr lang="en-US" dirty="0"/>
              <a:t> half of the course.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053364-4111-3F47-9791-E01D8FBEB210}"/>
              </a:ext>
            </a:extLst>
          </p:cNvPr>
          <p:cNvSpPr txBox="1"/>
          <p:nvPr/>
        </p:nvSpPr>
        <p:spPr>
          <a:xfrm>
            <a:off x="755576" y="2420888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Testing a program</a:t>
            </a:r>
            <a:r>
              <a:rPr lang="en-US" sz="2800" dirty="0"/>
              <a:t>: verifying the correctness (or other qualities) of the program by inspecting a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finite number</a:t>
            </a:r>
            <a:r>
              <a:rPr lang="en-US" sz="2800" dirty="0"/>
              <a:t> of executions.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70D6665-15DB-BE44-9001-368763D00C93}"/>
              </a:ext>
            </a:extLst>
          </p:cNvPr>
          <p:cNvSpPr/>
          <p:nvPr/>
        </p:nvSpPr>
        <p:spPr>
          <a:xfrm>
            <a:off x="755576" y="2368666"/>
            <a:ext cx="7632848" cy="1564390"/>
          </a:xfrm>
          <a:prstGeom prst="roundRect">
            <a:avLst>
              <a:gd name="adj" fmla="val 21458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58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696B-D844-E044-AC56-943E21FC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Providing quantifiers as in-code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835D5-764A-9449-9ADB-EBA0C9DA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sz="2800" dirty="0"/>
              <a:t>Define (static):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400" b="1" dirty="0"/>
              <a:t>Exists</a:t>
            </a:r>
            <a:r>
              <a:rPr lang="en-US" sz="2400" dirty="0"/>
              <a:t>(</a:t>
            </a:r>
            <a:r>
              <a:rPr lang="en-US" sz="2400" dirty="0" err="1"/>
              <a:t>a,P</a:t>
            </a:r>
            <a:r>
              <a:rPr lang="en-US" sz="2400" dirty="0"/>
              <a:t>) = there exists a valid index </a:t>
            </a:r>
            <a:r>
              <a:rPr lang="en-US" sz="2400" dirty="0" err="1"/>
              <a:t>i</a:t>
            </a:r>
            <a:r>
              <a:rPr lang="en-US" sz="2400" dirty="0"/>
              <a:t> of a, such that P(</a:t>
            </a:r>
            <a:r>
              <a:rPr lang="en-US" sz="2400" dirty="0" err="1"/>
              <a:t>i</a:t>
            </a:r>
            <a:r>
              <a:rPr lang="en-US" sz="2400" dirty="0"/>
              <a:t>) is true.</a:t>
            </a:r>
          </a:p>
          <a:p>
            <a:r>
              <a:rPr lang="en-US" sz="2400" dirty="0"/>
              <a:t>Similarly you can define </a:t>
            </a:r>
            <a:r>
              <a:rPr lang="en-US" sz="2400" b="1" dirty="0" err="1"/>
              <a:t>Forall</a:t>
            </a:r>
            <a:r>
              <a:rPr lang="en-US" sz="2400" dirty="0"/>
              <a:t>(</a:t>
            </a:r>
            <a:r>
              <a:rPr lang="en-US" sz="2400" dirty="0" err="1"/>
              <a:t>a,P</a:t>
            </a:r>
            <a:r>
              <a:rPr lang="en-US" sz="2400" dirty="0"/>
              <a:t>).</a:t>
            </a:r>
          </a:p>
          <a:p>
            <a:r>
              <a:rPr lang="en-US" sz="2400" dirty="0"/>
              <a:t>Similarly you can define quantifiers for collections.</a:t>
            </a:r>
          </a:p>
          <a:p>
            <a:r>
              <a:rPr lang="en-US" sz="2400" dirty="0"/>
              <a:t>Already provided in </a:t>
            </a:r>
            <a:r>
              <a:rPr lang="en-US" sz="2400" dirty="0" err="1"/>
              <a:t>STVRogue</a:t>
            </a:r>
            <a:r>
              <a:rPr lang="en-US" sz="2400" dirty="0"/>
              <a:t>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47D9D-24BC-8E41-9A91-EAFDD497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254B77-EDA3-0C4F-9F74-74AC196D74D6}"/>
              </a:ext>
            </a:extLst>
          </p:cNvPr>
          <p:cNvSpPr txBox="1"/>
          <p:nvPr/>
        </p:nvSpPr>
        <p:spPr>
          <a:xfrm>
            <a:off x="755576" y="2420888"/>
            <a:ext cx="813690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Exists</a:t>
            </a:r>
            <a:r>
              <a:rPr lang="en-US" sz="2400" dirty="0">
                <a:highlight>
                  <a:srgbClr val="FFFF00"/>
                </a:highlight>
              </a:rPr>
              <a:t>&lt;T&gt;</a:t>
            </a:r>
            <a:r>
              <a:rPr lang="en-US" sz="2400" dirty="0"/>
              <a:t> (</a:t>
            </a:r>
            <a:r>
              <a:rPr lang="en-US" sz="2400" dirty="0">
                <a:highlight>
                  <a:srgbClr val="FFFF00"/>
                </a:highlight>
              </a:rPr>
              <a:t> T </a:t>
            </a:r>
            <a:r>
              <a:rPr lang="en-US" sz="2400" dirty="0"/>
              <a:t>[ ] a,   Predicate&lt;int&gt; P) {</a:t>
            </a:r>
            <a:br>
              <a:rPr lang="en-US" sz="2400" dirty="0"/>
            </a:br>
            <a:r>
              <a:rPr lang="en-US" sz="2400" dirty="0"/>
              <a:t>     </a:t>
            </a:r>
            <a:r>
              <a:rPr lang="en-US" sz="2400" b="1" dirty="0"/>
              <a:t>for</a:t>
            </a:r>
            <a:r>
              <a:rPr lang="en-US" sz="2400" dirty="0"/>
              <a:t> (int k=0; k&lt;</a:t>
            </a:r>
            <a:r>
              <a:rPr lang="en-US" sz="2400" dirty="0" err="1"/>
              <a:t>a.Length</a:t>
            </a:r>
            <a:r>
              <a:rPr lang="en-US" sz="2400" dirty="0"/>
              <a:t>; k++) </a:t>
            </a:r>
            <a:r>
              <a:rPr lang="en-US" sz="2400" b="1" dirty="0"/>
              <a:t>if</a:t>
            </a:r>
            <a:r>
              <a:rPr lang="en-US" sz="2400" dirty="0"/>
              <a:t> (P(k)) </a:t>
            </a:r>
            <a:r>
              <a:rPr lang="en-US" sz="2400" b="1" dirty="0"/>
              <a:t>return</a:t>
            </a:r>
            <a:r>
              <a:rPr lang="en-US" sz="2400" dirty="0"/>
              <a:t> true  ;</a:t>
            </a:r>
            <a:br>
              <a:rPr lang="en-US" sz="2400" dirty="0"/>
            </a:br>
            <a:r>
              <a:rPr lang="en-US" sz="2400" dirty="0"/>
              <a:t>     </a:t>
            </a:r>
            <a:r>
              <a:rPr lang="en-US" sz="2400" b="1" dirty="0"/>
              <a:t>return</a:t>
            </a:r>
            <a:r>
              <a:rPr lang="en-US" sz="2400" dirty="0"/>
              <a:t> false ;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07E731D-98DC-A54D-896B-2E9CACC04368}"/>
              </a:ext>
            </a:extLst>
          </p:cNvPr>
          <p:cNvSpPr/>
          <p:nvPr/>
        </p:nvSpPr>
        <p:spPr>
          <a:xfrm>
            <a:off x="430473" y="2269614"/>
            <a:ext cx="8256327" cy="1872208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193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CFB0A-5C2A-0C45-BFF1-536C823C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Specifying properties of arrays </a:t>
            </a:r>
            <a:br>
              <a:rPr lang="en-US" sz="3200" dirty="0"/>
            </a:br>
            <a:r>
              <a:rPr lang="en-US" sz="3200" dirty="0"/>
              <a:t>(and similarly collections)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652F5-388C-8843-B0E2-3BAE18E8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Now we can write in-code properties, e.g. : the array a contains only positive integers: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 </a:t>
            </a:r>
          </a:p>
          <a:p>
            <a:endParaRPr lang="en-US" sz="2400" dirty="0"/>
          </a:p>
          <a:p>
            <a:r>
              <a:rPr lang="en-US" sz="2400" dirty="0"/>
              <a:t>Or, the array a has at least one positive integers: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Alternatively using built-in </a:t>
            </a:r>
            <a:r>
              <a:rPr lang="en-US" sz="2400" dirty="0" err="1"/>
              <a:t>a.Any</a:t>
            </a:r>
            <a:r>
              <a:rPr lang="en-US" sz="2400" dirty="0"/>
              <a:t>(..) and </a:t>
            </a:r>
            <a:r>
              <a:rPr lang="en-US" sz="2400" dirty="0" err="1"/>
              <a:t>a.All</a:t>
            </a:r>
            <a:r>
              <a:rPr lang="en-US" sz="2400" dirty="0"/>
              <a:t>(..)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E3ADF-B48C-8444-A164-3AB89D7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7925B-1514-0741-9956-9F29240816CC}"/>
              </a:ext>
            </a:extLst>
          </p:cNvPr>
          <p:cNvSpPr txBox="1"/>
          <p:nvPr/>
        </p:nvSpPr>
        <p:spPr>
          <a:xfrm>
            <a:off x="2308399" y="2675456"/>
            <a:ext cx="4483920" cy="5232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  </a:t>
            </a:r>
            <a:r>
              <a:rPr lang="en-US" sz="2800" b="1" dirty="0" err="1">
                <a:solidFill>
                  <a:srgbClr val="C00000"/>
                </a:solidFill>
              </a:rPr>
              <a:t>Forall</a:t>
            </a:r>
            <a:r>
              <a:rPr lang="en-US" sz="2800" dirty="0"/>
              <a:t>(a,  k =&gt;  a[k] &gt; 0 )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4DC8A-168F-9D41-A480-7F1A87AC976B}"/>
              </a:ext>
            </a:extLst>
          </p:cNvPr>
          <p:cNvSpPr txBox="1"/>
          <p:nvPr/>
        </p:nvSpPr>
        <p:spPr>
          <a:xfrm>
            <a:off x="2239469" y="4429013"/>
            <a:ext cx="4665060" cy="5232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  </a:t>
            </a:r>
            <a:r>
              <a:rPr lang="en-US" sz="2800" b="1" dirty="0">
                <a:solidFill>
                  <a:srgbClr val="C00000"/>
                </a:solidFill>
              </a:rPr>
              <a:t>Exists</a:t>
            </a:r>
            <a:r>
              <a:rPr lang="en-US" sz="2800" dirty="0"/>
              <a:t>(a,  k =&gt;  a[k] &gt; 0 )  </a:t>
            </a:r>
          </a:p>
        </p:txBody>
      </p:sp>
    </p:spTree>
    <p:extLst>
      <p:ext uri="{BB962C8B-B14F-4D97-AF65-F5344CB8AC3E}">
        <p14:creationId xmlns:p14="http://schemas.microsoft.com/office/powerpoint/2010/main" val="885140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C5BE627-40C2-F441-9ECD-F05369B9773B}"/>
              </a:ext>
            </a:extLst>
          </p:cNvPr>
          <p:cNvSpPr/>
          <p:nvPr/>
        </p:nvSpPr>
        <p:spPr>
          <a:xfrm>
            <a:off x="1475656" y="5560389"/>
            <a:ext cx="6768753" cy="38349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6A4496-462B-E84F-A407-CD3D9C58A7BE}"/>
              </a:ext>
            </a:extLst>
          </p:cNvPr>
          <p:cNvSpPr/>
          <p:nvPr/>
        </p:nvSpPr>
        <p:spPr>
          <a:xfrm>
            <a:off x="1253347" y="4938524"/>
            <a:ext cx="4850240" cy="349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65989A-4032-2E4A-8ADE-5798FB08D86F}"/>
              </a:ext>
            </a:extLst>
          </p:cNvPr>
          <p:cNvSpPr/>
          <p:nvPr/>
        </p:nvSpPr>
        <p:spPr>
          <a:xfrm>
            <a:off x="1251678" y="3780606"/>
            <a:ext cx="4850240" cy="3498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CFB0A-5C2A-0C45-BFF1-536C823C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in-code spec of </a:t>
            </a:r>
            <a:r>
              <a:rPr lang="en-US" dirty="0" err="1"/>
              <a:t>GetIndex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E3ADF-B48C-8444-A164-3AB89D7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7925B-1514-0741-9956-9F29240816CC}"/>
              </a:ext>
            </a:extLst>
          </p:cNvPr>
          <p:cNvSpPr txBox="1"/>
          <p:nvPr/>
        </p:nvSpPr>
        <p:spPr>
          <a:xfrm>
            <a:off x="631963" y="3120722"/>
            <a:ext cx="7848872" cy="34778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GetIndexSpec</a:t>
            </a:r>
            <a:r>
              <a:rPr lang="en-US" sz="2000" dirty="0"/>
              <a:t>(int x, </a:t>
            </a:r>
            <a:r>
              <a:rPr lang="en-US" sz="2000" b="1" dirty="0"/>
              <a:t>params</a:t>
            </a:r>
            <a:r>
              <a:rPr lang="en-US" sz="2000" dirty="0"/>
              <a:t> int[] a) {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b="1" dirty="0"/>
              <a:t>if</a:t>
            </a:r>
            <a:r>
              <a:rPr lang="en-US" sz="2000" dirty="0"/>
              <a:t> (a!=null &amp;&amp; 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Exists</a:t>
            </a:r>
            <a:r>
              <a:rPr lang="en-US" sz="2000" dirty="0"/>
              <a:t>(a,  k =&gt;  a[k]==x))  {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/>
              <a:t>var</a:t>
            </a:r>
            <a:r>
              <a:rPr lang="en-US" sz="2000" dirty="0"/>
              <a:t> </a:t>
            </a:r>
            <a:r>
              <a:rPr lang="en-US" sz="2000" dirty="0" err="1"/>
              <a:t>retval</a:t>
            </a:r>
            <a:r>
              <a:rPr lang="en-US" sz="2000" dirty="0"/>
              <a:t>    =   </a:t>
            </a:r>
            <a:r>
              <a:rPr lang="en-US" sz="2000" b="1" dirty="0" err="1"/>
              <a:t>GetIndex</a:t>
            </a:r>
            <a:r>
              <a:rPr lang="en-US" sz="2000" b="1" dirty="0"/>
              <a:t>(</a:t>
            </a:r>
            <a:r>
              <a:rPr lang="en-US" sz="2000" b="1" dirty="0" err="1"/>
              <a:t>x,a</a:t>
            </a:r>
            <a:r>
              <a:rPr lang="en-US" sz="2000" b="1" dirty="0"/>
              <a:t>)</a:t>
            </a:r>
            <a:br>
              <a:rPr lang="en-US" sz="2000" dirty="0"/>
            </a:br>
            <a:r>
              <a:rPr lang="en-US" sz="2000" dirty="0"/>
              <a:t>        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 err="1"/>
              <a:t>Assert.IsTrue</a:t>
            </a:r>
            <a:r>
              <a:rPr lang="en-US" sz="2000" b="1" dirty="0"/>
              <a:t>(a[</a:t>
            </a:r>
            <a:r>
              <a:rPr lang="en-US" sz="2000" b="1" dirty="0" err="1"/>
              <a:t>retval</a:t>
            </a:r>
            <a:r>
              <a:rPr lang="en-US" sz="2000" b="1" dirty="0"/>
              <a:t>]) == x)  }</a:t>
            </a:r>
          </a:p>
          <a:p>
            <a:endParaRPr lang="en-US" sz="2000" b="1" dirty="0"/>
          </a:p>
          <a:p>
            <a:r>
              <a:rPr lang="en-US" sz="2000" b="1" dirty="0"/>
              <a:t>   else</a:t>
            </a:r>
            <a:r>
              <a:rPr lang="en-US" sz="2000" dirty="0"/>
              <a:t>   </a:t>
            </a:r>
            <a:r>
              <a:rPr lang="en-US" sz="2000" b="1" dirty="0" err="1"/>
              <a:t>Assert.Throws</a:t>
            </a:r>
            <a:r>
              <a:rPr lang="en-US" sz="2000" b="1" dirty="0"/>
              <a:t>&lt;</a:t>
            </a:r>
            <a:r>
              <a:rPr lang="en-US" sz="2000" dirty="0" err="1"/>
              <a:t>ArgumentException</a:t>
            </a:r>
            <a:r>
              <a:rPr lang="en-US" sz="2000" dirty="0"/>
              <a:t>&gt;(() =&gt; </a:t>
            </a:r>
            <a:r>
              <a:rPr lang="en-US" sz="2000" dirty="0" err="1"/>
              <a:t>GetIndex</a:t>
            </a:r>
            <a:r>
              <a:rPr lang="en-US" sz="2000" dirty="0"/>
              <a:t>(</a:t>
            </a:r>
            <a:r>
              <a:rPr lang="en-US" sz="2000" dirty="0" err="1"/>
              <a:t>x,a</a:t>
            </a:r>
            <a:r>
              <a:rPr lang="en-US" sz="2000" dirty="0"/>
              <a:t>))</a:t>
            </a:r>
            <a:br>
              <a:rPr lang="en-US" sz="2000" dirty="0"/>
            </a:br>
            <a:endParaRPr lang="en-US" sz="2000" b="1" dirty="0"/>
          </a:p>
          <a:p>
            <a:r>
              <a:rPr lang="en-US" sz="2000" dirty="0"/>
              <a:t>}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47B100-B36A-A54D-B98C-B489AE8411EF}"/>
              </a:ext>
            </a:extLst>
          </p:cNvPr>
          <p:cNvSpPr txBox="1"/>
          <p:nvPr/>
        </p:nvSpPr>
        <p:spPr>
          <a:xfrm>
            <a:off x="425997" y="1772816"/>
            <a:ext cx="8260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Informal</a:t>
            </a:r>
            <a:r>
              <a:rPr lang="en-US" sz="2400" dirty="0"/>
              <a:t>: </a:t>
            </a:r>
            <a:r>
              <a:rPr lang="en-US" sz="2400" i="1" dirty="0"/>
              <a:t>given a non-empty integer array a, and assume x occurs in a, the method returns  an index k in a of an 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D484DB-E6BB-3C4B-A874-0B8AD5F748AB}"/>
              </a:ext>
            </a:extLst>
          </p:cNvPr>
          <p:cNvSpPr txBox="1"/>
          <p:nvPr/>
        </p:nvSpPr>
        <p:spPr>
          <a:xfrm>
            <a:off x="5866956" y="3817023"/>
            <a:ext cx="1350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Pre-condition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8FC05A-28CF-6F47-A280-903B65081E52}"/>
              </a:ext>
            </a:extLst>
          </p:cNvPr>
          <p:cNvSpPr txBox="1"/>
          <p:nvPr/>
        </p:nvSpPr>
        <p:spPr>
          <a:xfrm>
            <a:off x="5951676" y="4965761"/>
            <a:ext cx="1350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Post-condition</a:t>
            </a:r>
          </a:p>
        </p:txBody>
      </p:sp>
    </p:spTree>
    <p:extLst>
      <p:ext uri="{BB962C8B-B14F-4D97-AF65-F5344CB8AC3E}">
        <p14:creationId xmlns:p14="http://schemas.microsoft.com/office/powerpoint/2010/main" val="1014134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075"/>
          </a:xfrm>
        </p:spPr>
        <p:txBody>
          <a:bodyPr/>
          <a:lstStyle/>
          <a:p>
            <a:r>
              <a:rPr lang="en-US" sz="3600" dirty="0"/>
              <a:t>Using </a:t>
            </a:r>
            <a:r>
              <a:rPr lang="en-US" sz="3600" dirty="0" err="1"/>
              <a:t>GetIndexSpec</a:t>
            </a:r>
            <a:r>
              <a:rPr lang="en-US" sz="3600" dirty="0"/>
              <a:t> for parameterized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CD0C-1625-4B59-866D-32083D4A500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09054-0061-C249-9C06-B1F01647F6A6}"/>
              </a:ext>
            </a:extLst>
          </p:cNvPr>
          <p:cNvSpPr txBox="1"/>
          <p:nvPr/>
        </p:nvSpPr>
        <p:spPr>
          <a:xfrm>
            <a:off x="1007604" y="1988840"/>
            <a:ext cx="7128792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b="1" dirty="0" err="1"/>
              <a:t>TestCase</a:t>
            </a:r>
            <a:r>
              <a:rPr lang="en-US" sz="2400" dirty="0"/>
              <a:t>(0)]</a:t>
            </a:r>
          </a:p>
          <a:p>
            <a:r>
              <a:rPr lang="en-US" sz="2400" dirty="0"/>
              <a:t>[</a:t>
            </a:r>
            <a:r>
              <a:rPr lang="en-US" sz="2400" b="1" dirty="0" err="1"/>
              <a:t>TestCase</a:t>
            </a:r>
            <a:r>
              <a:rPr lang="en-US" sz="2400" dirty="0"/>
              <a:t>(0,1)]</a:t>
            </a:r>
          </a:p>
          <a:p>
            <a:r>
              <a:rPr lang="en-US" sz="2400" dirty="0"/>
              <a:t>[</a:t>
            </a:r>
            <a:r>
              <a:rPr lang="en-US" sz="2400" b="1" dirty="0" err="1"/>
              <a:t>TestCase</a:t>
            </a:r>
            <a:r>
              <a:rPr lang="en-US" sz="2400" dirty="0"/>
              <a:t>(0,0,0)]</a:t>
            </a:r>
          </a:p>
          <a:p>
            <a:r>
              <a:rPr lang="en-US" sz="2400" dirty="0"/>
              <a:t>[</a:t>
            </a:r>
            <a:r>
              <a:rPr lang="en-US" sz="2400" b="1" dirty="0" err="1"/>
              <a:t>TestCase</a:t>
            </a:r>
            <a:r>
              <a:rPr lang="en-US" sz="2400" dirty="0"/>
              <a:t>(0,1,1,1,0)]</a:t>
            </a:r>
          </a:p>
          <a:p>
            <a:r>
              <a:rPr lang="en-US" sz="2400" dirty="0"/>
              <a:t>...</a:t>
            </a:r>
          </a:p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GetIndexSpec</a:t>
            </a:r>
            <a:r>
              <a:rPr lang="en-US" sz="2400" dirty="0"/>
              <a:t>(int x, </a:t>
            </a:r>
            <a:r>
              <a:rPr lang="en-US" sz="2400" b="1" dirty="0"/>
              <a:t>params</a:t>
            </a:r>
            <a:r>
              <a:rPr lang="en-US" sz="2400" dirty="0"/>
              <a:t> int[] a) { ... }</a:t>
            </a:r>
          </a:p>
        </p:txBody>
      </p:sp>
    </p:spTree>
    <p:extLst>
      <p:ext uri="{BB962C8B-B14F-4D97-AF65-F5344CB8AC3E}">
        <p14:creationId xmlns:p14="http://schemas.microsoft.com/office/powerpoint/2010/main" val="11876056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D356BD5-48D5-CC48-BEA4-39003C4BFB75}"/>
              </a:ext>
            </a:extLst>
          </p:cNvPr>
          <p:cNvSpPr/>
          <p:nvPr/>
        </p:nvSpPr>
        <p:spPr>
          <a:xfrm>
            <a:off x="251520" y="3068960"/>
            <a:ext cx="8606730" cy="1872208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US" sz="4000" dirty="0"/>
              <a:t>Mock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01050" cy="4929411"/>
          </a:xfrm>
        </p:spPr>
        <p:txBody>
          <a:bodyPr/>
          <a:lstStyle/>
          <a:p>
            <a:pPr eaLnBrk="1" hangingPunct="1"/>
            <a:r>
              <a:rPr lang="en-US" sz="2800" dirty="0"/>
              <a:t>Consider testing a class C that uses a class D.</a:t>
            </a:r>
          </a:p>
          <a:p>
            <a:pPr eaLnBrk="1" hangingPunct="1"/>
            <a:r>
              <a:rPr lang="en-US" sz="2800" dirty="0"/>
              <a:t>In a larger project, it is possible that D is developed by a separate team, and by the time you want to test C, D is not ready/stable yet. </a:t>
            </a:r>
            <a:r>
              <a:rPr lang="en-US" sz="2800" b="1" dirty="0"/>
              <a:t>Solution</a:t>
            </a:r>
            <a:r>
              <a:rPr lang="en-US" sz="2800" dirty="0"/>
              <a:t>: we ”mock” D. </a:t>
            </a:r>
          </a:p>
          <a:p>
            <a:pPr eaLnBrk="1" hangingPunct="1"/>
            <a:r>
              <a:rPr lang="en-US" sz="2800" dirty="0"/>
              <a:t>A </a:t>
            </a:r>
            <a:r>
              <a:rPr lang="en-US" sz="2800" i="1" u="sng" dirty="0"/>
              <a:t>mock</a:t>
            </a:r>
            <a:r>
              <a:rPr lang="en-US" sz="2800" dirty="0"/>
              <a:t> of a program P:</a:t>
            </a:r>
          </a:p>
          <a:p>
            <a:pPr lvl="1" eaLnBrk="1" hangingPunct="1"/>
            <a:r>
              <a:rPr lang="en-US" sz="2400" dirty="0"/>
              <a:t>has the same interface as P</a:t>
            </a:r>
          </a:p>
          <a:p>
            <a:pPr lvl="1" eaLnBrk="1" hangingPunct="1"/>
            <a:r>
              <a:rPr lang="en-US" sz="2400" dirty="0"/>
              <a:t>may only implement a very small subset of P’s behavior</a:t>
            </a:r>
          </a:p>
          <a:p>
            <a:pPr lvl="1" eaLnBrk="1" hangingPunct="1"/>
            <a:r>
              <a:rPr lang="en-US" sz="2400" dirty="0"/>
              <a:t>fully under your control</a:t>
            </a:r>
          </a:p>
          <a:p>
            <a:pPr eaLnBrk="1" hangingPunct="1"/>
            <a:r>
              <a:rPr lang="en-US" sz="2800" dirty="0"/>
              <a:t>You would want a way to conveniently create mocks.</a:t>
            </a:r>
          </a:p>
          <a:p>
            <a:pPr eaLnBrk="1" hangingPunct="1"/>
            <a:r>
              <a:rPr lang="en-US" sz="2800" dirty="0"/>
              <a:t>Mentioned in Ch. 6.2.1 A&amp;O (12.2.1 2</a:t>
            </a:r>
            <a:r>
              <a:rPr lang="en-US" sz="2800" baseline="30000" dirty="0"/>
              <a:t>nd</a:t>
            </a:r>
            <a:r>
              <a:rPr lang="en-US" sz="2800" dirty="0"/>
              <a:t> Ed).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BD490-4DBE-442D-B3CA-28CEED8BAE8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7EE520F-EA36-A04F-BF16-F375EBCA3EF7}"/>
              </a:ext>
            </a:extLst>
          </p:cNvPr>
          <p:cNvSpPr/>
          <p:nvPr/>
        </p:nvSpPr>
        <p:spPr>
          <a:xfrm>
            <a:off x="2915816" y="4888465"/>
            <a:ext cx="6048672" cy="5690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15816" y="5455473"/>
            <a:ext cx="6048672" cy="668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Example: Heater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1152" y="6356350"/>
            <a:ext cx="2133600" cy="365125"/>
          </a:xfrm>
        </p:spPr>
        <p:txBody>
          <a:bodyPr/>
          <a:lstStyle/>
          <a:p>
            <a:pPr>
              <a:defRPr/>
            </a:pPr>
            <a:fld id="{CAF907CE-D82A-4EE3-91D6-45E6CF8153D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2688412" y="4197094"/>
            <a:ext cx="63480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test1() {</a:t>
            </a:r>
          </a:p>
          <a:p>
            <a:pPr>
              <a:defRPr/>
            </a:pPr>
            <a:r>
              <a:rPr lang="en-US" sz="2000" dirty="0">
                <a:latin typeface="+mn-lt"/>
              </a:rPr>
              <a:t>   thermometer = .... // get some thermometer</a:t>
            </a:r>
          </a:p>
          <a:p>
            <a:pPr>
              <a:defRPr/>
            </a:pPr>
            <a:r>
              <a:rPr lang="en-US" sz="2000" dirty="0"/>
              <a:t>   Heater heater = new Heater(thermometer)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    </a:t>
            </a:r>
            <a:r>
              <a:rPr lang="en-US" sz="2000" dirty="0" err="1">
                <a:latin typeface="+mn-lt"/>
              </a:rPr>
              <a:t>Assume.That</a:t>
            </a:r>
            <a:r>
              <a:rPr lang="en-US" sz="2000" dirty="0">
                <a:latin typeface="+mn-lt"/>
              </a:rPr>
              <a:t>(</a:t>
            </a:r>
            <a:r>
              <a:rPr lang="en-US" sz="2000" dirty="0" err="1">
                <a:latin typeface="+mn-lt"/>
              </a:rPr>
              <a:t>thermometer.Value</a:t>
            </a:r>
            <a:r>
              <a:rPr lang="en-US" sz="2000" dirty="0">
                <a:latin typeface="+mn-lt"/>
              </a:rPr>
              <a:t>() &gt;= heater.limit+0.001)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    </a:t>
            </a:r>
            <a:r>
              <a:rPr lang="nl-NL" sz="2000" dirty="0" err="1">
                <a:latin typeface="+mn-lt"/>
              </a:rPr>
              <a:t>heater.AutoOff</a:t>
            </a:r>
            <a:r>
              <a:rPr lang="nl-NL" sz="2000" dirty="0">
                <a:latin typeface="+mn-lt"/>
              </a:rPr>
              <a:t>()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    Assert.IsFalse(heater.active)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}   </a:t>
            </a:r>
            <a:endParaRPr lang="en-US" sz="20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7628" y="2411991"/>
            <a:ext cx="2981325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class Thermometer</a:t>
            </a:r>
            <a:br>
              <a:rPr lang="en-US" sz="2000" dirty="0"/>
            </a:br>
            <a:r>
              <a:rPr lang="en-US" sz="2000" dirty="0"/>
              <a:t>double Value()</a:t>
            </a:r>
          </a:p>
          <a:p>
            <a:pPr>
              <a:defRPr/>
            </a:pPr>
            <a:r>
              <a:rPr lang="en-US" sz="2000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8699" y="1589176"/>
            <a:ext cx="3240360" cy="25545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/>
              <a:t>class Heater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double limit</a:t>
            </a:r>
          </a:p>
          <a:p>
            <a:pPr>
              <a:defRPr/>
            </a:pPr>
            <a:r>
              <a:rPr lang="en-US" sz="2000" dirty="0"/>
              <a:t>bool active</a:t>
            </a:r>
          </a:p>
          <a:p>
            <a:pPr>
              <a:defRPr/>
            </a:pPr>
            <a:r>
              <a:rPr lang="en-US" sz="2000" dirty="0"/>
              <a:t>Thermometer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thermometer</a:t>
            </a:r>
          </a:p>
          <a:p>
            <a:pPr>
              <a:defRPr/>
            </a:pPr>
            <a:r>
              <a:rPr lang="en-US" sz="2000" dirty="0"/>
              <a:t>public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</a:rPr>
              <a:t>AutoOff</a:t>
            </a:r>
            <a:r>
              <a:rPr lang="en-US" sz="2000" dirty="0"/>
              <a:t>() {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// if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thermometer.value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() 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// exceeds the limit, 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// deactivate the heater </a:t>
            </a:r>
            <a:r>
              <a:rPr lang="en-US" sz="2000" dirty="0"/>
              <a:t>}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55A357-75FF-F14C-ACDC-F7467589A918}"/>
              </a:ext>
            </a:extLst>
          </p:cNvPr>
          <p:cNvCxnSpPr>
            <a:cxnSpLocks/>
          </p:cNvCxnSpPr>
          <p:nvPr/>
        </p:nvCxnSpPr>
        <p:spPr>
          <a:xfrm flipV="1">
            <a:off x="3939059" y="2765934"/>
            <a:ext cx="778569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B4BCBA7-B935-3142-A54A-5B61F06A7DAE}"/>
              </a:ext>
            </a:extLst>
          </p:cNvPr>
          <p:cNvSpPr txBox="1"/>
          <p:nvPr/>
        </p:nvSpPr>
        <p:spPr>
          <a:xfrm>
            <a:off x="107504" y="4695949"/>
            <a:ext cx="1902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Notice that for this test you need a working Thermometer class.</a:t>
            </a:r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3E2FF1DF-1EEF-2F4D-AFFE-AB800F1C0759}"/>
              </a:ext>
            </a:extLst>
          </p:cNvPr>
          <p:cNvSpPr/>
          <p:nvPr/>
        </p:nvSpPr>
        <p:spPr>
          <a:xfrm>
            <a:off x="2123728" y="4995021"/>
            <a:ext cx="547073" cy="35596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5365" grpId="0"/>
      <p:bldP spid="15" grpId="0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You need to restructure a bit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907CE-D82A-4EE3-91D6-45E6CF8153D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17805" y="3892986"/>
            <a:ext cx="298132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class Thermometer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798861"/>
            <a:ext cx="3696271" cy="31700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/>
              <a:t>class Heater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double limit</a:t>
            </a:r>
          </a:p>
          <a:p>
            <a:pPr>
              <a:defRPr/>
            </a:pPr>
            <a:r>
              <a:rPr lang="en-US" sz="2000" dirty="0"/>
              <a:t>bool active</a:t>
            </a:r>
          </a:p>
          <a:p>
            <a:pPr>
              <a:defRPr/>
            </a:pPr>
            <a:r>
              <a:rPr lang="en-US" sz="2000" dirty="0" err="1"/>
              <a:t>IThermometer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thermometer</a:t>
            </a:r>
          </a:p>
          <a:p>
            <a:pPr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Heater(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Ithermometer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t) </a:t>
            </a: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//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contr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</a:rPr>
              <a:t>autoOff</a:t>
            </a:r>
            <a:r>
              <a:rPr lang="en-US" sz="2000" dirty="0"/>
              <a:t>() {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// if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thermometer.value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() 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// exceeds the limit, </a:t>
            </a: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// deactivate the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haeter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defRPr/>
            </a:pPr>
            <a:r>
              <a:rPr lang="en-US" sz="2000" dirty="0"/>
              <a:t>}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55A357-75FF-F14C-ACDC-F7467589A918}"/>
              </a:ext>
            </a:extLst>
          </p:cNvPr>
          <p:cNvCxnSpPr>
            <a:cxnSpLocks/>
          </p:cNvCxnSpPr>
          <p:nvPr/>
        </p:nvCxnSpPr>
        <p:spPr>
          <a:xfrm flipV="1">
            <a:off x="4153471" y="2990982"/>
            <a:ext cx="778569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346AA5-1015-E540-93E0-445B642861F5}"/>
              </a:ext>
            </a:extLst>
          </p:cNvPr>
          <p:cNvSpPr txBox="1"/>
          <p:nvPr/>
        </p:nvSpPr>
        <p:spPr>
          <a:xfrm>
            <a:off x="4917805" y="2483150"/>
            <a:ext cx="298132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interface </a:t>
            </a:r>
            <a:r>
              <a:rPr lang="en-US" sz="2000" b="1" dirty="0" err="1"/>
              <a:t>IThermometer</a:t>
            </a:r>
            <a:br>
              <a:rPr lang="en-US" sz="2000" dirty="0"/>
            </a:br>
            <a:r>
              <a:rPr lang="en-US" sz="2000" dirty="0"/>
              <a:t>double Value()</a:t>
            </a:r>
          </a:p>
          <a:p>
            <a:pPr>
              <a:defRPr/>
            </a:pPr>
            <a:r>
              <a:rPr lang="en-US" sz="2000" dirty="0"/>
              <a:t>…</a:t>
            </a: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6DB93F0C-3C27-B841-8AE1-410A74B8E522}"/>
              </a:ext>
            </a:extLst>
          </p:cNvPr>
          <p:cNvSpPr/>
          <p:nvPr/>
        </p:nvSpPr>
        <p:spPr>
          <a:xfrm>
            <a:off x="6265388" y="3479636"/>
            <a:ext cx="286157" cy="197753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707A99-1F48-3D49-8B7A-400816A536B1}"/>
              </a:ext>
            </a:extLst>
          </p:cNvPr>
          <p:cNvCxnSpPr>
            <a:stCxn id="6" idx="0"/>
            <a:endCxn id="2" idx="3"/>
          </p:cNvCxnSpPr>
          <p:nvPr/>
        </p:nvCxnSpPr>
        <p:spPr>
          <a:xfrm flipH="1" flipV="1">
            <a:off x="6408467" y="3677389"/>
            <a:ext cx="1" cy="2155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A429310-6DA2-6344-907D-6352E1230D75}"/>
              </a:ext>
            </a:extLst>
          </p:cNvPr>
          <p:cNvSpPr txBox="1"/>
          <p:nvPr/>
        </p:nvSpPr>
        <p:spPr>
          <a:xfrm>
            <a:off x="683568" y="5129712"/>
            <a:ext cx="783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facilitate mocking usually you need to replace your dependency so that your class of interest depends on interfaces instead.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0FEC74C-4237-ED43-A04A-6FE8533D6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685" y="1722890"/>
            <a:ext cx="652034" cy="65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6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2EB92E8-6D47-6244-9942-5B35104E2A36}"/>
              </a:ext>
            </a:extLst>
          </p:cNvPr>
          <p:cNvSpPr/>
          <p:nvPr/>
        </p:nvSpPr>
        <p:spPr>
          <a:xfrm>
            <a:off x="457200" y="2780928"/>
            <a:ext cx="8229600" cy="792088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0915481-4310-444C-B545-0DF6050F28CE}"/>
              </a:ext>
            </a:extLst>
          </p:cNvPr>
          <p:cNvSpPr/>
          <p:nvPr/>
        </p:nvSpPr>
        <p:spPr>
          <a:xfrm>
            <a:off x="457200" y="4891780"/>
            <a:ext cx="8229600" cy="792088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A5806C-68DA-4D46-8909-07012466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dirty="0"/>
              <a:t>Creating mocks dynamically using </a:t>
            </a:r>
            <a:r>
              <a:rPr lang="en-US" sz="3200" dirty="0" err="1"/>
              <a:t>NSubstitute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455AFD-30C9-8043-8FCB-B7B488D4D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281339"/>
          </a:xfrm>
        </p:spPr>
        <p:txBody>
          <a:bodyPr/>
          <a:lstStyle/>
          <a:p>
            <a:r>
              <a:rPr lang="en-US" sz="2400" dirty="0"/>
              <a:t>Create an instance of an Interface, by calling the method “For” from the class ” </a:t>
            </a:r>
            <a:r>
              <a:rPr lang="en-US" sz="2400" dirty="0" err="1"/>
              <a:t>NSubstitute.Substitute</a:t>
            </a:r>
            <a:r>
              <a:rPr lang="en-US" sz="2400" dirty="0"/>
              <a:t>” 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thermometer = </a:t>
            </a:r>
            <a:r>
              <a:rPr lang="en-US" sz="2400" b="1" dirty="0" err="1">
                <a:solidFill>
                  <a:srgbClr val="C00000"/>
                </a:solidFill>
              </a:rPr>
              <a:t>Substitute.For</a:t>
            </a:r>
            <a:r>
              <a:rPr lang="en-US" sz="2400" dirty="0"/>
              <a:t>&lt;</a:t>
            </a:r>
            <a:r>
              <a:rPr lang="en-US" sz="2400" dirty="0" err="1"/>
              <a:t>IThermometer</a:t>
            </a:r>
            <a:r>
              <a:rPr lang="en-US" sz="2400" dirty="0"/>
              <a:t>&gt;()</a:t>
            </a:r>
          </a:p>
          <a:p>
            <a:endParaRPr lang="en-US" sz="2400" dirty="0"/>
          </a:p>
          <a:p>
            <a:r>
              <a:rPr lang="en-US" sz="2400" dirty="0"/>
              <a:t>You can program the behavior of the interface’s methods on-demand. General form:  mock.&lt;method&gt;(x1,x2,...).</a:t>
            </a:r>
            <a:r>
              <a:rPr lang="en-US" sz="2400" b="1" dirty="0">
                <a:solidFill>
                  <a:srgbClr val="C00000"/>
                </a:solidFill>
              </a:rPr>
              <a:t>Returns</a:t>
            </a:r>
            <a:r>
              <a:rPr lang="en-US" sz="2400" dirty="0"/>
              <a:t>(y), e.g.: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 err="1"/>
              <a:t>thermometer.Value</a:t>
            </a:r>
            <a:r>
              <a:rPr lang="en-US" sz="2400" dirty="0"/>
              <a:t> ().</a:t>
            </a:r>
            <a:r>
              <a:rPr lang="en-US" sz="2400" b="1" dirty="0">
                <a:solidFill>
                  <a:srgbClr val="C00000"/>
                </a:solidFill>
              </a:rPr>
              <a:t>Returns</a:t>
            </a:r>
            <a:r>
              <a:rPr lang="en-US" sz="2400" dirty="0"/>
              <a:t>(100)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Now whenever you do </a:t>
            </a:r>
            <a:r>
              <a:rPr lang="en-US" sz="2400" dirty="0" err="1"/>
              <a:t>thermometer.Value</a:t>
            </a:r>
            <a:r>
              <a:rPr lang="en-US" sz="2400" dirty="0"/>
              <a:t>() this will return 100.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3CA1A6-D228-964F-A347-8BB88AF1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090B6-7D1E-4FF3-A46A-5AEE5FF4A6A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0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6901297-477E-FB47-9844-9895987F382F}"/>
              </a:ext>
            </a:extLst>
          </p:cNvPr>
          <p:cNvSpPr/>
          <p:nvPr/>
        </p:nvSpPr>
        <p:spPr>
          <a:xfrm>
            <a:off x="1259632" y="4852440"/>
            <a:ext cx="5778798" cy="3778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F28A20-1E7F-7844-9AEA-7B7E5A20BD04}"/>
              </a:ext>
            </a:extLst>
          </p:cNvPr>
          <p:cNvSpPr/>
          <p:nvPr/>
        </p:nvSpPr>
        <p:spPr>
          <a:xfrm>
            <a:off x="1259632" y="4320566"/>
            <a:ext cx="5778798" cy="3778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59632" y="5240526"/>
            <a:ext cx="5778798" cy="668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Test with a mock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907CE-D82A-4EE3-91D6-45E6CF8153D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1042365" y="3972532"/>
            <a:ext cx="5996065" cy="2246769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test1() {</a:t>
            </a:r>
          </a:p>
          <a:p>
            <a:pPr>
              <a:defRPr/>
            </a:pPr>
            <a:r>
              <a:rPr lang="en-US" sz="2000" dirty="0">
                <a:latin typeface="+mn-lt"/>
              </a:rPr>
              <a:t>   thermometer = </a:t>
            </a:r>
            <a:r>
              <a:rPr lang="en-US" sz="2000" dirty="0" err="1"/>
              <a:t>Substitute.For</a:t>
            </a:r>
            <a:r>
              <a:rPr lang="en-US" sz="2000" dirty="0"/>
              <a:t>&lt;</a:t>
            </a:r>
            <a:r>
              <a:rPr lang="en-US" sz="2000" dirty="0" err="1"/>
              <a:t>IThermometer</a:t>
            </a:r>
            <a:r>
              <a:rPr lang="en-US" sz="2000" dirty="0"/>
              <a:t>&gt;()</a:t>
            </a:r>
            <a:endParaRPr lang="en-US" sz="2000" dirty="0">
              <a:latin typeface="+mn-lt"/>
            </a:endParaRPr>
          </a:p>
          <a:p>
            <a:pPr>
              <a:defRPr/>
            </a:pPr>
            <a:r>
              <a:rPr lang="nl-NL" sz="2000" dirty="0">
                <a:latin typeface="+mn-lt"/>
              </a:rPr>
              <a:t>   </a:t>
            </a:r>
            <a:r>
              <a:rPr lang="nl-NL" sz="2000" dirty="0" err="1">
                <a:latin typeface="+mn-lt"/>
              </a:rPr>
              <a:t>Heater</a:t>
            </a:r>
            <a:r>
              <a:rPr lang="nl-NL" sz="2000" dirty="0">
                <a:latin typeface="+mn-lt"/>
              </a:rPr>
              <a:t> H = new </a:t>
            </a:r>
            <a:r>
              <a:rPr lang="nl-NL" sz="2000" dirty="0" err="1">
                <a:latin typeface="+mn-lt"/>
              </a:rPr>
              <a:t>Heater</a:t>
            </a:r>
            <a:r>
              <a:rPr lang="nl-NL" sz="2000" dirty="0">
                <a:latin typeface="+mn-lt"/>
              </a:rPr>
              <a:t>(</a:t>
            </a:r>
            <a:r>
              <a:rPr lang="en-US" sz="2000" dirty="0"/>
              <a:t>thermometer)</a:t>
            </a:r>
            <a:r>
              <a:rPr lang="nl-NL" sz="2000" dirty="0">
                <a:latin typeface="+mn-lt"/>
              </a:rPr>
              <a:t>   </a:t>
            </a:r>
          </a:p>
          <a:p>
            <a:pPr>
              <a:defRPr/>
            </a:pPr>
            <a:r>
              <a:rPr lang="en-US" sz="2000" dirty="0"/>
              <a:t>   </a:t>
            </a:r>
            <a:r>
              <a:rPr lang="en-US" sz="2000" dirty="0" err="1"/>
              <a:t>thermometer.Value</a:t>
            </a:r>
            <a:r>
              <a:rPr lang="en-US" sz="2000" dirty="0"/>
              <a:t>().Returns(</a:t>
            </a:r>
            <a:r>
              <a:rPr lang="en-US" sz="2000" dirty="0" err="1"/>
              <a:t>heater.limit</a:t>
            </a:r>
            <a:r>
              <a:rPr lang="en-US" sz="2000" dirty="0"/>
              <a:t> + 0.001)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    </a:t>
            </a:r>
            <a:r>
              <a:rPr lang="nl-NL" sz="2000" dirty="0" err="1">
                <a:latin typeface="+mn-lt"/>
              </a:rPr>
              <a:t>H.autoOff</a:t>
            </a:r>
            <a:r>
              <a:rPr lang="nl-NL" sz="2000" dirty="0">
                <a:latin typeface="+mn-lt"/>
              </a:rPr>
              <a:t>()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    </a:t>
            </a:r>
            <a:r>
              <a:rPr lang="nl-NL" sz="2000" dirty="0" err="1">
                <a:latin typeface="+mn-lt"/>
              </a:rPr>
              <a:t>Assert.IsFalse</a:t>
            </a:r>
            <a:r>
              <a:rPr lang="nl-NL" sz="2000" dirty="0">
                <a:latin typeface="+mn-lt"/>
              </a:rPr>
              <a:t>(</a:t>
            </a:r>
            <a:r>
              <a:rPr lang="nl-NL" sz="2000" dirty="0" err="1">
                <a:latin typeface="+mn-lt"/>
              </a:rPr>
              <a:t>H.active</a:t>
            </a:r>
            <a:r>
              <a:rPr lang="nl-NL" sz="2000" dirty="0">
                <a:latin typeface="+mn-lt"/>
              </a:rPr>
              <a:t>)</a:t>
            </a:r>
          </a:p>
          <a:p>
            <a:pPr>
              <a:defRPr/>
            </a:pPr>
            <a:r>
              <a:rPr lang="nl-NL" sz="2000" dirty="0">
                <a:latin typeface="+mn-lt"/>
              </a:rPr>
              <a:t>}   </a:t>
            </a:r>
            <a:endParaRPr lang="en-US" sz="200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B2667-E4B2-7842-A7C1-A482D84B7A7A}"/>
              </a:ext>
            </a:extLst>
          </p:cNvPr>
          <p:cNvSpPr txBox="1"/>
          <p:nvPr/>
        </p:nvSpPr>
        <p:spPr>
          <a:xfrm>
            <a:off x="1042365" y="1556792"/>
            <a:ext cx="3240360" cy="193899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/>
              <a:t>class Heater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double limit</a:t>
            </a:r>
          </a:p>
          <a:p>
            <a:pPr>
              <a:defRPr/>
            </a:pPr>
            <a:r>
              <a:rPr lang="en-US" sz="2000" dirty="0"/>
              <a:t>bool active</a:t>
            </a:r>
          </a:p>
          <a:p>
            <a:pPr>
              <a:defRPr/>
            </a:pPr>
            <a:r>
              <a:rPr lang="en-US" sz="2000" dirty="0" err="1"/>
              <a:t>IThermometer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thermometer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Heater(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Ithermometer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t)</a:t>
            </a:r>
          </a:p>
          <a:p>
            <a:pPr>
              <a:defRPr/>
            </a:pP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</a:rPr>
              <a:t>autoOff</a:t>
            </a:r>
            <a:r>
              <a:rPr lang="en-US" sz="2000" dirty="0"/>
              <a:t>()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D20708-F5FB-E047-A3E7-DCBA7DB19E15}"/>
              </a:ext>
            </a:extLst>
          </p:cNvPr>
          <p:cNvCxnSpPr>
            <a:cxnSpLocks/>
          </p:cNvCxnSpPr>
          <p:nvPr/>
        </p:nvCxnSpPr>
        <p:spPr>
          <a:xfrm flipV="1">
            <a:off x="4282725" y="2682875"/>
            <a:ext cx="778569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5738570-0B0A-954F-92DC-DC2B701F6A5A}"/>
              </a:ext>
            </a:extLst>
          </p:cNvPr>
          <p:cNvSpPr txBox="1"/>
          <p:nvPr/>
        </p:nvSpPr>
        <p:spPr>
          <a:xfrm>
            <a:off x="5047059" y="2178819"/>
            <a:ext cx="298132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interface </a:t>
            </a:r>
            <a:r>
              <a:rPr lang="en-US" sz="2000" b="1" dirty="0" err="1"/>
              <a:t>IThermometer</a:t>
            </a:r>
            <a:br>
              <a:rPr lang="en-US" sz="2000" dirty="0"/>
            </a:br>
            <a:r>
              <a:rPr lang="en-US" sz="2000" dirty="0"/>
              <a:t>double Value()</a:t>
            </a:r>
          </a:p>
          <a:p>
            <a:pPr>
              <a:defRPr/>
            </a:pPr>
            <a:r>
              <a:rPr lang="en-US" sz="2000" dirty="0"/>
              <a:t>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54C92B-E497-FB44-8329-F6022A958E14}"/>
              </a:ext>
            </a:extLst>
          </p:cNvPr>
          <p:cNvSpPr txBox="1"/>
          <p:nvPr/>
        </p:nvSpPr>
        <p:spPr>
          <a:xfrm flipH="1">
            <a:off x="930548" y="3578781"/>
            <a:ext cx="413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we can write test1() like this: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C1AC-B553-B549-85DC-2A78F139DD07}"/>
              </a:ext>
            </a:extLst>
          </p:cNvPr>
          <p:cNvSpPr txBox="1"/>
          <p:nvPr/>
        </p:nvSpPr>
        <p:spPr>
          <a:xfrm>
            <a:off x="7668344" y="4320566"/>
            <a:ext cx="1368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Creating a mock thermometer and programming its behavior.</a:t>
            </a:r>
          </a:p>
        </p:txBody>
      </p:sp>
      <p:sp>
        <p:nvSpPr>
          <p:cNvPr id="18" name="Left Arrow 17">
            <a:extLst>
              <a:ext uri="{FF2B5EF4-FFF2-40B4-BE49-F238E27FC236}">
                <a16:creationId xmlns:a16="http://schemas.microsoft.com/office/drawing/2014/main" id="{79E6C0A4-35EA-594D-9260-14E4C4DC72B6}"/>
              </a:ext>
            </a:extLst>
          </p:cNvPr>
          <p:cNvSpPr/>
          <p:nvPr/>
        </p:nvSpPr>
        <p:spPr>
          <a:xfrm flipH="1">
            <a:off x="7156987" y="4320566"/>
            <a:ext cx="511357" cy="1052649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082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Specifying a “class”</a:t>
            </a:r>
            <a:endParaRPr lang="en-US" i="1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eaLnBrk="1" hangingPunct="1"/>
            <a:r>
              <a:rPr lang="en-US" sz="2800" dirty="0"/>
              <a:t>Many classes have methods that </a:t>
            </a:r>
            <a:r>
              <a:rPr lang="en-US" sz="2800" i="1" dirty="0"/>
              <a:t>interact with each other</a:t>
            </a:r>
            <a:r>
              <a:rPr lang="en-US" sz="2800" dirty="0"/>
              <a:t> (e.g. as in Stack).  How to specify (and test) these interactions? </a:t>
            </a:r>
          </a:p>
          <a:p>
            <a:pPr eaLnBrk="1" hangingPunct="1"/>
            <a:r>
              <a:rPr lang="en-US" sz="2800" dirty="0"/>
              <a:t>Option-1: </a:t>
            </a:r>
            <a:r>
              <a:rPr lang="en-US" sz="2800" dirty="0">
                <a:sym typeface="Symbol" pitchFamily="18" charset="2"/>
              </a:rPr>
              <a:t>specify every method with pre- and post-conditions (we discussed this).</a:t>
            </a:r>
            <a:br>
              <a:rPr lang="en-US" sz="2800" dirty="0">
                <a:sym typeface="Symbol" pitchFamily="18" charset="2"/>
              </a:rPr>
            </a:br>
            <a:r>
              <a:rPr lang="en-US" sz="2800" dirty="0">
                <a:sym typeface="Symbol" pitchFamily="18" charset="2"/>
              </a:rPr>
              <a:t>This is expressive enough, tough pre- and post-conditions do not, arguably, naturally capture inter-method interactions.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519D-647D-4135-80EB-ECBDAE25E06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7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C799402-5D1F-7147-BB7B-DF7EC41BB5E5}"/>
              </a:ext>
            </a:extLst>
          </p:cNvPr>
          <p:cNvSpPr/>
          <p:nvPr/>
        </p:nvSpPr>
        <p:spPr>
          <a:xfrm>
            <a:off x="321633" y="3573016"/>
            <a:ext cx="8500734" cy="1338898"/>
          </a:xfrm>
          <a:prstGeom prst="roundRect">
            <a:avLst>
              <a:gd name="adj" fmla="val 31222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F776B-81F4-BB41-9178-472DC4878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determining triangle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B5884F-6023-EC45-A7CA-03584A7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D24658-CEAD-494D-8DD1-5C3B078597E4}"/>
              </a:ext>
            </a:extLst>
          </p:cNvPr>
          <p:cNvSpPr txBox="1"/>
          <p:nvPr/>
        </p:nvSpPr>
        <p:spPr>
          <a:xfrm>
            <a:off x="457200" y="3980855"/>
            <a:ext cx="845667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err="1"/>
              <a:t>TriangleType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TriType</a:t>
            </a:r>
            <a:r>
              <a:rPr lang="en-US" sz="2800" dirty="0"/>
              <a:t>(Float a, Float b, Float c) { ... 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3AF20E-76B8-3B4F-8F02-C4A062D48533}"/>
              </a:ext>
            </a:extLst>
          </p:cNvPr>
          <p:cNvSpPr txBox="1"/>
          <p:nvPr/>
        </p:nvSpPr>
        <p:spPr>
          <a:xfrm>
            <a:off x="645021" y="5260461"/>
            <a:ext cx="78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If a, b, c represent the sides of a triangle, this methods determines the type of the triangle.</a:t>
            </a: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9B0178CC-2B6E-5341-AD59-215B4EB08D59}"/>
              </a:ext>
            </a:extLst>
          </p:cNvPr>
          <p:cNvSpPr/>
          <p:nvPr/>
        </p:nvSpPr>
        <p:spPr>
          <a:xfrm rot="20044802">
            <a:off x="1045341" y="1516512"/>
            <a:ext cx="1584176" cy="12241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DFFB8-7898-0147-8775-B833CF9A152F}"/>
              </a:ext>
            </a:extLst>
          </p:cNvPr>
          <p:cNvSpPr txBox="1"/>
          <p:nvPr/>
        </p:nvSpPr>
        <p:spPr>
          <a:xfrm>
            <a:off x="1731917" y="2647803"/>
            <a:ext cx="1641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400" dirty="0"/>
              <a:t>Equilateral</a:t>
            </a: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99E04C14-265B-6844-979D-B4563C57F781}"/>
              </a:ext>
            </a:extLst>
          </p:cNvPr>
          <p:cNvSpPr/>
          <p:nvPr/>
        </p:nvSpPr>
        <p:spPr>
          <a:xfrm>
            <a:off x="4139088" y="1570110"/>
            <a:ext cx="834874" cy="12241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F38F47-F167-3C42-9D0B-07C8578E5464}"/>
              </a:ext>
            </a:extLst>
          </p:cNvPr>
          <p:cNvSpPr txBox="1"/>
          <p:nvPr/>
        </p:nvSpPr>
        <p:spPr>
          <a:xfrm>
            <a:off x="3907148" y="2822835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400" dirty="0"/>
              <a:t>Isosceles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C99E166-F515-684C-AC18-4F7A94735D5F}"/>
              </a:ext>
            </a:extLst>
          </p:cNvPr>
          <p:cNvSpPr/>
          <p:nvPr/>
        </p:nvSpPr>
        <p:spPr>
          <a:xfrm rot="18742393">
            <a:off x="6140113" y="1796350"/>
            <a:ext cx="2014779" cy="1430522"/>
          </a:xfrm>
          <a:custGeom>
            <a:avLst/>
            <a:gdLst>
              <a:gd name="connsiteX0" fmla="*/ 0 w 2014779"/>
              <a:gd name="connsiteY0" fmla="*/ 0 h 681926"/>
              <a:gd name="connsiteX1" fmla="*/ 2014779 w 2014779"/>
              <a:gd name="connsiteY1" fmla="*/ 681926 h 681926"/>
              <a:gd name="connsiteX2" fmla="*/ 1828800 w 2014779"/>
              <a:gd name="connsiteY2" fmla="*/ 170482 h 681926"/>
              <a:gd name="connsiteX3" fmla="*/ 0 w 2014779"/>
              <a:gd name="connsiteY3" fmla="*/ 0 h 68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4779" h="681926">
                <a:moveTo>
                  <a:pt x="0" y="0"/>
                </a:moveTo>
                <a:lnTo>
                  <a:pt x="2014779" y="681926"/>
                </a:lnTo>
                <a:lnTo>
                  <a:pt x="1828800" y="1704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AB0A5D-F12E-444E-8753-FCD137F05DB8}"/>
              </a:ext>
            </a:extLst>
          </p:cNvPr>
          <p:cNvSpPr txBox="1"/>
          <p:nvPr/>
        </p:nvSpPr>
        <p:spPr>
          <a:xfrm>
            <a:off x="6479039" y="2717722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400" dirty="0"/>
              <a:t>Scalene</a:t>
            </a:r>
          </a:p>
        </p:txBody>
      </p:sp>
    </p:spTree>
    <p:extLst>
      <p:ext uri="{BB962C8B-B14F-4D97-AF65-F5344CB8AC3E}">
        <p14:creationId xmlns:p14="http://schemas.microsoft.com/office/powerpoint/2010/main" val="452893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Specifying a “class”</a:t>
            </a:r>
            <a:endParaRPr lang="en-US" i="1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eaLnBrk="1" hangingPunct="1"/>
            <a:r>
              <a:rPr lang="en-US" sz="2800" dirty="0"/>
              <a:t>Other options, which can be user either as alternatives or in conjunction with pre/post-conditions:</a:t>
            </a:r>
          </a:p>
          <a:p>
            <a:pPr lvl="1" eaLnBrk="1" hangingPunct="1"/>
            <a:r>
              <a:rPr lang="en-US" dirty="0">
                <a:sym typeface="Symbol" pitchFamily="18" charset="2"/>
              </a:rPr>
              <a:t>class invariant</a:t>
            </a:r>
          </a:p>
          <a:p>
            <a:pPr lvl="1" eaLnBrk="1" hangingPunct="1"/>
            <a:r>
              <a:rPr lang="en-US" dirty="0">
                <a:sym typeface="Symbol" pitchFamily="18" charset="2"/>
              </a:rPr>
              <a:t>Abstract Data Type (ADT)</a:t>
            </a:r>
          </a:p>
          <a:p>
            <a:pPr lvl="1" eaLnBrk="1" hangingPunct="1"/>
            <a:r>
              <a:rPr lang="en-US" dirty="0">
                <a:sym typeface="Symbol" pitchFamily="18" charset="2"/>
              </a:rPr>
              <a:t>Finite State Machine (FSM)</a:t>
            </a:r>
          </a:p>
          <a:p>
            <a:pPr lvl="1" eaLnBrk="1" hangingPunct="1"/>
            <a:endParaRPr lang="en-US" dirty="0"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519D-647D-4135-80EB-ECBDAE25E06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Specifying with class invariant</a:t>
            </a:r>
            <a:endParaRPr lang="en-US" i="1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4132846"/>
            <a:ext cx="8383960" cy="2193107"/>
          </a:xfrm>
        </p:spPr>
        <p:txBody>
          <a:bodyPr/>
          <a:lstStyle/>
          <a:p>
            <a:pPr eaLnBrk="1" hangingPunct="1"/>
            <a:r>
              <a:rPr lang="en-US" sz="2400" dirty="0"/>
              <a:t>A class invariant of a class C specifies valid states of instances of C. When an instance is created, it must have a valid state. All operations/methods of C are expected to restore the state of their target instance to a valid state.</a:t>
            </a:r>
          </a:p>
          <a:p>
            <a:pPr eaLnBrk="1" hangingPunct="1"/>
            <a:r>
              <a:rPr lang="en-US" sz="2400" dirty="0"/>
              <a:t>Example, for Thermometer, </a:t>
            </a:r>
            <a:r>
              <a:rPr lang="en-US" sz="2400" dirty="0">
                <a:highlight>
                  <a:srgbClr val="FFFF00"/>
                </a:highlight>
              </a:rPr>
              <a:t>its class inv </a:t>
            </a:r>
            <a:r>
              <a:rPr lang="en-US" sz="2400" dirty="0"/>
              <a:t>could be:  temperature ≥ -273.15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7B2AA-917E-49FC-B415-E530F668AFC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3B59C0-D1CA-6A4A-979D-F37CBD7C7320}"/>
              </a:ext>
            </a:extLst>
          </p:cNvPr>
          <p:cNvSpPr txBox="1"/>
          <p:nvPr/>
        </p:nvSpPr>
        <p:spPr>
          <a:xfrm>
            <a:off x="2177755" y="1621080"/>
            <a:ext cx="478849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class</a:t>
            </a:r>
            <a:r>
              <a:rPr lang="en-US" sz="2400" dirty="0"/>
              <a:t> Thermometer {</a:t>
            </a:r>
            <a:br>
              <a:rPr lang="en-US" sz="2400" dirty="0"/>
            </a:br>
            <a:r>
              <a:rPr lang="en-US" sz="2400" dirty="0"/>
              <a:t>   double temperature // in </a:t>
            </a:r>
            <a:r>
              <a:rPr lang="en-US" sz="2400" dirty="0" err="1"/>
              <a:t>Celcius</a:t>
            </a:r>
            <a:br>
              <a:rPr lang="en-US" sz="2400" dirty="0"/>
            </a:br>
            <a:r>
              <a:rPr lang="en-US" sz="2400" dirty="0"/>
              <a:t>   Value()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 err="1"/>
              <a:t>Incr</a:t>
            </a:r>
            <a:r>
              <a:rPr lang="en-US" sz="2400" dirty="0"/>
              <a:t>(t)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 err="1"/>
              <a:t>Decr</a:t>
            </a:r>
            <a:r>
              <a:rPr lang="en-US" sz="2400" dirty="0"/>
              <a:t>(t)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F273161-B41E-644D-97E9-453CC6AE190E}"/>
              </a:ext>
            </a:extLst>
          </p:cNvPr>
          <p:cNvSpPr/>
          <p:nvPr/>
        </p:nvSpPr>
        <p:spPr>
          <a:xfrm>
            <a:off x="457200" y="1923844"/>
            <a:ext cx="8229600" cy="2585276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Specifying a class as an ADT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993307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An </a:t>
            </a:r>
            <a:r>
              <a:rPr lang="en-US" sz="2800" i="1" u="sng" dirty="0"/>
              <a:t>Abstract Data Type </a:t>
            </a:r>
            <a:r>
              <a:rPr lang="en-US" sz="2800" dirty="0"/>
              <a:t>(ADT) is a model of a (stateful) data structure. The data structure is modeled abstractly by only describing a set of </a:t>
            </a:r>
            <a:r>
              <a:rPr lang="en-US" sz="2800" i="1" dirty="0"/>
              <a:t>operations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C00000"/>
                </a:solidFill>
              </a:rPr>
              <a:t>without exposing underlying data structure implementing the state</a:t>
            </a:r>
            <a:r>
              <a:rPr lang="en-US" sz="2800" dirty="0"/>
              <a:t>).</a:t>
            </a:r>
          </a:p>
          <a:p>
            <a:pPr algn="just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The semantic is described in terms of “logical properties” (also called the ADT’s </a:t>
            </a:r>
            <a:r>
              <a:rPr lang="en-US" sz="2800" i="1" dirty="0"/>
              <a:t>axioms</a:t>
            </a:r>
            <a:r>
              <a:rPr lang="en-US" sz="2800" dirty="0"/>
              <a:t>) over those operations. </a:t>
            </a:r>
          </a:p>
          <a:p>
            <a:pPr algn="just"/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6FD8A-12AF-4F7B-B4D1-C45409423FB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385E2B8-2776-024C-B0FD-3487081A7E1F}"/>
              </a:ext>
            </a:extLst>
          </p:cNvPr>
          <p:cNvSpPr/>
          <p:nvPr/>
        </p:nvSpPr>
        <p:spPr>
          <a:xfrm>
            <a:off x="7020272" y="3676287"/>
            <a:ext cx="1787860" cy="1008113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 these look familiar?</a:t>
            </a: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: specifying my </a:t>
            </a:r>
            <a:r>
              <a:rPr lang="en-US" dirty="0" err="1"/>
              <a:t>ItemStore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8014A-8D35-4A73-A9AC-6AF2C47FFF5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75606"/>
            <a:ext cx="3136500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latin typeface="+mn-lt"/>
              </a:rPr>
              <a:t>class </a:t>
            </a:r>
            <a:r>
              <a:rPr lang="en-US" sz="2800" dirty="0" err="1">
                <a:latin typeface="+mn-lt"/>
              </a:rPr>
              <a:t>ItemStore</a:t>
            </a:r>
            <a:r>
              <a:rPr lang="en-US" sz="2800" dirty="0">
                <a:latin typeface="+mn-lt"/>
              </a:rPr>
              <a:t>&lt;T&gt; {</a:t>
            </a:r>
          </a:p>
          <a:p>
            <a:pPr>
              <a:defRPr/>
            </a:pPr>
            <a:r>
              <a:rPr lang="en-US" sz="2800" i="1" dirty="0">
                <a:latin typeface="+mn-lt"/>
              </a:rPr>
              <a:t>    Store</a:t>
            </a:r>
            <a:r>
              <a:rPr lang="en-US" sz="2800" dirty="0">
                <a:latin typeface="+mn-lt"/>
              </a:rPr>
              <a:t>(T  </a:t>
            </a:r>
            <a:r>
              <a:rPr lang="en-US" sz="2800" i="1" dirty="0">
                <a:latin typeface="+mn-lt"/>
              </a:rPr>
              <a:t>x</a:t>
            </a:r>
            <a:r>
              <a:rPr lang="en-US" sz="2800" dirty="0">
                <a:latin typeface="+mn-lt"/>
              </a:rPr>
              <a:t>)</a:t>
            </a:r>
          </a:p>
          <a:p>
            <a:pPr>
              <a:defRPr/>
            </a:pPr>
            <a:r>
              <a:rPr lang="en-US" sz="2800" dirty="0">
                <a:latin typeface="+mn-lt"/>
              </a:rPr>
              <a:t>    T   </a:t>
            </a:r>
            <a:r>
              <a:rPr lang="en-US" sz="2800" i="1" dirty="0">
                <a:latin typeface="+mn-lt"/>
              </a:rPr>
              <a:t>Get</a:t>
            </a:r>
            <a:r>
              <a:rPr lang="en-US" sz="2800" dirty="0">
                <a:latin typeface="+mn-lt"/>
              </a:rPr>
              <a:t>()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  int </a:t>
            </a:r>
            <a:r>
              <a:rPr lang="en-US" sz="2800" i="1" dirty="0">
                <a:latin typeface="+mn-lt"/>
              </a:rPr>
              <a:t>Size</a:t>
            </a:r>
            <a:r>
              <a:rPr lang="en-US" sz="2800" dirty="0">
                <a:latin typeface="+mn-lt"/>
              </a:rPr>
              <a:t>()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043819"/>
            <a:ext cx="849494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+mj-lt"/>
                <a:ea typeface="Arial" charset="0"/>
                <a:sym typeface="Symbol"/>
              </a:rPr>
              <a:t>Axioms 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j-lt"/>
                <a:ea typeface="Arial" charset="0"/>
                <a:sym typeface="Symbol"/>
              </a:rPr>
              <a:t>The Size of a new </a:t>
            </a:r>
            <a:r>
              <a:rPr lang="en-US" sz="2800" dirty="0" err="1">
                <a:latin typeface="+mj-lt"/>
                <a:ea typeface="Arial" charset="0"/>
                <a:sym typeface="Symbol"/>
              </a:rPr>
              <a:t>ItemStore</a:t>
            </a:r>
            <a:r>
              <a:rPr lang="en-US" sz="2800" dirty="0">
                <a:latin typeface="+mj-lt"/>
                <a:ea typeface="Arial" charset="0"/>
                <a:sym typeface="Symbol"/>
              </a:rPr>
              <a:t> is 0.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j-lt"/>
                <a:ea typeface="Arial" charset="0"/>
                <a:sym typeface="Symbol"/>
              </a:rPr>
              <a:t>After </a:t>
            </a:r>
            <a:r>
              <a:rPr lang="en-US" sz="2800" dirty="0" err="1">
                <a:latin typeface="+mj-lt"/>
                <a:ea typeface="Arial" charset="0"/>
                <a:sym typeface="Symbol"/>
              </a:rPr>
              <a:t>s.Store</a:t>
            </a:r>
            <a:r>
              <a:rPr lang="en-US" sz="2800" dirty="0">
                <a:latin typeface="+mj-lt"/>
                <a:ea typeface="Arial" charset="0"/>
                <a:sym typeface="Symbol"/>
              </a:rPr>
              <a:t>(x), Size is 1 + the Size before.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j-lt"/>
                <a:ea typeface="Arial" charset="0"/>
                <a:sym typeface="Symbol"/>
              </a:rPr>
              <a:t>If Size&gt;0, after </a:t>
            </a:r>
            <a:r>
              <a:rPr lang="en-US" sz="2800" dirty="0" err="1">
                <a:latin typeface="+mj-lt"/>
                <a:ea typeface="Arial" charset="0"/>
                <a:sym typeface="Symbol"/>
              </a:rPr>
              <a:t>S.Get</a:t>
            </a:r>
            <a:r>
              <a:rPr lang="en-US" sz="2800" dirty="0">
                <a:latin typeface="+mj-lt"/>
                <a:ea typeface="Arial" charset="0"/>
                <a:sym typeface="Symbol"/>
              </a:rPr>
              <a:t>(), Size is one less than the Size before.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>
                <a:latin typeface="+mj-lt"/>
                <a:ea typeface="Arial" charset="0"/>
                <a:sym typeface="Symbol"/>
              </a:rPr>
              <a:t> After </a:t>
            </a:r>
            <a:r>
              <a:rPr lang="en-US" sz="2800" dirty="0" err="1">
                <a:latin typeface="+mj-lt"/>
                <a:ea typeface="Arial" charset="0"/>
                <a:sym typeface="Symbol"/>
              </a:rPr>
              <a:t>S.Store</a:t>
            </a:r>
            <a:r>
              <a:rPr lang="en-US" sz="2800" dirty="0">
                <a:latin typeface="+mj-lt"/>
                <a:ea typeface="Arial" charset="0"/>
                <a:sym typeface="Symbol"/>
              </a:rPr>
              <a:t>(x), </a:t>
            </a:r>
            <a:r>
              <a:rPr lang="en-US" sz="2800" dirty="0" err="1">
                <a:latin typeface="+mj-lt"/>
                <a:ea typeface="Arial" charset="0"/>
                <a:sym typeface="Symbol"/>
              </a:rPr>
              <a:t>s.Get</a:t>
            </a:r>
            <a:r>
              <a:rPr lang="en-US" sz="2800" dirty="0">
                <a:latin typeface="+mj-lt"/>
                <a:ea typeface="Arial" charset="0"/>
                <a:sym typeface="Symbol"/>
              </a:rPr>
              <a:t>() gives x.</a:t>
            </a:r>
          </a:p>
        </p:txBody>
      </p:sp>
    </p:spTree>
    <p:extLst>
      <p:ext uri="{BB962C8B-B14F-4D97-AF65-F5344CB8AC3E}">
        <p14:creationId xmlns:p14="http://schemas.microsoft.com/office/powerpoint/2010/main" val="29021042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sz="4000" dirty="0"/>
              <a:t>Testing ADT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6C40A-8632-4362-9BC0-7DC1524AF9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89956" y="4035781"/>
            <a:ext cx="747848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>
              <a:defRPr/>
            </a:pPr>
            <a:r>
              <a:rPr lang="en-US" sz="3200" dirty="0">
                <a:highlight>
                  <a:srgbClr val="FFFF00"/>
                </a:highlight>
                <a:sym typeface="Symbol"/>
              </a:rPr>
              <a:t>Axiom4</a:t>
            </a:r>
            <a:r>
              <a:rPr lang="en-US" sz="3200" dirty="0">
                <a:sym typeface="Symbol"/>
              </a:rPr>
              <a:t>(</a:t>
            </a:r>
            <a:r>
              <a:rPr lang="en-US" sz="3200" dirty="0" err="1">
                <a:sym typeface="Symbol"/>
              </a:rPr>
              <a:t>ItemStore</a:t>
            </a:r>
            <a:r>
              <a:rPr lang="en-US" sz="3200" dirty="0">
                <a:sym typeface="Symbol"/>
              </a:rPr>
              <a:t> s, T x) {</a:t>
            </a:r>
            <a:br>
              <a:rPr lang="en-US" sz="3200" dirty="0">
                <a:sym typeface="Symbol"/>
              </a:rPr>
            </a:br>
            <a:r>
              <a:rPr lang="en-US" sz="3200" dirty="0">
                <a:sym typeface="Symbol"/>
              </a:rPr>
              <a:t>   </a:t>
            </a:r>
            <a:r>
              <a:rPr lang="en-US" sz="3200" dirty="0" err="1">
                <a:sym typeface="Symbol"/>
              </a:rPr>
              <a:t>s.Store</a:t>
            </a:r>
            <a:r>
              <a:rPr lang="en-US" sz="3200" dirty="0">
                <a:sym typeface="Symbol"/>
              </a:rPr>
              <a:t>(x) ;  </a:t>
            </a:r>
            <a:r>
              <a:rPr lang="en-US" sz="3200" dirty="0" err="1">
                <a:highlight>
                  <a:srgbClr val="FFFF00"/>
                </a:highlight>
                <a:sym typeface="Symbol"/>
              </a:rPr>
              <a:t>assertEqual</a:t>
            </a:r>
            <a:r>
              <a:rPr lang="en-US" sz="3200" dirty="0">
                <a:sym typeface="Symbol"/>
              </a:rPr>
              <a:t>(x, </a:t>
            </a:r>
            <a:r>
              <a:rPr lang="en-US" sz="3200" dirty="0" err="1">
                <a:sym typeface="Symbol"/>
              </a:rPr>
              <a:t>s.Get</a:t>
            </a:r>
            <a:r>
              <a:rPr lang="en-US" sz="3200" dirty="0">
                <a:sym typeface="Symbol"/>
              </a:rPr>
              <a:t>()) 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556" y="3281729"/>
            <a:ext cx="799288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For example, to test Ax-4:</a:t>
            </a:r>
            <a:br>
              <a:rPr lang="en-US" sz="2800" dirty="0"/>
            </a:b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We can imagine e.g. these test cases :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  empty </a:t>
            </a:r>
            <a:r>
              <a:rPr lang="en-US" sz="2400" i="1" dirty="0"/>
              <a:t>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  a non-empty </a:t>
            </a:r>
            <a:r>
              <a:rPr lang="en-US" sz="2400" i="1" dirty="0"/>
              <a:t>s </a:t>
            </a:r>
            <a:r>
              <a:rPr lang="en-US" sz="2400" dirty="0"/>
              <a:t>that does not contain </a:t>
            </a:r>
            <a:r>
              <a:rPr lang="en-US" sz="2400" i="1" dirty="0"/>
              <a:t>x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  an </a:t>
            </a:r>
            <a:r>
              <a:rPr lang="en-US" sz="2400" i="1" dirty="0"/>
              <a:t>s</a:t>
            </a:r>
            <a:r>
              <a:rPr lang="en-US" sz="2400" dirty="0"/>
              <a:t> that already contains 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62E271-A623-3946-96AA-067473559C09}"/>
              </a:ext>
            </a:extLst>
          </p:cNvPr>
          <p:cNvSpPr txBox="1"/>
          <p:nvPr/>
        </p:nvSpPr>
        <p:spPr>
          <a:xfrm>
            <a:off x="945940" y="1608430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Testing an ADT amounts to verifying each of its axioms, each can be formulated as a </a:t>
            </a:r>
            <a:r>
              <a:rPr lang="en-US" sz="2800" b="1" dirty="0"/>
              <a:t>parameterized test.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8133769-1F89-9448-B585-CEE8C2C4FF70}"/>
              </a:ext>
            </a:extLst>
          </p:cNvPr>
          <p:cNvSpPr/>
          <p:nvPr/>
        </p:nvSpPr>
        <p:spPr>
          <a:xfrm>
            <a:off x="457200" y="1482380"/>
            <a:ext cx="8229600" cy="1615851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273A348-6DA9-8443-9430-2DE53BAD7884}"/>
              </a:ext>
            </a:extLst>
          </p:cNvPr>
          <p:cNvSpPr/>
          <p:nvPr/>
        </p:nvSpPr>
        <p:spPr>
          <a:xfrm>
            <a:off x="1259632" y="1791840"/>
            <a:ext cx="6624736" cy="2577331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386F8-0412-0A4C-BABA-B3530039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a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B62F0-75DF-514C-A08A-FFDC8F588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36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Question: how shall we define what a “test” is?</a:t>
            </a: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09701-A999-DB42-B38B-18864377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0A3F7-46F3-44CF-95B7-0304031AA6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112208-B71D-EE44-A680-833C201F7333}"/>
              </a:ext>
            </a:extLst>
          </p:cNvPr>
          <p:cNvSpPr txBox="1"/>
          <p:nvPr/>
        </p:nvSpPr>
        <p:spPr>
          <a:xfrm>
            <a:off x="1547664" y="2060848"/>
            <a:ext cx="6624736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Test1() {  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TriangleType</a:t>
            </a:r>
            <a:r>
              <a:rPr lang="en-US" sz="2400" dirty="0"/>
              <a:t> ty =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</a:rPr>
              <a:t>TriType</a:t>
            </a:r>
            <a:r>
              <a:rPr lang="en-US" sz="2400" dirty="0"/>
              <a:t>(4,4,1) ;   </a:t>
            </a:r>
          </a:p>
          <a:p>
            <a:r>
              <a:rPr lang="en-US" sz="2400" dirty="0"/>
              <a:t>     </a:t>
            </a:r>
          </a:p>
          <a:p>
            <a:r>
              <a:rPr lang="en-US" sz="2400" dirty="0"/>
              <a:t>                </a:t>
            </a:r>
            <a:r>
              <a:rPr lang="en-US" sz="2400" dirty="0" err="1">
                <a:solidFill>
                  <a:srgbClr val="C00000"/>
                </a:solidFill>
              </a:rPr>
              <a:t>Assert.AreEqual</a:t>
            </a:r>
            <a:r>
              <a:rPr lang="en-US" sz="2400" dirty="0"/>
              <a:t>(Isosceles , ty) </a:t>
            </a:r>
            <a:br>
              <a:rPr lang="en-US" sz="2400" dirty="0"/>
            </a:br>
            <a:r>
              <a:rPr lang="en-US" sz="2400" dirty="0"/>
              <a:t> </a:t>
            </a:r>
          </a:p>
          <a:p>
            <a:r>
              <a:rPr lang="en-US" sz="2400" dirty="0"/>
              <a:t>             }</a:t>
            </a:r>
          </a:p>
        </p:txBody>
      </p:sp>
    </p:spTree>
    <p:extLst>
      <p:ext uri="{BB962C8B-B14F-4D97-AF65-F5344CB8AC3E}">
        <p14:creationId xmlns:p14="http://schemas.microsoft.com/office/powerpoint/2010/main" val="408591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a “test” 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pPr eaLnBrk="1" hangingPunct="1"/>
            <a:r>
              <a:rPr lang="en-US" sz="2400" dirty="0"/>
              <a:t>A “test” (also called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test-case</a:t>
            </a:r>
            <a:r>
              <a:rPr lang="en-US" sz="2400" dirty="0"/>
              <a:t>) for a program P(x) specifies an input for P(x) and the output it expects. </a:t>
            </a:r>
          </a:p>
          <a:p>
            <a:pPr eaLnBrk="1" hangingPunct="1"/>
            <a:r>
              <a:rPr lang="en-US" sz="2400" dirty="0"/>
              <a:t>Note: the formulation of the ”expectation” part is also called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oracle</a:t>
            </a:r>
            <a:r>
              <a:rPr lang="en-US" sz="2400" dirty="0"/>
              <a:t>.</a:t>
            </a:r>
          </a:p>
          <a:p>
            <a:pPr eaLnBrk="1" hangingPunct="1"/>
            <a:r>
              <a:rPr lang="en-US" sz="2400" dirty="0"/>
              <a:t>The definition fits nicely for a function/method-like P. </a:t>
            </a:r>
          </a:p>
          <a:p>
            <a:pPr lvl="1" eaLnBrk="1" hangingPunct="1"/>
            <a:r>
              <a:rPr lang="en-US" sz="2400" dirty="0"/>
              <a:t>What if P is an interactive program e.g. a web application?</a:t>
            </a:r>
          </a:p>
          <a:p>
            <a:pPr lvl="1" eaLnBrk="1" hangingPunct="1"/>
            <a:r>
              <a:rPr lang="en-US" sz="2400" dirty="0"/>
              <a:t>What if P is a continuously running system, e.g. a car control 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D67C0-C0A5-48F0-9E1F-E5CF1165B6A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95845F-C71C-584C-9BA9-0F6D306511ED}"/>
              </a:ext>
            </a:extLst>
          </p:cNvPr>
          <p:cNvSpPr txBox="1"/>
          <p:nvPr/>
        </p:nvSpPr>
        <p:spPr>
          <a:xfrm>
            <a:off x="457200" y="2043244"/>
            <a:ext cx="8229600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Test1() {  ty = </a:t>
            </a:r>
            <a:r>
              <a:rPr lang="en-US" sz="2000" dirty="0" err="1"/>
              <a:t>TriType</a:t>
            </a:r>
            <a:r>
              <a:rPr lang="en-US" sz="2000" dirty="0"/>
              <a:t>(4,4,1) ;  </a:t>
            </a:r>
            <a:r>
              <a:rPr lang="en-US" sz="2000" dirty="0" err="1"/>
              <a:t>Assert.AreEqual</a:t>
            </a:r>
            <a:r>
              <a:rPr lang="en-US" sz="2000" dirty="0"/>
              <a:t>(</a:t>
            </a:r>
            <a:r>
              <a:rPr lang="en-US" sz="2000" dirty="0" err="1"/>
              <a:t>Isosceles,ty</a:t>
            </a:r>
            <a:r>
              <a:rPr lang="en-US" sz="2000" dirty="0"/>
              <a:t>) }</a:t>
            </a:r>
          </a:p>
        </p:txBody>
      </p:sp>
    </p:spTree>
    <p:extLst>
      <p:ext uri="{BB962C8B-B14F-4D97-AF65-F5344CB8AC3E}">
        <p14:creationId xmlns:p14="http://schemas.microsoft.com/office/powerpoint/2010/main" val="359357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E2E27DF-71E7-0D4F-9478-5221456A1317}"/>
              </a:ext>
            </a:extLst>
          </p:cNvPr>
          <p:cNvSpPr/>
          <p:nvPr/>
        </p:nvSpPr>
        <p:spPr>
          <a:xfrm>
            <a:off x="457200" y="2256020"/>
            <a:ext cx="8229600" cy="1338898"/>
          </a:xfrm>
          <a:prstGeom prst="roundRect">
            <a:avLst>
              <a:gd name="adj" fmla="val 17787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 more general definition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sz="2800" i="1" dirty="0"/>
              <a:t>A </a:t>
            </a:r>
            <a:r>
              <a:rPr lang="en-US" sz="2800" b="1" i="1" dirty="0">
                <a:solidFill>
                  <a:srgbClr val="C00000"/>
                </a:solidFill>
              </a:rPr>
              <a:t>test</a:t>
            </a:r>
            <a:r>
              <a:rPr lang="en-US" sz="2800" i="1" dirty="0"/>
              <a:t> for P(x) specifies a sequence of interactions along with the needed parameters on P, and the expected responses P should produce</a:t>
            </a:r>
            <a:r>
              <a:rPr lang="en-US" sz="2800" dirty="0"/>
              <a:t>.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Compare this with AO Def. 1.17 (both definitions try to say the same thing).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D67C0-C0A5-48F0-9E1F-E5CF1165B6A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B4C336C-30D2-0C4C-B8B0-A75A35001A47}"/>
              </a:ext>
            </a:extLst>
          </p:cNvPr>
          <p:cNvSpPr/>
          <p:nvPr/>
        </p:nvSpPr>
        <p:spPr>
          <a:xfrm>
            <a:off x="2586133" y="4409932"/>
            <a:ext cx="3460388" cy="4826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Unit Test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3200" dirty="0"/>
              <a:t>Typical V-model testing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85A9F-5763-4D94-8DD3-0072715F490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164311" y="2378749"/>
            <a:ext cx="1857375" cy="64293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7036246" y="1967227"/>
            <a:ext cx="2000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 dirty="0"/>
              <a:t>By users/customers (or 3</a:t>
            </a:r>
            <a:r>
              <a:rPr lang="en-US" sz="1200" i="1" baseline="30000" dirty="0"/>
              <a:t>rd</a:t>
            </a:r>
            <a:r>
              <a:rPr lang="en-US" sz="1200" i="1" dirty="0"/>
              <a:t> party hired to represent them)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359491" y="3103334"/>
            <a:ext cx="2662195" cy="1961430"/>
          </a:xfrm>
          <a:prstGeom prst="roundRect">
            <a:avLst>
              <a:gd name="adj" fmla="val 10667"/>
            </a:avLst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581467" y="5096991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 dirty="0"/>
              <a:t>By developers</a:t>
            </a:r>
          </a:p>
        </p:txBody>
      </p:sp>
      <p:sp>
        <p:nvSpPr>
          <p:cNvPr id="4106" name="TextBox 9"/>
          <p:cNvSpPr txBox="1">
            <a:spLocks noChangeArrowheads="1"/>
          </p:cNvSpPr>
          <p:nvPr/>
        </p:nvSpPr>
        <p:spPr bwMode="auto">
          <a:xfrm>
            <a:off x="2342821" y="6001067"/>
            <a:ext cx="43435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Ch. 7 provides you more background on “practical aspect”, e.g. concrete work out of the V-model, outlines of “test plan” </a:t>
            </a:r>
            <a:r>
              <a:rPr lang="en-US" sz="1400" dirty="0">
                <a:sym typeface="Wingdings" pitchFamily="2" charset="2"/>
              </a:rPr>
              <a:t> read the chapter yourself!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A182416-9E4C-6543-8A5F-8DDE02CEECCD}"/>
              </a:ext>
            </a:extLst>
          </p:cNvPr>
          <p:cNvSpPr/>
          <p:nvPr/>
        </p:nvSpPr>
        <p:spPr>
          <a:xfrm>
            <a:off x="1017005" y="2462103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Requirement Analysis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60E53F1-A6D9-9642-B16B-386D9817C038}"/>
              </a:ext>
            </a:extLst>
          </p:cNvPr>
          <p:cNvSpPr/>
          <p:nvPr/>
        </p:nvSpPr>
        <p:spPr>
          <a:xfrm>
            <a:off x="1398952" y="3124945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Architecture Design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615284-18C0-A843-9DD0-7CC7304CE272}"/>
              </a:ext>
            </a:extLst>
          </p:cNvPr>
          <p:cNvSpPr/>
          <p:nvPr/>
        </p:nvSpPr>
        <p:spPr>
          <a:xfrm>
            <a:off x="1753439" y="3739012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Detailed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6FBB765-5763-A34C-85B6-7AABF72CA7F6}"/>
              </a:ext>
            </a:extLst>
          </p:cNvPr>
          <p:cNvSpPr/>
          <p:nvPr/>
        </p:nvSpPr>
        <p:spPr>
          <a:xfrm>
            <a:off x="2206481" y="4353079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Implementation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55D633A-4370-AC4E-9C39-A9EA98575F82}"/>
              </a:ext>
            </a:extLst>
          </p:cNvPr>
          <p:cNvSpPr/>
          <p:nvPr/>
        </p:nvSpPr>
        <p:spPr>
          <a:xfrm>
            <a:off x="4761632" y="3759549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Integration Test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9F63C2B-9361-F542-B34E-6C5DFEC92DB1}"/>
              </a:ext>
            </a:extLst>
          </p:cNvPr>
          <p:cNvSpPr/>
          <p:nvPr/>
        </p:nvSpPr>
        <p:spPr>
          <a:xfrm>
            <a:off x="5060314" y="3156552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System Test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5DAE45C-F0F8-9043-9B32-9F4AE37CC409}"/>
              </a:ext>
            </a:extLst>
          </p:cNvPr>
          <p:cNvSpPr/>
          <p:nvPr/>
        </p:nvSpPr>
        <p:spPr>
          <a:xfrm>
            <a:off x="5317765" y="2492244"/>
            <a:ext cx="1615058" cy="482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Acceptance Test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A8DCA7-C7B6-3046-BBA9-CD1734404513}"/>
              </a:ext>
            </a:extLst>
          </p:cNvPr>
          <p:cNvCxnSpPr/>
          <p:nvPr/>
        </p:nvCxnSpPr>
        <p:spPr>
          <a:xfrm>
            <a:off x="601437" y="2545921"/>
            <a:ext cx="1352711" cy="231402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0D9AAAF-05B9-0748-B9AC-301EE19AEC55}"/>
              </a:ext>
            </a:extLst>
          </p:cNvPr>
          <p:cNvCxnSpPr>
            <a:cxnSpLocks/>
            <a:stCxn id="2" idx="3"/>
            <a:endCxn id="18" idx="1"/>
          </p:cNvCxnSpPr>
          <p:nvPr/>
        </p:nvCxnSpPr>
        <p:spPr>
          <a:xfrm>
            <a:off x="2632063" y="2703440"/>
            <a:ext cx="2685702" cy="30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E1E964-C709-F140-A2CC-105E28C0F723}"/>
              </a:ext>
            </a:extLst>
          </p:cNvPr>
          <p:cNvCxnSpPr>
            <a:cxnSpLocks/>
          </p:cNvCxnSpPr>
          <p:nvPr/>
        </p:nvCxnSpPr>
        <p:spPr>
          <a:xfrm flipV="1">
            <a:off x="6315497" y="2602535"/>
            <a:ext cx="1352711" cy="231402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728C52C-B35C-CF44-AC01-BA17283BED05}"/>
              </a:ext>
            </a:extLst>
          </p:cNvPr>
          <p:cNvSpPr txBox="1"/>
          <p:nvPr/>
        </p:nvSpPr>
        <p:spPr>
          <a:xfrm>
            <a:off x="457200" y="5255916"/>
            <a:ext cx="2413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Simplified version of AO Fig. 1.2.</a:t>
            </a:r>
          </a:p>
        </p:txBody>
      </p:sp>
    </p:spTree>
    <p:extLst>
      <p:ext uri="{BB962C8B-B14F-4D97-AF65-F5344CB8AC3E}">
        <p14:creationId xmlns:p14="http://schemas.microsoft.com/office/powerpoint/2010/main" val="372440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Unit Testing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pPr eaLnBrk="1" hangingPunct="1"/>
            <a:r>
              <a:rPr lang="en-US" sz="2800" dirty="0"/>
              <a:t>Invest in unit testing! Debugging an error at the system-test level is </a:t>
            </a:r>
            <a:r>
              <a:rPr lang="en-US" sz="2800" i="1" u="sng" dirty="0"/>
              <a:t>much</a:t>
            </a:r>
            <a:r>
              <a:rPr lang="en-US" sz="2800" i="1" dirty="0"/>
              <a:t> </a:t>
            </a:r>
            <a:r>
              <a:rPr lang="en-US" sz="2800" dirty="0"/>
              <a:t>more costly than at the unit level.</a:t>
            </a:r>
          </a:p>
          <a:p>
            <a:pPr eaLnBrk="1" hangingPunct="1"/>
            <a:r>
              <a:rPr lang="en-US" sz="2800" dirty="0"/>
              <a:t>Note:  so-called “unit testing tool” can often also be used to facilitate integration and system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7CEF-AD8A-41F1-B68B-C335240F47B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44AE0F-A997-744A-85F5-AB8C74B400ED}"/>
              </a:ext>
            </a:extLst>
          </p:cNvPr>
          <p:cNvSpPr txBox="1"/>
          <p:nvPr/>
        </p:nvSpPr>
        <p:spPr>
          <a:xfrm>
            <a:off x="1501287" y="2197713"/>
            <a:ext cx="6141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Make sure that your units are correct!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A917CC1-3926-754C-B4FF-63A61C3088CB}"/>
              </a:ext>
            </a:extLst>
          </p:cNvPr>
          <p:cNvSpPr/>
          <p:nvPr/>
        </p:nvSpPr>
        <p:spPr>
          <a:xfrm>
            <a:off x="1115616" y="1916832"/>
            <a:ext cx="6912768" cy="1080120"/>
          </a:xfrm>
          <a:prstGeom prst="roundRect">
            <a:avLst/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ganizatio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basicConcepts</Template>
  <TotalTime>39313</TotalTime>
  <Words>3925</Words>
  <Application>Microsoft Macintosh PowerPoint</Application>
  <PresentationFormat>On-screen Show (4:3)</PresentationFormat>
  <Paragraphs>426</Paragraphs>
  <Slides>44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Cambria Math</vt:lpstr>
      <vt:lpstr>organization</vt:lpstr>
      <vt:lpstr>Unit Testing</vt:lpstr>
      <vt:lpstr>Plan</vt:lpstr>
      <vt:lpstr>What is “testing” ?</vt:lpstr>
      <vt:lpstr>Example: determining triangle type</vt:lpstr>
      <vt:lpstr>An example of a test</vt:lpstr>
      <vt:lpstr>What is a “test” ?</vt:lpstr>
      <vt:lpstr>A more general definition</vt:lpstr>
      <vt:lpstr>Typical V-model testing approach</vt:lpstr>
      <vt:lpstr>Unit Testing</vt:lpstr>
      <vt:lpstr>What is a “unit” ?</vt:lpstr>
      <vt:lpstr>What is a “unit” ?</vt:lpstr>
      <vt:lpstr>Unit testing in C#</vt:lpstr>
      <vt:lpstr>The structure of a solution with “test projects”</vt:lpstr>
      <vt:lpstr>The structure of a “test project”</vt:lpstr>
      <vt:lpstr>Test Class and Test Method (NUnit)</vt:lpstr>
      <vt:lpstr>Inspecting Test Result (Rider)</vt:lpstr>
      <vt:lpstr>Inspecting Coverage (Rider)</vt:lpstr>
      <vt:lpstr>Finding the source of an error: use a debugger!</vt:lpstr>
      <vt:lpstr>Test Oracle</vt:lpstr>
      <vt:lpstr>A test needs oracles</vt:lpstr>
      <vt:lpstr>Informal or formal specification?</vt:lpstr>
      <vt:lpstr>Formal specification, pros and cons</vt:lpstr>
      <vt:lpstr>Example</vt:lpstr>
      <vt:lpstr>Formalizing specification with a pre- and post-conditions</vt:lpstr>
      <vt:lpstr>Turning it to an in-code specification (here, encoded as a parameterized NUnit-test)</vt:lpstr>
      <vt:lpstr>In-code Spec of TriType (encoded as a parameterized NUnit-test)</vt:lpstr>
      <vt:lpstr>Now you can write your tests like this (NUnit, parameterized test)</vt:lpstr>
      <vt:lpstr>Example specifications for methods on arrays or collections</vt:lpstr>
      <vt:lpstr>Formal spec: now we also need “quantifiers”</vt:lpstr>
      <vt:lpstr>Providing quantifiers as in-code</vt:lpstr>
      <vt:lpstr>Specifying properties of arrays  (and similarly collections)</vt:lpstr>
      <vt:lpstr>Example: in-code spec of GetIndex</vt:lpstr>
      <vt:lpstr>Using GetIndexSpec for parameterized test</vt:lpstr>
      <vt:lpstr>Mock</vt:lpstr>
      <vt:lpstr>Example: Heater</vt:lpstr>
      <vt:lpstr>You need to restructure a bit</vt:lpstr>
      <vt:lpstr>Creating mocks dynamically using NSubstitute</vt:lpstr>
      <vt:lpstr>Test with a mock</vt:lpstr>
      <vt:lpstr>Specifying a “class”</vt:lpstr>
      <vt:lpstr>Specifying a “class”</vt:lpstr>
      <vt:lpstr>Specifying with class invariant</vt:lpstr>
      <vt:lpstr>Specifying a class as an ADT</vt:lpstr>
      <vt:lpstr>Example : specifying my ItemStore</vt:lpstr>
      <vt:lpstr>Testing ADT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 of Software Testing</dc:title>
  <dc:creator>underdark</dc:creator>
  <cp:lastModifiedBy>Prasetya, S.W.B. (Wishnu)</cp:lastModifiedBy>
  <cp:revision>581</cp:revision>
  <cp:lastPrinted>2018-04-26T14:46:13Z</cp:lastPrinted>
  <dcterms:created xsi:type="dcterms:W3CDTF">2012-03-04T10:04:20Z</dcterms:created>
  <dcterms:modified xsi:type="dcterms:W3CDTF">2025-04-23T19:19:26Z</dcterms:modified>
</cp:coreProperties>
</file>