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40"/>
  </p:notesMasterIdLst>
  <p:handoutMasterIdLst>
    <p:handoutMasterId r:id="rId41"/>
  </p:handoutMasterIdLst>
  <p:sldIdLst>
    <p:sldId id="600" r:id="rId2"/>
    <p:sldId id="928" r:id="rId3"/>
    <p:sldId id="700" r:id="rId4"/>
    <p:sldId id="729" r:id="rId5"/>
    <p:sldId id="906" r:id="rId6"/>
    <p:sldId id="603" r:id="rId7"/>
    <p:sldId id="905" r:id="rId8"/>
    <p:sldId id="701" r:id="rId9"/>
    <p:sldId id="716" r:id="rId10"/>
    <p:sldId id="717" r:id="rId11"/>
    <p:sldId id="907" r:id="rId12"/>
    <p:sldId id="777" r:id="rId13"/>
    <p:sldId id="909" r:id="rId14"/>
    <p:sldId id="911" r:id="rId15"/>
    <p:sldId id="912" r:id="rId16"/>
    <p:sldId id="913" r:id="rId17"/>
    <p:sldId id="708" r:id="rId18"/>
    <p:sldId id="709" r:id="rId19"/>
    <p:sldId id="712" r:id="rId20"/>
    <p:sldId id="713" r:id="rId21"/>
    <p:sldId id="921" r:id="rId22"/>
    <p:sldId id="922" r:id="rId23"/>
    <p:sldId id="637" r:id="rId24"/>
    <p:sldId id="923" r:id="rId25"/>
    <p:sldId id="924" r:id="rId26"/>
    <p:sldId id="925" r:id="rId27"/>
    <p:sldId id="641" r:id="rId28"/>
    <p:sldId id="926" r:id="rId29"/>
    <p:sldId id="927" r:id="rId30"/>
    <p:sldId id="653" r:id="rId31"/>
    <p:sldId id="655" r:id="rId32"/>
    <p:sldId id="656" r:id="rId33"/>
    <p:sldId id="657" r:id="rId34"/>
    <p:sldId id="659" r:id="rId35"/>
    <p:sldId id="648" r:id="rId36"/>
    <p:sldId id="649" r:id="rId37"/>
    <p:sldId id="930" r:id="rId38"/>
    <p:sldId id="894" r:id="rId3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4B114-B526-4376-A438-573ECDEE6128}" v="287" dt="2024-11-19T23:21:40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84656" autoAdjust="0"/>
  </p:normalViewPr>
  <p:slideViewPr>
    <p:cSldViewPr>
      <p:cViewPr varScale="1">
        <p:scale>
          <a:sx n="98" d="100"/>
          <a:sy n="98" d="100"/>
        </p:scale>
        <p:origin x="181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9548CA4-ABBD-4355-8680-92EC7A779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697F-B744-4413-9206-F4D1E731B4C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A364-C843-4EAC-BA69-6C04F279F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an overview slide and possibly combine skinning with facial animation slides!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4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v: The position of the vertex in the binding pose.</a:t>
            </a:r>
          </a:p>
          <a:p>
            <a:r>
              <a:rPr lang="en-US" dirty="0" err="1"/>
              <a:t>wi</a:t>
            </a:r>
            <a:r>
              <a:rPr lang="en-US" dirty="0"/>
              <a:t>​: The weight of the i-</a:t>
            </a:r>
            <a:r>
              <a:rPr lang="en-US" dirty="0" err="1"/>
              <a:t>th</a:t>
            </a:r>
            <a:r>
              <a:rPr lang="en-US" dirty="0"/>
              <a:t> joint's influence on the vertex.</a:t>
            </a:r>
          </a:p>
          <a:p>
            <a:r>
              <a:rPr lang="en-US" dirty="0"/>
              <a:t>Bi−1​: The inverse of the binding matrix for the i-</a:t>
            </a:r>
            <a:r>
              <a:rPr lang="en-US" dirty="0" err="1"/>
              <a:t>th</a:t>
            </a:r>
            <a:r>
              <a:rPr lang="en-US" dirty="0"/>
              <a:t> joint, transforming the vertex from binding pose space to joint space.</a:t>
            </a:r>
          </a:p>
          <a:p>
            <a:r>
              <a:rPr lang="en-US" dirty="0"/>
              <a:t>Wi​: The global transformation matrix of the i-</a:t>
            </a:r>
            <a:r>
              <a:rPr lang="en-US" dirty="0" err="1"/>
              <a:t>th</a:t>
            </a:r>
            <a:r>
              <a:rPr lang="en-US" dirty="0"/>
              <a:t> joint.</a:t>
            </a:r>
          </a:p>
          <a:p>
            <a:r>
              <a:rPr lang="en-US" dirty="0"/>
              <a:t>v′: The final deformed position of the vertex.</a:t>
            </a:r>
          </a:p>
          <a:p>
            <a:r>
              <a:rPr lang="en-US" dirty="0"/>
              <a:t>Normalizes the blended normal </a:t>
            </a:r>
            <a:r>
              <a:rPr lang="en-US" dirty="0" err="1"/>
              <a:t>n∗n</a:t>
            </a:r>
            <a:r>
              <a:rPr lang="en-US" dirty="0"/>
              <a:t>^*n∗ to ensure it maintains a unit length, which is crucial for correct lighting calculations.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ϕi</a:t>
            </a:r>
            <a:r>
              <a:rPr lang="en-US" dirty="0"/>
              <a:t>​: The weight (influence) of the corrective shape i, based on the joint's Degrees of Freedom (DOF).</a:t>
            </a:r>
          </a:p>
          <a:p>
            <a:r>
              <a:rPr lang="en-US" dirty="0"/>
              <a:t>The final vertex position is calculated by adding the weighted differences between the corrective shapes and the base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26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better visualizations?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0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Free-Form Deformations (FFDs) are used to deform 3D objects by embedding them in a lattice (a grid of control points) and manipulating that lattice to apply smooth, global transformations.</a:t>
            </a:r>
          </a:p>
          <a:p>
            <a:r>
              <a:rPr lang="en-US" dirty="0"/>
              <a:t>The function x(</a:t>
            </a:r>
            <a:r>
              <a:rPr lang="en-US" dirty="0" err="1"/>
              <a:t>s,t,u</a:t>
            </a:r>
            <a:r>
              <a:rPr lang="en-US" dirty="0"/>
              <a:t>) represents a point in the lattice space</a:t>
            </a:r>
          </a:p>
          <a:p>
            <a:r>
              <a:rPr lang="en-US" dirty="0"/>
              <a:t>x0​: The origin of the lattice in 3D space.</a:t>
            </a:r>
          </a:p>
          <a:p>
            <a:r>
              <a:rPr lang="en-US" dirty="0"/>
              <a:t>s0,t0, ​: Basis vectors defining the lattice's local axes.</a:t>
            </a:r>
          </a:p>
          <a:p>
            <a:r>
              <a:rPr lang="en-US" dirty="0" err="1"/>
              <a:t>s,t,u</a:t>
            </a:r>
            <a:r>
              <a:rPr lang="en-US" dirty="0"/>
              <a:t>: Parametric coordinates (ranging from 0 to 1) within the lattice along the three dimensions.</a:t>
            </a:r>
          </a:p>
          <a:p>
            <a:r>
              <a:rPr lang="en-US" b="1" dirty="0"/>
              <a:t>Purpose</a:t>
            </a:r>
            <a:r>
              <a:rPr lang="en-US" dirty="0"/>
              <a:t>: This defines how the object is embedded in the lattice. A point in the object's space maps to a point in the lattice via this function.</a:t>
            </a:r>
          </a:p>
          <a:p>
            <a:r>
              <a:rPr lang="en-US" dirty="0"/>
              <a:t>M: A matrix that represents the affine transformation of the lattice.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34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pijk</a:t>
            </a:r>
            <a:r>
              <a:rPr lang="en-US" dirty="0"/>
              <a:t>​: Control points of the lattice.</a:t>
            </a:r>
          </a:p>
          <a:p>
            <a:r>
              <a:rPr lang="en-US" dirty="0"/>
              <a:t>(1−s),(1−t),(1−u): Terms representing the "blending" effect in the lattice space.</a:t>
            </a:r>
          </a:p>
          <a:p>
            <a:r>
              <a:rPr lang="en-US" dirty="0"/>
              <a:t>Similar to </a:t>
            </a:r>
            <a:r>
              <a:rPr lang="en-US" dirty="0" err="1"/>
              <a:t>Bézier</a:t>
            </a:r>
            <a:r>
              <a:rPr lang="en-US" dirty="0"/>
              <a:t> curves, this approach uses Bernstein polynomials for smooth interpolation, generalized to 3D lattice spaces.</a:t>
            </a:r>
          </a:p>
          <a:p>
            <a:r>
              <a:rPr lang="en-US" dirty="0"/>
              <a:t>Used in character animation, modeling, and deformation tasks, such as facial expressions or bending soft bodies.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9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Arbitrary Topology FFDs allow animators and riggers to deform highly complex and irregular meshes more efficiently and with greater control.</a:t>
            </a:r>
          </a:p>
          <a:p>
            <a:r>
              <a:rPr lang="en-US" dirty="0"/>
              <a:t>They are particularly useful in </a:t>
            </a:r>
            <a:r>
              <a:rPr lang="en-US" b="1" dirty="0"/>
              <a:t>game development</a:t>
            </a:r>
            <a:r>
              <a:rPr lang="en-US" dirty="0"/>
              <a:t> or </a:t>
            </a:r>
            <a:r>
              <a:rPr lang="en-US" b="1" dirty="0"/>
              <a:t>animated films</a:t>
            </a:r>
            <a:r>
              <a:rPr lang="en-US" dirty="0"/>
              <a:t>, where characters often require high-quality deformations in real time or pre-rendered sequences.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45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The binding pose is typically a </a:t>
            </a:r>
            <a:r>
              <a:rPr lang="en-US" b="1" dirty="0"/>
              <a:t>neutral, natural pose</a:t>
            </a:r>
            <a:r>
              <a:rPr lang="en-US" dirty="0"/>
              <a:t> that serves as a baseline for deformation. Examples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T-pose</a:t>
            </a:r>
            <a:r>
              <a:rPr lang="en-US" dirty="0"/>
              <a:t>, where the arms are extended horizontally, forming a "T" shape.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b="1" dirty="0"/>
              <a:t>A-pose</a:t>
            </a:r>
            <a:r>
              <a:rPr lang="en-US" dirty="0"/>
              <a:t>, with arms angled slightly downward.</a:t>
            </a:r>
          </a:p>
          <a:p>
            <a:r>
              <a:rPr lang="en-US" dirty="0"/>
              <a:t>This makes it easier to model and rig the character symmetrically.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00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mri</a:t>
            </a:r>
            <a:r>
              <a:rPr lang="en-US" dirty="0"/>
              <a:t> scan?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0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05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32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AE7D5-C633-BC3C-5DF3-41ED60008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BBC4FF-773A-90ED-B7CB-0C9EE2745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06356C-4969-F8DD-AE4D-B0C8249D1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1ED74-7C58-542D-1837-FBA643591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M: transformation matrix for vertices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example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9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6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3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View-Independent</a:t>
            </a:r>
            <a:r>
              <a:rPr lang="en-US" dirty="0"/>
              <a:t>: Calculations that don't depend on the camera view, such as computing transformations.</a:t>
            </a:r>
          </a:p>
          <a:p>
            <a:r>
              <a:rPr lang="en-US" b="1" dirty="0"/>
              <a:t>View-Dependent</a:t>
            </a:r>
            <a:r>
              <a:rPr lang="en-US" dirty="0"/>
              <a:t>: Calculations based on the camera, like rendering visible triangles.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35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7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9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4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1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0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-Jk7d30ks?start=652&amp;feature=oembed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TMhNj8n5y8?start=339&amp;feature=oembed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onomousvision.github.io/snarf/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s://igl.ethz.ch/projects/fast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Visible_Human_Project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yna.is.tue.mpg.de/" TargetMode="External"/><Relationship Id="rId4" Type="http://schemas.openxmlformats.org/officeDocument/2006/relationships/hyperlink" Target="http://graphics.cs.cmu.edu/projects/muscle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jY7FbL8tmQ?start=101&amp;feature=oembed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www.mixamo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897826.2927326" TargetMode="External"/><Relationship Id="rId2" Type="http://schemas.openxmlformats.org/officeDocument/2006/relationships/hyperlink" Target="https://dl.acm.org/doi/10.1145/2614028.26154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eweb.ucsd.edu/classes/sp16/cse169-a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Computer Animation - Lecture 3a</a:t>
            </a:r>
            <a:br>
              <a:rPr lang="en-US" sz="3600" cap="none" dirty="0"/>
            </a:br>
            <a:r>
              <a:rPr lang="en-US" cap="none" dirty="0"/>
              <a:t>Skinning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32200"/>
            <a:ext cx="9448800" cy="1930400"/>
          </a:xfrm>
        </p:spPr>
        <p:txBody>
          <a:bodyPr>
            <a:normAutofit/>
          </a:bodyPr>
          <a:lstStyle/>
          <a:p>
            <a:r>
              <a:rPr lang="en-US" dirty="0"/>
              <a:t>Bringing Characters to Life Through Dynamic Deformations</a:t>
            </a:r>
          </a:p>
          <a:p>
            <a:endParaRPr lang="en-US" dirty="0"/>
          </a:p>
          <a:p>
            <a:r>
              <a:rPr lang="en-US" sz="1600" dirty="0"/>
              <a:t>Metehan Doyran</a:t>
            </a:r>
            <a:br>
              <a:rPr lang="en-US" sz="1600" dirty="0"/>
            </a:br>
            <a:r>
              <a:rPr lang="en-US" sz="1600" i="1" dirty="0"/>
              <a:t>m.doyran@uu.nl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Example</a:t>
            </a:r>
            <a:endParaRPr lang="nl-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1" y="2057401"/>
            <a:ext cx="6248399" cy="4343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Based on only the transformation of the shoulder the final position of the vertex should be (3,1)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Based on only the transformation of the elbow the final position of the vertex should be (1,1), w.r.t elbow, which is (5,1) </a:t>
            </a:r>
            <a:r>
              <a:rPr lang="en-US" sz="2400" dirty="0" err="1"/>
              <a:t>w.r.t.</a:t>
            </a:r>
            <a:r>
              <a:rPr lang="en-US" sz="2400" dirty="0"/>
              <a:t> shoulder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0.8*(3,1) + 0.2*(5,1) = </a:t>
            </a:r>
            <a:r>
              <a:rPr lang="en-US" sz="2400" u="sng" dirty="0"/>
              <a:t>(3.4, 1)</a:t>
            </a:r>
            <a:endParaRPr lang="nl-NL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09" y="1671114"/>
            <a:ext cx="3672493" cy="47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Rig Data Flow</a:t>
            </a:r>
          </a:p>
        </p:txBody>
      </p:sp>
      <p:sp>
        <p:nvSpPr>
          <p:cNvPr id="306185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nl-NL" sz="2800" dirty="0"/>
              <a:t>Input DOFs</a:t>
            </a:r>
          </a:p>
          <a:p>
            <a:endParaRPr lang="en-US" altLang="nl-NL" sz="2800" dirty="0"/>
          </a:p>
          <a:p>
            <a:endParaRPr lang="en-US" altLang="nl-NL" sz="2800" dirty="0"/>
          </a:p>
          <a:p>
            <a:r>
              <a:rPr lang="en-US" altLang="nl-NL" sz="2800" dirty="0"/>
              <a:t>Rigging system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nl-NL" sz="2800" dirty="0"/>
              <a:t>	(skeleton, skin…)</a:t>
            </a:r>
          </a:p>
          <a:p>
            <a:endParaRPr lang="en-US" altLang="nl-NL" sz="2800" dirty="0"/>
          </a:p>
          <a:p>
            <a:r>
              <a:rPr lang="en-US" altLang="nl-NL" sz="2800" dirty="0"/>
              <a:t>Output </a:t>
            </a:r>
            <a:r>
              <a:rPr lang="en-US" altLang="nl-NL" sz="2800" dirty="0" err="1"/>
              <a:t>renderable</a:t>
            </a:r>
            <a:r>
              <a:rPr lang="en-US" altLang="nl-NL" sz="2800" dirty="0"/>
              <a:t> mesh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nl-NL" sz="2800" dirty="0"/>
              <a:t>	(vertices, </a:t>
            </a:r>
            <a:r>
              <a:rPr lang="en-US" altLang="nl-NL" sz="2800" dirty="0" err="1"/>
              <a:t>normals</a:t>
            </a:r>
            <a:r>
              <a:rPr lang="en-US" altLang="nl-NL" sz="2800" dirty="0"/>
              <a:t>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186" name="Object 10"/>
              <p:cNvSpPr txBox="1"/>
              <p:nvPr/>
            </p:nvSpPr>
            <p:spPr bwMode="auto">
              <a:xfrm>
                <a:off x="5508625" y="2159000"/>
                <a:ext cx="3559173" cy="568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618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25" y="2159000"/>
                <a:ext cx="3559173" cy="568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187" name="Object 11"/>
              <p:cNvSpPr txBox="1"/>
              <p:nvPr/>
            </p:nvSpPr>
            <p:spPr bwMode="auto">
              <a:xfrm>
                <a:off x="6934200" y="5105400"/>
                <a:ext cx="857250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618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5105400"/>
                <a:ext cx="857250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7337425" y="29210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7337425" y="44450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6651625" y="3530600"/>
            <a:ext cx="1447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6942078" y="3530601"/>
            <a:ext cx="800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3200"/>
              <a:t>Rig</a:t>
            </a:r>
          </a:p>
        </p:txBody>
      </p:sp>
    </p:spTree>
    <p:extLst>
      <p:ext uri="{BB962C8B-B14F-4D97-AF65-F5344CB8AC3E}">
        <p14:creationId xmlns:p14="http://schemas.microsoft.com/office/powerpoint/2010/main" val="247205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Painting weights</a:t>
            </a:r>
            <a:endParaRPr lang="nl-NL" cap="none" dirty="0"/>
          </a:p>
        </p:txBody>
      </p:sp>
      <p:pic>
        <p:nvPicPr>
          <p:cNvPr id="9" name="Online Media 8" title="MAYA CHARACTER RIGGING TUTORIAL: JOINTS &amp; SKINNING">
            <a:hlinkClick r:id="" action="ppaction://media"/>
            <a:extLst>
              <a:ext uri="{FF2B5EF4-FFF2-40B4-BE49-F238E27FC236}">
                <a16:creationId xmlns:a16="http://schemas.microsoft.com/office/drawing/2014/main" id="{E333B490-C447-B6EE-9E4B-69F661770A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3212" y="1751246"/>
            <a:ext cx="9045575" cy="51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Algorithm Overview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buNone/>
            </a:pPr>
            <a:r>
              <a:rPr lang="en-US" altLang="nl-NL" sz="2400" b="1" dirty="0"/>
              <a:t>Skin::Update()</a:t>
            </a:r>
            <a:r>
              <a:rPr lang="en-US" altLang="nl-NL" sz="2400" dirty="0"/>
              <a:t>	(view independent processing)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Compute skinning matrix for each joint: </a:t>
            </a:r>
            <a:r>
              <a:rPr lang="en-US" altLang="nl-NL" sz="2400" b="1" dirty="0"/>
              <a:t>M</a:t>
            </a:r>
            <a:r>
              <a:rPr lang="en-US" altLang="nl-NL" sz="2400" dirty="0"/>
              <a:t>=</a:t>
            </a:r>
            <a:r>
              <a:rPr lang="en-US" altLang="nl-NL" sz="2400" b="1" dirty="0"/>
              <a:t>B</a:t>
            </a:r>
            <a:r>
              <a:rPr lang="en-US" altLang="nl-NL" sz="2400" baseline="30000" dirty="0"/>
              <a:t>-1</a:t>
            </a:r>
            <a:r>
              <a:rPr lang="en-US" altLang="nl-NL" sz="2400" dirty="0">
                <a:cs typeface="Arial" panose="020B0604020202020204" pitchFamily="34" charset="0"/>
              </a:rPr>
              <a:t>·</a:t>
            </a:r>
            <a:r>
              <a:rPr lang="en-US" altLang="nl-NL" sz="2400" b="1" dirty="0"/>
              <a:t>W</a:t>
            </a:r>
            <a:r>
              <a:rPr lang="en-US" altLang="nl-NL" sz="2400" dirty="0"/>
              <a:t> (you can precompute and store </a:t>
            </a:r>
            <a:r>
              <a:rPr lang="en-US" altLang="nl-NL" sz="2400" b="1" dirty="0"/>
              <a:t>B</a:t>
            </a:r>
            <a:r>
              <a:rPr lang="en-US" altLang="nl-NL" sz="2400" baseline="30000" dirty="0"/>
              <a:t>-1</a:t>
            </a:r>
            <a:r>
              <a:rPr lang="en-US" altLang="nl-NL" sz="2400" dirty="0"/>
              <a:t> instead of </a:t>
            </a:r>
            <a:r>
              <a:rPr lang="en-US" altLang="nl-NL" sz="2400" b="1" dirty="0"/>
              <a:t>B</a:t>
            </a:r>
            <a:r>
              <a:rPr lang="en-US" altLang="nl-NL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Loop through vertices and compute blended position &amp; normal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nl-NL" sz="2400" dirty="0"/>
          </a:p>
          <a:p>
            <a:pPr marL="609600" indent="-609600">
              <a:lnSpc>
                <a:spcPct val="100000"/>
              </a:lnSpc>
              <a:buNone/>
            </a:pPr>
            <a:r>
              <a:rPr lang="en-US" altLang="nl-NL" sz="2400" b="1" dirty="0"/>
              <a:t>Skin::Draw()</a:t>
            </a:r>
            <a:r>
              <a:rPr lang="en-US" altLang="nl-NL" sz="2400" dirty="0"/>
              <a:t>		(view dependent processing)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Loop through triangles and draw using world space positions &amp; </a:t>
            </a:r>
            <a:r>
              <a:rPr lang="en-US" altLang="nl-NL" sz="2400" dirty="0" err="1"/>
              <a:t>normals</a:t>
            </a:r>
            <a:endParaRPr lang="en-US" altLang="nl-NL" sz="2400" dirty="0"/>
          </a:p>
          <a:p>
            <a:pPr marL="609600" indent="-609600">
              <a:lnSpc>
                <a:spcPct val="100000"/>
              </a:lnSpc>
            </a:pP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8249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Skinning Equations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Skeleton</a:t>
            </a:r>
          </a:p>
          <a:p>
            <a:endParaRPr lang="en-US" altLang="nl-NL" dirty="0"/>
          </a:p>
          <a:p>
            <a:endParaRPr lang="en-US" altLang="nl-NL" dirty="0"/>
          </a:p>
          <a:p>
            <a:endParaRPr lang="en-US" altLang="nl-NL" dirty="0"/>
          </a:p>
          <a:p>
            <a:endParaRPr lang="en-US" altLang="nl-NL" dirty="0"/>
          </a:p>
          <a:p>
            <a:r>
              <a:rPr lang="en-US" altLang="nl-NL" dirty="0"/>
              <a:t>Skinning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03" name="Object 3"/>
              <p:cNvSpPr txBox="1"/>
              <p:nvPr/>
            </p:nvSpPr>
            <p:spPr bwMode="auto">
              <a:xfrm>
                <a:off x="2895600" y="2057401"/>
                <a:ext cx="4687889" cy="441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𝑗𝑛𝑡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720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2057401"/>
                <a:ext cx="4687889" cy="4419600"/>
              </a:xfrm>
              <a:prstGeom prst="rect">
                <a:avLst/>
              </a:prstGeom>
              <a:blipFill>
                <a:blip r:embed="rId3"/>
                <a:stretch>
                  <a:fillRect l="-2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05" name="Line 5"/>
          <p:cNvSpPr>
            <a:spLocks noChangeShapeType="1"/>
          </p:cNvSpPr>
          <p:nvPr/>
        </p:nvSpPr>
        <p:spPr bwMode="auto">
          <a:xfrm>
            <a:off x="762000" y="3352800"/>
            <a:ext cx="1028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628C86-5C01-0C94-56C2-BFA070C3A1A5}"/>
                  </a:ext>
                </a:extLst>
              </p:cNvPr>
              <p:cNvSpPr txBox="1"/>
              <p:nvPr/>
            </p:nvSpPr>
            <p:spPr>
              <a:xfrm>
                <a:off x="6952457" y="2099035"/>
                <a:ext cx="4190999" cy="79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000" dirty="0"/>
                  <a:t>Local transformation matrix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000" dirty="0"/>
                  <a:t>Global transformation matrix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628C86-5C01-0C94-56C2-BFA070C3A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57" y="2099035"/>
                <a:ext cx="4190999" cy="796565"/>
              </a:xfrm>
              <a:prstGeom prst="rect">
                <a:avLst/>
              </a:prstGeom>
              <a:blipFill>
                <a:blip r:embed="rId4"/>
                <a:stretch>
                  <a:fillRect l="-145" t="-4580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82EB89-35F4-9D37-0E69-0A78D92A1BFD}"/>
                  </a:ext>
                </a:extLst>
              </p:cNvPr>
              <p:cNvSpPr txBox="1"/>
              <p:nvPr/>
            </p:nvSpPr>
            <p:spPr>
              <a:xfrm>
                <a:off x="6944837" y="3849264"/>
                <a:ext cx="4190999" cy="79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000" dirty="0"/>
                  <a:t>The vertex position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000" dirty="0"/>
                  <a:t>The vertex normal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82EB89-35F4-9D37-0E69-0A78D92A1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837" y="3849264"/>
                <a:ext cx="4190999" cy="796565"/>
              </a:xfrm>
              <a:prstGeom prst="rect">
                <a:avLst/>
              </a:prstGeom>
              <a:blipFill>
                <a:blip r:embed="rId5"/>
                <a:stretch>
                  <a:fillRect t="-4580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95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Limitations of Smooth Skin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Smooth skin is very simple and quite fast, but its quality is limited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main problems are: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Joints tend to collapse as they bend more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Very difficult to get specific control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Unintuitive and difficult to edit</a:t>
            </a:r>
            <a:endParaRPr lang="en-US" altLang="nl-NL" sz="2400" dirty="0"/>
          </a:p>
          <a:p>
            <a:pPr>
              <a:lnSpc>
                <a:spcPct val="100000"/>
              </a:lnSpc>
            </a:pPr>
            <a:r>
              <a:rPr lang="en-US" altLang="nl-NL" sz="2400" dirty="0"/>
              <a:t>Still, it is built into most 3D animation packages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If nothing else, it is a good baseline upon which more complex schemes can be built</a:t>
            </a:r>
          </a:p>
        </p:txBody>
      </p:sp>
    </p:spTree>
    <p:extLst>
      <p:ext uri="{BB962C8B-B14F-4D97-AF65-F5344CB8AC3E}">
        <p14:creationId xmlns:p14="http://schemas.microsoft.com/office/powerpoint/2010/main" val="400429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Limitations of Smooth Skin</a:t>
            </a:r>
          </a:p>
        </p:txBody>
      </p:sp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41" y="4747727"/>
            <a:ext cx="3657600" cy="199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2876" r="1667" b="17741"/>
          <a:stretch/>
        </p:blipFill>
        <p:spPr bwMode="auto">
          <a:xfrm>
            <a:off x="6842762" y="2316480"/>
            <a:ext cx="3519318" cy="191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267" r="3061" b="29372"/>
          <a:stretch/>
        </p:blipFill>
        <p:spPr bwMode="auto">
          <a:xfrm>
            <a:off x="1852781" y="2316480"/>
            <a:ext cx="3519318" cy="191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9070" y="4405314"/>
            <a:ext cx="372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Skin collapse (bending)</a:t>
            </a:r>
            <a:endParaRPr lang="nl-N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0A187-47A3-87F8-756C-712B37437440}"/>
              </a:ext>
            </a:extLst>
          </p:cNvPr>
          <p:cNvSpPr txBox="1"/>
          <p:nvPr/>
        </p:nvSpPr>
        <p:spPr>
          <a:xfrm>
            <a:off x="6575502" y="4405314"/>
            <a:ext cx="405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Twisting (candy wrapper)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8158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Skin collapse (bending)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47" y="2049781"/>
            <a:ext cx="5922705" cy="4625975"/>
          </a:xfrm>
        </p:spPr>
      </p:pic>
    </p:spTree>
    <p:extLst>
      <p:ext uri="{BB962C8B-B14F-4D97-AF65-F5344CB8AC3E}">
        <p14:creationId xmlns:p14="http://schemas.microsoft.com/office/powerpoint/2010/main" val="167144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Twisting (candy wrapper)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49471"/>
            <a:ext cx="6027965" cy="3968767"/>
          </a:xfrm>
        </p:spPr>
      </p:pic>
    </p:spTree>
    <p:extLst>
      <p:ext uri="{BB962C8B-B14F-4D97-AF65-F5344CB8AC3E}">
        <p14:creationId xmlns:p14="http://schemas.microsoft.com/office/powerpoint/2010/main" val="340788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Dual quaternion blending</a:t>
            </a:r>
            <a:endParaRPr lang="nl-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Proposed to overcome the bending and candy wrapper effects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Currently, found in most 3D modelling tools, e.g. Maya, Blender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nl-N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50" y="3384044"/>
            <a:ext cx="2795899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553200"/>
            <a:ext cx="746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/>
              <a:t>Geometric</a:t>
            </a:r>
            <a:r>
              <a:rPr lang="nl-NL" sz="1000" dirty="0"/>
              <a:t> </a:t>
            </a:r>
            <a:r>
              <a:rPr lang="nl-NL" sz="1000" dirty="0" err="1"/>
              <a:t>Skinning</a:t>
            </a:r>
            <a:r>
              <a:rPr lang="nl-NL" sz="1000" dirty="0"/>
              <a:t> </a:t>
            </a:r>
            <a:r>
              <a:rPr lang="nl-NL" sz="1000" dirty="0" err="1"/>
              <a:t>with</a:t>
            </a:r>
            <a:r>
              <a:rPr lang="nl-NL" sz="1000" dirty="0"/>
              <a:t> </a:t>
            </a:r>
            <a:r>
              <a:rPr lang="nl-NL" sz="1000" dirty="0" err="1"/>
              <a:t>Approximate</a:t>
            </a:r>
            <a:r>
              <a:rPr lang="nl-NL" sz="1000" dirty="0"/>
              <a:t> Dual Quaternion  </a:t>
            </a:r>
            <a:r>
              <a:rPr lang="nl-NL" sz="1000" dirty="0" err="1"/>
              <a:t>Blending</a:t>
            </a:r>
            <a:r>
              <a:rPr lang="nl-NL" sz="1000" dirty="0"/>
              <a:t>, </a:t>
            </a:r>
            <a:r>
              <a:rPr lang="nl-NL" sz="1000" dirty="0" err="1"/>
              <a:t>Kavan</a:t>
            </a:r>
            <a:r>
              <a:rPr lang="nl-NL" sz="1000" dirty="0"/>
              <a:t> Collins, Zara </a:t>
            </a:r>
            <a:r>
              <a:rPr lang="nl-NL" sz="1000" dirty="0" err="1"/>
              <a:t>and</a:t>
            </a:r>
            <a:r>
              <a:rPr lang="nl-NL" sz="1000" dirty="0"/>
              <a:t> </a:t>
            </a:r>
            <a:r>
              <a:rPr lang="nl-NL" sz="1000" dirty="0" err="1"/>
              <a:t>O'Sullivan</a:t>
            </a:r>
            <a:r>
              <a:rPr lang="nl-NL" sz="1000" dirty="0"/>
              <a:t>, </a:t>
            </a:r>
            <a:r>
              <a:rPr lang="nl-NL" sz="1000" dirty="0" err="1"/>
              <a:t>Siggraph</a:t>
            </a:r>
            <a:r>
              <a:rPr lang="nl-NL" sz="1000" dirty="0"/>
              <a:t> 2008</a:t>
            </a:r>
          </a:p>
        </p:txBody>
      </p:sp>
    </p:spTree>
    <p:extLst>
      <p:ext uri="{BB962C8B-B14F-4D97-AF65-F5344CB8AC3E}">
        <p14:creationId xmlns:p14="http://schemas.microsoft.com/office/powerpoint/2010/main" val="235776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0ED6-D561-54FB-4D53-ED742110F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7C00D44-82AB-6F39-4665-FBAF3487C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Outline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30D5117-EDFC-7F2F-AA99-E22BE30C6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Introduction to Skinning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Smooth Skinning Algorithm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Rigging Process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Skinning Challenges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Advanced Techniques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Anatomical Models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Body Scanning</a:t>
            </a:r>
          </a:p>
        </p:txBody>
      </p:sp>
    </p:spTree>
    <p:extLst>
      <p:ext uri="{BB962C8B-B14F-4D97-AF65-F5344CB8AC3E}">
        <p14:creationId xmlns:p14="http://schemas.microsoft.com/office/powerpoint/2010/main" val="294601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Shape Interpolation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An extension to the smooth skinning algorithm allows corrective shapes (blend shapes) to be defined for specific key poses along a joint's motion range.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For example, an elbow can have a blend shape defined for the straight rest pose and another for the fully bent pose.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These corrective shapes are interpolated in the local space of the bones based on the joint's angle or pose parameters before skinning transformations are applied.</a:t>
            </a:r>
          </a:p>
        </p:txBody>
      </p:sp>
    </p:spTree>
    <p:extLst>
      <p:ext uri="{BB962C8B-B14F-4D97-AF65-F5344CB8AC3E}">
        <p14:creationId xmlns:p14="http://schemas.microsoft.com/office/powerpoint/2010/main" val="249744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Shape Interpolation Algorithm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10820400" cy="4282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To compute a blended vertex position:</a:t>
            </a:r>
            <a:br>
              <a:rPr lang="en-US" altLang="nl-NL" sz="2400" dirty="0"/>
            </a:br>
            <a:br>
              <a:rPr lang="en-US" altLang="nl-NL" sz="2400" dirty="0"/>
            </a:br>
            <a:r>
              <a:rPr lang="en-US" altLang="nl-NL" sz="2400" dirty="0"/>
              <a:t>The blended position is the base position plus a contribution from each corrective shape, weighted by the joint's current DOF value.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To blend the </a:t>
            </a:r>
            <a:r>
              <a:rPr lang="en-US" altLang="nl-NL" sz="2400" dirty="0" err="1"/>
              <a:t>normals</a:t>
            </a:r>
            <a:r>
              <a:rPr lang="en-US" altLang="nl-NL" sz="2400" dirty="0"/>
              <a:t>, we use a similar equation:</a:t>
            </a:r>
            <a:br>
              <a:rPr lang="en-US" altLang="nl-NL" sz="2400" dirty="0"/>
            </a:br>
            <a:br>
              <a:rPr lang="en-US" altLang="nl-NL" sz="2400" dirty="0"/>
            </a:br>
            <a:br>
              <a:rPr lang="en-US" altLang="nl-NL" sz="2400" dirty="0"/>
            </a:br>
            <a:r>
              <a:rPr lang="en-US" altLang="nl-NL" sz="2400" dirty="0" err="1"/>
              <a:t>Normals</a:t>
            </a:r>
            <a:r>
              <a:rPr lang="en-US" altLang="nl-NL" sz="2400" dirty="0"/>
              <a:t> are blended but not normalized at this stage; normalization will occur later during skinning for computational efficiency.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This approach ensures smooth deformation by blending corrective shapes and their </a:t>
            </a:r>
            <a:r>
              <a:rPr lang="en-US" altLang="nl-NL" sz="2400" dirty="0" err="1"/>
              <a:t>normals</a:t>
            </a:r>
            <a:r>
              <a:rPr lang="en-US" altLang="nl-NL" sz="2400" dirty="0"/>
              <a:t> in response to the joint's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64" name="Object 4"/>
              <p:cNvSpPr txBox="1"/>
              <p:nvPr/>
            </p:nvSpPr>
            <p:spPr bwMode="auto">
              <a:xfrm>
                <a:off x="6934200" y="2179320"/>
                <a:ext cx="4314825" cy="63341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816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2179320"/>
                <a:ext cx="4314825" cy="633413"/>
              </a:xfrm>
              <a:prstGeom prst="rect">
                <a:avLst/>
              </a:prstGeom>
              <a:blipFill>
                <a:blip r:embed="rId3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165" name="Object 5"/>
              <p:cNvSpPr txBox="1"/>
              <p:nvPr/>
            </p:nvSpPr>
            <p:spPr bwMode="auto">
              <a:xfrm>
                <a:off x="6934200" y="4114800"/>
                <a:ext cx="4314825" cy="63341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816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4114800"/>
                <a:ext cx="4314825" cy="633413"/>
              </a:xfrm>
              <a:prstGeom prst="rect">
                <a:avLst/>
              </a:prstGeom>
              <a:blipFill>
                <a:blip r:embed="rId4"/>
                <a:stretch>
                  <a:fillRect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585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Layered Approach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We use a simple layered approach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Skeleton Kinematics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Shape Interpolation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Smooth Skinning</a:t>
            </a:r>
          </a:p>
          <a:p>
            <a:pPr lvl="1"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r>
              <a:rPr lang="en-US" altLang="nl-NL" sz="2400" dirty="0"/>
              <a:t>Most character rigging systems are based on some sort of layered system approach combined with general purpose data flow to allow for customization</a:t>
            </a:r>
          </a:p>
        </p:txBody>
      </p:sp>
    </p:spTree>
    <p:extLst>
      <p:ext uri="{BB962C8B-B14F-4D97-AF65-F5344CB8AC3E}">
        <p14:creationId xmlns:p14="http://schemas.microsoft.com/office/powerpoint/2010/main" val="1730317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Free-Form Deformations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10820400" cy="24652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FFDs are a class of deformations where a low detail control mesh is used to deform a higher detail skin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There are a lot of variations on FFDs based on the topology of the control mesh</a:t>
            </a:r>
          </a:p>
        </p:txBody>
      </p:sp>
      <p:pic>
        <p:nvPicPr>
          <p:cNvPr id="3" name="Picture 2" descr="A wireframe of a sphere in a cube&#10;&#10;Description automatically generated">
            <a:extLst>
              <a:ext uri="{FF2B5EF4-FFF2-40B4-BE49-F238E27FC236}">
                <a16:creationId xmlns:a16="http://schemas.microsoft.com/office/drawing/2014/main" id="{FC6D7813-FBF3-3840-F8FB-593359CE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2" y="3733800"/>
            <a:ext cx="44481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0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90" y="4366609"/>
            <a:ext cx="5449220" cy="2110391"/>
          </a:xfrm>
          <a:prstGeom prst="rect">
            <a:avLst/>
          </a:prstGeom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Lattice FFDs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10820400" cy="365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The original type of FFD uses a simple regular lattice placed around a region of space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lattice is divided up into a regular grid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When the lattice points are then moved, they describe smooth deformation in their vicinity</a:t>
            </a:r>
          </a:p>
        </p:txBody>
      </p:sp>
    </p:spTree>
    <p:extLst>
      <p:ext uri="{BB962C8B-B14F-4D97-AF65-F5344CB8AC3E}">
        <p14:creationId xmlns:p14="http://schemas.microsoft.com/office/powerpoint/2010/main" val="552464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Lattice FFDs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78827"/>
            <a:ext cx="8208962" cy="4114800"/>
          </a:xfrm>
        </p:spPr>
        <p:txBody>
          <a:bodyPr/>
          <a:lstStyle/>
          <a:p>
            <a:r>
              <a:rPr lang="en-US" altLang="nl-NL" dirty="0"/>
              <a:t>We start by defining the undeformed lattice space: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703" name="Object 7"/>
              <p:cNvSpPr txBox="1"/>
              <p:nvPr/>
            </p:nvSpPr>
            <p:spPr bwMode="auto">
              <a:xfrm>
                <a:off x="1675716" y="2606979"/>
                <a:ext cx="5283200" cy="571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570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5716" y="2606979"/>
                <a:ext cx="5283200" cy="571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702" name="Object 6"/>
              <p:cNvSpPr txBox="1"/>
              <p:nvPr/>
            </p:nvSpPr>
            <p:spPr bwMode="auto">
              <a:xfrm>
                <a:off x="1905000" y="3177482"/>
                <a:ext cx="1492250" cy="444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57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177482"/>
                <a:ext cx="1492250" cy="444500"/>
              </a:xfrm>
              <a:prstGeom prst="rect">
                <a:avLst/>
              </a:prstGeom>
              <a:blipFill>
                <a:blip r:embed="rId4"/>
                <a:stretch>
                  <a:fillRect l="-1230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701" name="Object 5"/>
              <p:cNvSpPr txBox="1"/>
              <p:nvPr/>
            </p:nvSpPr>
            <p:spPr bwMode="auto">
              <a:xfrm>
                <a:off x="3565525" y="3177482"/>
                <a:ext cx="1456678" cy="444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570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5525" y="3177482"/>
                <a:ext cx="1456678" cy="444500"/>
              </a:xfrm>
              <a:prstGeom prst="rect">
                <a:avLst/>
              </a:prstGeom>
              <a:blipFill>
                <a:blip r:embed="rId5"/>
                <a:stretch>
                  <a:fillRect l="-1255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700" name="Object 4"/>
              <p:cNvSpPr txBox="1"/>
              <p:nvPr/>
            </p:nvSpPr>
            <p:spPr bwMode="auto">
              <a:xfrm>
                <a:off x="5181600" y="3177482"/>
                <a:ext cx="1527822" cy="444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57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177482"/>
                <a:ext cx="1527822" cy="444500"/>
              </a:xfrm>
              <a:prstGeom prst="rect">
                <a:avLst/>
              </a:prstGeom>
              <a:blipFill>
                <a:blip r:embed="rId6"/>
                <a:stretch>
                  <a:fillRect l="-797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705" name="Object 9"/>
              <p:cNvSpPr txBox="1"/>
              <p:nvPr/>
            </p:nvSpPr>
            <p:spPr bwMode="auto">
              <a:xfrm>
                <a:off x="1676400" y="3772394"/>
                <a:ext cx="3889375" cy="2362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570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772394"/>
                <a:ext cx="3889375" cy="236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16" y="2892729"/>
            <a:ext cx="3158207" cy="29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15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Lattice FFDs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nl-NL" sz="2400" dirty="0"/>
              <a:t>We then define the number of sections in the 3 lattice dimensions:</a:t>
            </a:r>
          </a:p>
          <a:p>
            <a:endParaRPr lang="en-US" altLang="nl-NL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nl-NL" sz="2400" dirty="0"/>
              <a:t>	1 &lt;= </a:t>
            </a:r>
            <a:r>
              <a:rPr lang="en-US" altLang="nl-NL" sz="2400" dirty="0" err="1"/>
              <a:t>l,m,n</a:t>
            </a:r>
            <a:r>
              <a:rPr lang="en-US" altLang="nl-NL" sz="2400" dirty="0"/>
              <a:t> &lt;= 3</a:t>
            </a:r>
          </a:p>
          <a:p>
            <a:pPr>
              <a:buFont typeface="Wingdings" panose="05000000000000000000" pitchFamily="2" charset="2"/>
              <a:buNone/>
            </a:pPr>
            <a:endParaRPr lang="en-US" altLang="nl-NL" sz="2400" dirty="0"/>
          </a:p>
          <a:p>
            <a:r>
              <a:rPr lang="en-US" altLang="nl-NL" sz="2400" dirty="0"/>
              <a:t>And then set the initial lattice positions (control points): </a:t>
            </a:r>
            <a:r>
              <a:rPr lang="en-US" altLang="nl-NL" sz="2400" b="1" dirty="0" err="1"/>
              <a:t>p</a:t>
            </a:r>
            <a:r>
              <a:rPr lang="en-US" altLang="nl-NL" sz="2400" baseline="-25000" dirty="0" err="1"/>
              <a:t>ijk</a:t>
            </a:r>
            <a:endParaRPr lang="en-US" altLang="nl-N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988" name="Object 4"/>
              <p:cNvSpPr txBox="1"/>
              <p:nvPr/>
            </p:nvSpPr>
            <p:spPr bwMode="auto">
              <a:xfrm>
                <a:off x="3727450" y="4724400"/>
                <a:ext cx="4737100" cy="990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798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7450" y="4724400"/>
                <a:ext cx="4737100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0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Lattice FFDs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Convert world-space coordinates to lattice space: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Deform the point using a </a:t>
            </a:r>
            <a:r>
              <a:rPr lang="en-US" altLang="nl-NL" sz="2400" dirty="0" err="1"/>
              <a:t>trivariate</a:t>
            </a:r>
            <a:r>
              <a:rPr lang="en-US" altLang="nl-NL" sz="2400" dirty="0"/>
              <a:t> Bernstein polynomial: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6" name="Object 4"/>
              <p:cNvSpPr txBox="1"/>
              <p:nvPr/>
            </p:nvSpPr>
            <p:spPr bwMode="auto">
              <a:xfrm>
                <a:off x="8608236" y="2081307"/>
                <a:ext cx="3402012" cy="5762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003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8236" y="2081307"/>
                <a:ext cx="3402012" cy="576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038" name="Object 6"/>
              <p:cNvSpPr txBox="1"/>
              <p:nvPr/>
            </p:nvSpPr>
            <p:spPr bwMode="auto">
              <a:xfrm>
                <a:off x="838201" y="2907949"/>
                <a:ext cx="10363200" cy="97611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𝑓𝑓𝑑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m>
                                                <m:mPr>
                                                  <m:plcHide m:val="on"/>
                                                  <m:mcs>
                                                    <m:mc>
                                                      <m:mcPr>
                                                        <m:count m:val="1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mr>
                                              </m:m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1−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𝐩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003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1" y="2907949"/>
                <a:ext cx="10363200" cy="976111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nline Media 14" title="Maya Tutorial - Using Lattice Deformers by 3dmotive HD">
            <a:hlinkClick r:id="" action="ppaction://media"/>
            <a:extLst>
              <a:ext uri="{FF2B5EF4-FFF2-40B4-BE49-F238E27FC236}">
                <a16:creationId xmlns:a16="http://schemas.microsoft.com/office/drawing/2014/main" id="{C9F7BA67-91DE-9DDA-36D2-5AD26B6C43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599003" y="4038600"/>
            <a:ext cx="499399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Arbitrary Topology FFDs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The concept of FFDs was later extended to allow an arbitrary topology control volume to be used</a:t>
            </a: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67" y="3200400"/>
            <a:ext cx="2723666" cy="299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396335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Steve </a:t>
            </a:r>
            <a:r>
              <a:rPr lang="nl-NL" sz="1000" dirty="0" err="1"/>
              <a:t>Capell</a:t>
            </a:r>
            <a:r>
              <a:rPr lang="nl-NL" sz="1000" dirty="0"/>
              <a:t>, Seth Green, Brian </a:t>
            </a:r>
            <a:r>
              <a:rPr lang="nl-NL" sz="1000" dirty="0" err="1"/>
              <a:t>Curless</a:t>
            </a:r>
            <a:r>
              <a:rPr lang="nl-NL" sz="1000" dirty="0"/>
              <a:t>, Tom </a:t>
            </a:r>
            <a:r>
              <a:rPr lang="nl-NL" sz="1000" dirty="0" err="1"/>
              <a:t>Duchamp</a:t>
            </a:r>
            <a:r>
              <a:rPr lang="nl-NL" sz="1000" dirty="0"/>
              <a:t>,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Zoran</a:t>
            </a:r>
            <a:r>
              <a:rPr lang="nl-NL" sz="1000" dirty="0"/>
              <a:t> </a:t>
            </a:r>
            <a:r>
              <a:rPr lang="nl-NL" sz="1000" dirty="0" err="1"/>
              <a:t>Popović</a:t>
            </a:r>
            <a:r>
              <a:rPr lang="nl-NL" sz="1000" dirty="0"/>
              <a:t>. 2002. Interactive </a:t>
            </a:r>
            <a:r>
              <a:rPr lang="nl-NL" sz="1000" dirty="0" err="1"/>
              <a:t>skeleton-driven</a:t>
            </a:r>
            <a:r>
              <a:rPr lang="nl-NL" sz="1000" dirty="0"/>
              <a:t> </a:t>
            </a:r>
            <a:r>
              <a:rPr lang="nl-NL" sz="1000" dirty="0" err="1"/>
              <a:t>dynamic</a:t>
            </a:r>
            <a:r>
              <a:rPr lang="nl-NL" sz="1000" dirty="0"/>
              <a:t> </a:t>
            </a:r>
            <a:r>
              <a:rPr lang="nl-NL" sz="1000" dirty="0" err="1"/>
              <a:t>deformations</a:t>
            </a:r>
            <a:r>
              <a:rPr lang="nl-NL" sz="1000" dirty="0"/>
              <a:t>. In </a:t>
            </a:r>
            <a:r>
              <a:rPr lang="nl-NL" sz="1000" i="1" dirty="0" err="1"/>
              <a:t>Proceedings</a:t>
            </a:r>
            <a:r>
              <a:rPr lang="nl-NL" sz="1000" i="1" dirty="0"/>
              <a:t> of </a:t>
            </a:r>
            <a:r>
              <a:rPr lang="nl-NL" sz="1000" i="1" dirty="0" err="1"/>
              <a:t>the</a:t>
            </a:r>
            <a:r>
              <a:rPr lang="nl-NL" sz="1000" i="1" dirty="0"/>
              <a:t> 29th </a:t>
            </a:r>
            <a:r>
              <a:rPr lang="nl-NL" sz="1000" i="1" dirty="0" err="1"/>
              <a:t>annual</a:t>
            </a:r>
            <a:r>
              <a:rPr lang="nl-NL" sz="1000" i="1" dirty="0"/>
              <a:t> conference on Computer </a:t>
            </a:r>
            <a:r>
              <a:rPr lang="nl-NL" sz="1000" i="1" dirty="0" err="1"/>
              <a:t>graphics</a:t>
            </a:r>
            <a:r>
              <a:rPr lang="nl-NL" sz="1000" i="1" dirty="0"/>
              <a:t> </a:t>
            </a:r>
            <a:r>
              <a:rPr lang="nl-NL" sz="1000" i="1" dirty="0" err="1"/>
              <a:t>and</a:t>
            </a:r>
            <a:r>
              <a:rPr lang="nl-NL" sz="1000" i="1" dirty="0"/>
              <a:t> </a:t>
            </a:r>
            <a:r>
              <a:rPr lang="nl-NL" sz="1000" i="1" dirty="0" err="1"/>
              <a:t>interactive</a:t>
            </a:r>
            <a:r>
              <a:rPr lang="nl-NL" sz="1000" i="1" dirty="0"/>
              <a:t> </a:t>
            </a:r>
            <a:r>
              <a:rPr lang="nl-NL" sz="1000" i="1" dirty="0" err="1"/>
              <a:t>techniques</a:t>
            </a:r>
            <a:r>
              <a:rPr lang="nl-NL" sz="1000" dirty="0"/>
              <a:t> (SIGGRAPH '02). </a:t>
            </a:r>
          </a:p>
        </p:txBody>
      </p:sp>
    </p:spTree>
    <p:extLst>
      <p:ext uri="{BB962C8B-B14F-4D97-AF65-F5344CB8AC3E}">
        <p14:creationId xmlns:p14="http://schemas.microsoft.com/office/powerpoint/2010/main" val="3734302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Axial Deformations &amp; Wires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10896600" cy="28193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Allows the user to place lines or curves within a skin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When the lines or curves are moved, they distort the space around them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Multiple lines &amp; curves can be placed near each other and will properly interact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7" y="3886200"/>
            <a:ext cx="4525006" cy="2381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2018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/>
              <a:t>Karan</a:t>
            </a:r>
            <a:r>
              <a:rPr lang="nl-NL" sz="1000" dirty="0"/>
              <a:t> </a:t>
            </a:r>
            <a:r>
              <a:rPr lang="nl-NL" sz="1000" dirty="0" err="1"/>
              <a:t>Singh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Eugene </a:t>
            </a:r>
            <a:r>
              <a:rPr lang="nl-NL" sz="1000" dirty="0" err="1"/>
              <a:t>Fiume</a:t>
            </a:r>
            <a:r>
              <a:rPr lang="nl-NL" sz="1000" dirty="0"/>
              <a:t>. 1998. </a:t>
            </a:r>
            <a:r>
              <a:rPr lang="nl-NL" sz="1000" dirty="0" err="1"/>
              <a:t>Wires</a:t>
            </a:r>
            <a:r>
              <a:rPr lang="nl-NL" sz="1000" dirty="0"/>
              <a:t>: a </a:t>
            </a:r>
            <a:r>
              <a:rPr lang="nl-NL" sz="1000" dirty="0" err="1"/>
              <a:t>geometric</a:t>
            </a:r>
            <a:r>
              <a:rPr lang="nl-NL" sz="1000" dirty="0"/>
              <a:t> </a:t>
            </a:r>
            <a:r>
              <a:rPr lang="nl-NL" sz="1000" dirty="0" err="1"/>
              <a:t>deformation</a:t>
            </a:r>
            <a:r>
              <a:rPr lang="nl-NL" sz="1000" dirty="0"/>
              <a:t> </a:t>
            </a:r>
            <a:r>
              <a:rPr lang="nl-NL" sz="1000" dirty="0" err="1"/>
              <a:t>technique</a:t>
            </a:r>
            <a:r>
              <a:rPr lang="nl-NL" sz="1000" dirty="0"/>
              <a:t>. In </a:t>
            </a:r>
            <a:r>
              <a:rPr lang="nl-NL" sz="1000" i="1" dirty="0" err="1"/>
              <a:t>Proceedings</a:t>
            </a:r>
            <a:r>
              <a:rPr lang="nl-NL" sz="1000" i="1" dirty="0"/>
              <a:t> of </a:t>
            </a:r>
            <a:r>
              <a:rPr lang="nl-NL" sz="1000" i="1" dirty="0" err="1"/>
              <a:t>the</a:t>
            </a:r>
            <a:r>
              <a:rPr lang="nl-NL" sz="1000" i="1" dirty="0"/>
              <a:t> 25th </a:t>
            </a:r>
            <a:r>
              <a:rPr lang="nl-NL" sz="1000" i="1" dirty="0" err="1"/>
              <a:t>annual</a:t>
            </a:r>
            <a:r>
              <a:rPr lang="nl-NL" sz="1000" i="1" dirty="0"/>
              <a:t> conference on Computer </a:t>
            </a:r>
            <a:r>
              <a:rPr lang="nl-NL" sz="1000" i="1" dirty="0" err="1"/>
              <a:t>graphics</a:t>
            </a:r>
            <a:r>
              <a:rPr lang="nl-NL" sz="1000" i="1" dirty="0"/>
              <a:t> </a:t>
            </a:r>
            <a:r>
              <a:rPr lang="nl-NL" sz="1000" i="1" dirty="0" err="1"/>
              <a:t>and</a:t>
            </a:r>
            <a:r>
              <a:rPr lang="nl-NL" sz="1000" i="1" dirty="0"/>
              <a:t> </a:t>
            </a:r>
            <a:r>
              <a:rPr lang="nl-NL" sz="1000" i="1" dirty="0" err="1"/>
              <a:t>interactive</a:t>
            </a:r>
            <a:r>
              <a:rPr lang="nl-NL" sz="1000" i="1" dirty="0"/>
              <a:t> </a:t>
            </a:r>
            <a:r>
              <a:rPr lang="nl-NL" sz="1000" i="1" dirty="0" err="1"/>
              <a:t>techniques</a:t>
            </a:r>
            <a:r>
              <a:rPr lang="nl-NL" sz="1000" dirty="0"/>
              <a:t> (SIGGRAPH '98). </a:t>
            </a:r>
          </a:p>
        </p:txBody>
      </p:sp>
    </p:spTree>
    <p:extLst>
      <p:ext uri="{BB962C8B-B14F-4D97-AF65-F5344CB8AC3E}">
        <p14:creationId xmlns:p14="http://schemas.microsoft.com/office/powerpoint/2010/main" val="316218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What is Skinning?</a:t>
            </a:r>
            <a:endParaRPr lang="nl-NL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7F543E6-BC9C-DA1F-AF41-890D01454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17197" r="19425" b="22986"/>
          <a:stretch/>
        </p:blipFill>
        <p:spPr>
          <a:xfrm>
            <a:off x="7620000" y="2738735"/>
            <a:ext cx="3124200" cy="290006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C23132-EA32-FFE0-E4ED-606C82C7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553200" cy="4024125"/>
          </a:xfrm>
        </p:spPr>
        <p:txBody>
          <a:bodyPr/>
          <a:lstStyle/>
          <a:p>
            <a:r>
              <a:rPr lang="en-US" dirty="0"/>
              <a:t>Attaching a skin mesh to a skeleton</a:t>
            </a:r>
          </a:p>
          <a:p>
            <a:r>
              <a:rPr lang="en-US" dirty="0"/>
              <a:t>It provides realistic movement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2FF8A-0296-D445-0100-0619C0BE39A3}"/>
              </a:ext>
            </a:extLst>
          </p:cNvPr>
          <p:cNvSpPr txBox="1"/>
          <p:nvPr/>
        </p:nvSpPr>
        <p:spPr>
          <a:xfrm>
            <a:off x="7468187" y="5955268"/>
            <a:ext cx="34284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https://igl.ethz.ch/projects/fast/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2" name="Picture 11" descr="A person standing with arms out&#10;&#10;Description automatically generated with medium confidence">
            <a:extLst>
              <a:ext uri="{FF2B5EF4-FFF2-40B4-BE49-F238E27FC236}">
                <a16:creationId xmlns:a16="http://schemas.microsoft.com/office/drawing/2014/main" id="{7CBAED77-CED3-0A64-30EA-BC5C0BAB9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6298163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A42BDD-3C4A-C8DE-C791-5F288FC960F8}"/>
              </a:ext>
            </a:extLst>
          </p:cNvPr>
          <p:cNvSpPr txBox="1"/>
          <p:nvPr/>
        </p:nvSpPr>
        <p:spPr>
          <a:xfrm>
            <a:off x="914987" y="5955268"/>
            <a:ext cx="6094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https://autonomousvision.github.io/snarf/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320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ump it up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/>
          <a:stretch/>
        </p:blipFill>
        <p:spPr bwMode="auto">
          <a:xfrm flipH="1">
            <a:off x="9677400" y="1600200"/>
            <a:ext cx="1828800" cy="44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Anatomical Modeling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1"/>
            <a:ext cx="9067800" cy="4343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The motion of the skin is based on the motion of the underlying muscle and bones. 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In an anatomical simulation, the tissue beneath the skin must be accounted for.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One can model the bones, muscle, and skin tissue as deformable bodies and then use physical simulation to compute their motion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Various approaches exist ranging from simple approximations using basic primitives to detailed anatomical simulations</a:t>
            </a:r>
          </a:p>
        </p:txBody>
      </p:sp>
    </p:spTree>
    <p:extLst>
      <p:ext uri="{BB962C8B-B14F-4D97-AF65-F5344CB8AC3E}">
        <p14:creationId xmlns:p14="http://schemas.microsoft.com/office/powerpoint/2010/main" val="2507284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Simple Anatomical Models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1"/>
            <a:ext cx="10896600" cy="44719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Some simplified anatomical models use ellipsoids to model bones and muscles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5008644" cy="330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500" y="6394476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Ferdi</a:t>
            </a:r>
            <a:r>
              <a:rPr lang="en-US" sz="1000" dirty="0"/>
              <a:t> </a:t>
            </a:r>
            <a:r>
              <a:rPr lang="en-US" sz="1000" dirty="0" err="1"/>
              <a:t>Scheepers</a:t>
            </a:r>
            <a:r>
              <a:rPr lang="en-US" sz="1000" dirty="0"/>
              <a:t>, Richard E. Parent, Wayne E. Carlson, and Stephen F. May. 1997. Anatomy-based modeling of the human musculature. In </a:t>
            </a:r>
            <a:r>
              <a:rPr lang="en-US" sz="1000" i="1" dirty="0"/>
              <a:t>Proceedings of the 24th annual conference on Computer graphics and interactive techniques</a:t>
            </a:r>
            <a:r>
              <a:rPr lang="en-US" sz="1000" dirty="0"/>
              <a:t> (SIGGRAPH '97)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277926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Simple Anatomical Models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Muscles are attached to bones, sometimes with tendons as well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muscles contract in a volume preserving way, thus getting wider as they get shorter</a:t>
            </a:r>
          </a:p>
        </p:txBody>
      </p:sp>
      <p:pic>
        <p:nvPicPr>
          <p:cNvPr id="260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64" y="3810000"/>
            <a:ext cx="5312871" cy="24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38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Simple Anatomical Models</a:t>
            </a:r>
          </a:p>
        </p:txBody>
      </p:sp>
      <p:sp>
        <p:nvSpPr>
          <p:cNvPr id="261130" name="Rectangle 10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6324600" cy="3733799"/>
          </a:xfrm>
        </p:spPr>
        <p:txBody>
          <a:bodyPr>
            <a:normAutofit/>
          </a:bodyPr>
          <a:lstStyle/>
          <a:p>
            <a:r>
              <a:rPr lang="en-US" altLang="nl-NL" sz="2400" dirty="0"/>
              <a:t>Complex musculature can be built up from lots of simple primitives</a:t>
            </a:r>
          </a:p>
        </p:txBody>
      </p:sp>
      <p:pic>
        <p:nvPicPr>
          <p:cNvPr id="261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22" y="2057399"/>
            <a:ext cx="3724241" cy="467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124200"/>
            <a:ext cx="44958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548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Detailed Anatomical Models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10896600" cy="43208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One can also do detailed simulations that accurately model bone &amp; muscle geometry, as well as physical properties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nl-NL" sz="1600" dirty="0"/>
          </a:p>
        </p:txBody>
      </p:sp>
      <p:pic>
        <p:nvPicPr>
          <p:cNvPr id="5" name="Picture 4" descr="A diagram of a human body&#10;&#10;Description automatically generated">
            <a:extLst>
              <a:ext uri="{FF2B5EF4-FFF2-40B4-BE49-F238E27FC236}">
                <a16:creationId xmlns:a16="http://schemas.microsoft.com/office/drawing/2014/main" id="{30267E87-4C81-CC18-29DF-F887532C8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50" y="3063509"/>
            <a:ext cx="48021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107581-6DBE-76D1-276F-F50DE4089C19}"/>
              </a:ext>
            </a:extLst>
          </p:cNvPr>
          <p:cNvSpPr txBox="1"/>
          <p:nvPr/>
        </p:nvSpPr>
        <p:spPr>
          <a:xfrm>
            <a:off x="3009900" y="652911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nl-NL" sz="1400" dirty="0">
                <a:hlinkClick r:id="rId4"/>
              </a:rPr>
              <a:t>https://en.wikipedia.org/wiki/Visible_Human_Project</a:t>
            </a:r>
            <a:r>
              <a:rPr lang="en-US" altLang="nl-N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285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Body Scanning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Data input has become an important issue for the various types of data used in computer graphics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Examples: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Geometry: Laser scanners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Motion: Optical motion capture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Faces: Computer vision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Recently, people have been researching techniques for directly scanning human bodies and skin deformations</a:t>
            </a:r>
          </a:p>
        </p:txBody>
      </p:sp>
    </p:spTree>
    <p:extLst>
      <p:ext uri="{BB962C8B-B14F-4D97-AF65-F5344CB8AC3E}">
        <p14:creationId xmlns:p14="http://schemas.microsoft.com/office/powerpoint/2010/main" val="4199128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Body Scanning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94530"/>
            <a:ext cx="11277600" cy="23012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Practical approaches tend to use either a 3D model scanner (like a laser) or a 2D image-based approach (computer vision)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skin is scanned at various key poses and some sort of 3D model is constructed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14" y="3996945"/>
            <a:ext cx="4179171" cy="2350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8099" y="6304002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hlinkClick r:id="rId4"/>
              </a:rPr>
              <a:t>http://graphics.cs.cmu.edu/projects/muscle/</a:t>
            </a:r>
            <a:endParaRPr lang="nl-NL" sz="1000" dirty="0"/>
          </a:p>
          <a:p>
            <a:pPr algn="ctr"/>
            <a:r>
              <a:rPr lang="nl-NL" sz="1000" dirty="0">
                <a:hlinkClick r:id="rId5"/>
              </a:rPr>
              <a:t>http://dyna.is.tue.mpg.de/</a:t>
            </a:r>
            <a:endParaRPr lang="nl-NL" sz="1000" dirty="0"/>
          </a:p>
          <a:p>
            <a:pPr algn="ctr"/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538577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E7A1-8E18-C3AC-7203-623F7C767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CCD64A7E-18DA-AD6A-7FD2-D43C24229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Body Scanning – Auto Rigging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53FE935A-70A9-D158-C922-C2249E0C1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94530"/>
            <a:ext cx="11277600" cy="16916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Some techniques attempt to fit this back onto a standardized mesh, so that all poses share the same topology. This is difficult, but it makes the interpolation process much easier.</a:t>
            </a:r>
            <a:r>
              <a:rPr lang="en-US" sz="24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https://www.mixamo.com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Online Media 3" title="How to Animate Your 3D Body Scan: 5 Min Tutorial">
            <a:hlinkClick r:id="" action="ppaction://media"/>
            <a:extLst>
              <a:ext uri="{FF2B5EF4-FFF2-40B4-BE49-F238E27FC236}">
                <a16:creationId xmlns:a16="http://schemas.microsoft.com/office/drawing/2014/main" id="{8986A055-3170-3443-36BD-6D2D8E95E6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68063" y="3429000"/>
            <a:ext cx="4455873" cy="33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423F-D5AB-4711-96A6-3F5884CE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Supplementary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C759-B099-48B7-8825-D38763CFA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Siggraph</a:t>
            </a:r>
            <a:r>
              <a:rPr lang="en-US" sz="2400" dirty="0"/>
              <a:t> course on skinning (2014): </a:t>
            </a:r>
            <a:r>
              <a:rPr lang="en-US" sz="2400" dirty="0">
                <a:hlinkClick r:id="rId2"/>
              </a:rPr>
              <a:t>https://dl.acm.org/doi/10.1145/2614028.2615427 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Siggraph</a:t>
            </a:r>
            <a:r>
              <a:rPr lang="en-US" sz="2400" dirty="0"/>
              <a:t> course on “Learning body shapes in motion”, 2016</a:t>
            </a:r>
            <a:br>
              <a:rPr lang="en-US" sz="2400" dirty="0"/>
            </a:br>
            <a:r>
              <a:rPr lang="nl-NL" sz="2400" dirty="0">
                <a:hlinkClick r:id="rId3"/>
              </a:rPr>
              <a:t>https://dl.acm.org/doi/10.1145/2897826.2927326</a:t>
            </a:r>
            <a:r>
              <a:rPr lang="nl-NL" sz="2400" dirty="0"/>
              <a:t> 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Some of the slides of this lecture are based on the Computer Animation course at the </a:t>
            </a:r>
            <a:r>
              <a:rPr lang="en-US" sz="2400" dirty="0">
                <a:hlinkClick r:id="rId4"/>
              </a:rPr>
              <a:t>University of California San Diego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>
              <a:lnSpc>
                <a:spcPct val="100000"/>
              </a:lnSpc>
            </a:pPr>
            <a:endParaRPr lang="nl-NL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24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A07766-9BB1-76FC-0686-08E7C11BC56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rcRect l="1" r="839"/>
          <a:stretch/>
        </p:blipFill>
        <p:spPr>
          <a:xfrm flipH="1">
            <a:off x="8750910" y="1447800"/>
            <a:ext cx="3441090" cy="5440680"/>
          </a:xfrm>
          <a:prstGeom prst="rect">
            <a:avLst/>
          </a:prstGeom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Rigging Process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74676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We need a geometric skin mesh and a skeleton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Usually, the skin is built in a relatively neutral pose, often in a comfortable standing pose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skeleton, however, might be built in more of a </a:t>
            </a:r>
            <a:r>
              <a:rPr lang="en-US" altLang="nl-NL" sz="2400" i="1" dirty="0"/>
              <a:t>zero</a:t>
            </a:r>
            <a:r>
              <a:rPr lang="en-US" altLang="nl-NL" sz="2400" dirty="0"/>
              <a:t> </a:t>
            </a:r>
            <a:r>
              <a:rPr lang="en-US" altLang="nl-NL" sz="2400" i="1" dirty="0"/>
              <a:t>pose </a:t>
            </a:r>
            <a:r>
              <a:rPr lang="en-US" altLang="nl-NL" sz="2400" dirty="0"/>
              <a:t>where the joints DOFs are assumed to be 0, causing a very stiff, straight pose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To attach the skin to the skeleton, the skeleton must first be posed into a </a:t>
            </a:r>
            <a:r>
              <a:rPr lang="en-US" altLang="nl-NL" sz="2400" i="1" dirty="0"/>
              <a:t>binding pose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Once this is done, the vertices can be assigned to joints (with weights)</a:t>
            </a:r>
          </a:p>
        </p:txBody>
      </p:sp>
    </p:spTree>
    <p:extLst>
      <p:ext uri="{BB962C8B-B14F-4D97-AF65-F5344CB8AC3E}">
        <p14:creationId xmlns:p14="http://schemas.microsoft.com/office/powerpoint/2010/main" val="125590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8A46B6-22FA-BAEA-7B6B-0805FDE8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72430" flipH="1">
            <a:off x="9660625" y="4457702"/>
            <a:ext cx="1373282" cy="2252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20F2-7582-DB10-7AD1-14AD0448E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8458200" y="2304035"/>
            <a:ext cx="2813677" cy="1516517"/>
          </a:xfrm>
          <a:prstGeom prst="rect">
            <a:avLst/>
          </a:prstGeom>
        </p:spPr>
      </p:pic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Binding Matrices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9525000" cy="41796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u="sng" dirty="0"/>
              <a:t>Rigid parts or simple skin:</a:t>
            </a:r>
            <a:r>
              <a:rPr lang="en-US" altLang="nl-NL" sz="24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nl-NL" sz="2200" b="1" dirty="0"/>
              <a:t>v</a:t>
            </a:r>
            <a:r>
              <a:rPr lang="en-US" altLang="nl-NL" sz="2200" dirty="0"/>
              <a:t> can be defined local to the joint that transforms it</a:t>
            </a:r>
          </a:p>
          <a:p>
            <a:pPr>
              <a:lnSpc>
                <a:spcPct val="100000"/>
              </a:lnSpc>
            </a:pPr>
            <a:r>
              <a:rPr lang="en-US" altLang="nl-NL" sz="2400" u="sng" dirty="0"/>
              <a:t>Smooth skin:</a:t>
            </a:r>
            <a:r>
              <a:rPr lang="en-US" altLang="nl-NL" sz="24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several joints transform a vertex, but it can’t be defined local to all of them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Instead, we must first transform it to be local to the joint that will then transform it to the world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To do this, we use a binding matrix </a:t>
            </a:r>
            <a:r>
              <a:rPr lang="en-US" altLang="nl-NL" sz="2200" b="1" dirty="0"/>
              <a:t>B</a:t>
            </a:r>
            <a:r>
              <a:rPr lang="en-US" altLang="nl-NL" sz="2200" dirty="0"/>
              <a:t> for each joint that defines where the joint was when the skin was attached and pre-multiply its inverse with the world matrix: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060" name="Object 4"/>
              <p:cNvSpPr txBox="1"/>
              <p:nvPr/>
            </p:nvSpPr>
            <p:spPr bwMode="auto">
              <a:xfrm>
                <a:off x="4339431" y="6093627"/>
                <a:ext cx="2217738" cy="4823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30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9431" y="6093627"/>
                <a:ext cx="2217738" cy="482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69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Classic Linear Smooth Skinning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 vertex can be attached to more than one joint with adjustable weights that control how much each joint affects it.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Vertices rarely need to be attached to more than three joints.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Each vertex is transformed a few times, and the results are blended.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Other names: 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blended skin, 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skeletal subspace deformation (SSD), 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multi-matrix skin, 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matrix palette skinning…</a:t>
            </a:r>
          </a:p>
        </p:txBody>
      </p:sp>
    </p:spTree>
    <p:extLst>
      <p:ext uri="{BB962C8B-B14F-4D97-AF65-F5344CB8AC3E}">
        <p14:creationId xmlns:p14="http://schemas.microsoft.com/office/powerpoint/2010/main" val="167837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Smooth Skin Algorithm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The deformed vertex position is a weighted average: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108" name="Object 4"/>
              <p:cNvSpPr txBox="1"/>
              <p:nvPr/>
            </p:nvSpPr>
            <p:spPr bwMode="auto">
              <a:xfrm>
                <a:off x="3062287" y="2819400"/>
                <a:ext cx="6067425" cy="3016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510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2287" y="2819400"/>
                <a:ext cx="6067425" cy="3016250"/>
              </a:xfrm>
              <a:prstGeom prst="rect">
                <a:avLst/>
              </a:prstGeom>
              <a:blipFill>
                <a:blip r:embed="rId3"/>
                <a:stretch>
                  <a:fillRect l="-3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55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cap="none" dirty="0"/>
              <a:t>Smooth Skin Algorithm</a:t>
            </a:r>
            <a:endParaRPr lang="nl-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Step 1: </a:t>
            </a:r>
            <a:r>
              <a:rPr lang="en-US" sz="2400" dirty="0"/>
              <a:t>Define the initial alignment, </a:t>
            </a:r>
            <a:r>
              <a:rPr lang="en-US" sz="2400" b="1" dirty="0"/>
              <a:t>B,</a:t>
            </a:r>
            <a:r>
              <a:rPr lang="en-US" sz="2400" dirty="0"/>
              <a:t> between the skeleton and skin mesh, ensuring joints are positioned correctly within the mesh. 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Step 2: </a:t>
            </a:r>
            <a:r>
              <a:rPr lang="en-US" sz="2400" dirty="0"/>
              <a:t>Transform the vertex positions into the joint's local coordinate space using the inverse of the binding matrix.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Step 3: </a:t>
            </a:r>
            <a:r>
              <a:rPr lang="en-US" sz="2400" dirty="0"/>
              <a:t>Apply the skeleton's current transformations (e.g., rotations, translations) to compute the global position of each joint.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Step 4: </a:t>
            </a:r>
            <a:r>
              <a:rPr lang="en-US" sz="2400" dirty="0"/>
              <a:t>Blend the transformed vertex positions based on the joint weights to compute the final vertex position.</a:t>
            </a:r>
          </a:p>
          <a:p>
            <a:pPr lvl="1">
              <a:lnSpc>
                <a:spcPct val="100000"/>
              </a:lnSpc>
            </a:pPr>
            <a:r>
              <a:rPr lang="en-US" sz="2200" dirty="0" err="1"/>
              <a:t>Normals</a:t>
            </a:r>
            <a:r>
              <a:rPr lang="en-US" sz="2200" dirty="0"/>
              <a:t> may need separate transformation or blending to ensure correct lighting effects.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05689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Example</a:t>
            </a:r>
            <a:endParaRPr lang="nl-NL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7802" y="2057401"/>
                <a:ext cx="6095998" cy="4343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What is the position of point A after the elbow is bent 90 degrees?</a:t>
                </a:r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dirty="0" smtClean="0"/>
                          <m:t>shoulder</m:t>
                        </m:r>
                      </m:sub>
                    </m:sSub>
                  </m:oMath>
                </a14:m>
                <a:r>
                  <a:rPr lang="en-US" sz="2400" dirty="0"/>
                  <a:t> = 0.8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dirty="0" smtClean="0"/>
                          <m:t>elbow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0.2</a:t>
                </a:r>
                <a:endParaRPr lang="nl-N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7802" y="2057401"/>
                <a:ext cx="6095998" cy="4343400"/>
              </a:xfrm>
              <a:blipFill>
                <a:blip r:embed="rId3"/>
                <a:stretch>
                  <a:fillRect l="-1400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9188AD3-F708-7670-EA98-51416B2EB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09" y="1671114"/>
            <a:ext cx="3672493" cy="47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3183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13454</TotalTime>
  <Words>2412</Words>
  <Application>Microsoft Office PowerPoint</Application>
  <PresentationFormat>Widescreen</PresentationFormat>
  <Paragraphs>260</Paragraphs>
  <Slides>38</Slides>
  <Notes>24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Vapor Trail</vt:lpstr>
      <vt:lpstr>Computer Animation - Lecture 3a Skinning</vt:lpstr>
      <vt:lpstr>Outline</vt:lpstr>
      <vt:lpstr>What is Skinning?</vt:lpstr>
      <vt:lpstr>Rigging Process</vt:lpstr>
      <vt:lpstr>Binding Matrices</vt:lpstr>
      <vt:lpstr>Classic Linear Smooth Skinning</vt:lpstr>
      <vt:lpstr>Smooth Skin Algorithm</vt:lpstr>
      <vt:lpstr>Smooth Skin Algorithm</vt:lpstr>
      <vt:lpstr>Example</vt:lpstr>
      <vt:lpstr>Example</vt:lpstr>
      <vt:lpstr>Rig Data Flow</vt:lpstr>
      <vt:lpstr>Painting weights</vt:lpstr>
      <vt:lpstr>Algorithm Overview</vt:lpstr>
      <vt:lpstr>Skinning Equations</vt:lpstr>
      <vt:lpstr>Limitations of Smooth Skin</vt:lpstr>
      <vt:lpstr>Limitations of Smooth Skin</vt:lpstr>
      <vt:lpstr>Skin collapse (bending)</vt:lpstr>
      <vt:lpstr>Twisting (candy wrapper)</vt:lpstr>
      <vt:lpstr>Dual quaternion blending</vt:lpstr>
      <vt:lpstr>Shape Interpolation</vt:lpstr>
      <vt:lpstr>Shape Interpolation Algorithm</vt:lpstr>
      <vt:lpstr>Layered Approach</vt:lpstr>
      <vt:lpstr>Free-Form Deformations</vt:lpstr>
      <vt:lpstr>Lattice FFDs</vt:lpstr>
      <vt:lpstr>Lattice FFDs</vt:lpstr>
      <vt:lpstr>Lattice FFDs</vt:lpstr>
      <vt:lpstr>Lattice FFDs</vt:lpstr>
      <vt:lpstr>Arbitrary Topology FFDs</vt:lpstr>
      <vt:lpstr>Axial Deformations &amp; Wires</vt:lpstr>
      <vt:lpstr>Anatomical Modeling</vt:lpstr>
      <vt:lpstr>Simple Anatomical Models</vt:lpstr>
      <vt:lpstr>Simple Anatomical Models</vt:lpstr>
      <vt:lpstr>Simple Anatomical Models</vt:lpstr>
      <vt:lpstr>Detailed Anatomical Models</vt:lpstr>
      <vt:lpstr>Body Scanning</vt:lpstr>
      <vt:lpstr>Body Scanning</vt:lpstr>
      <vt:lpstr>Body Scanning – Auto Rigging</vt:lpstr>
      <vt:lpstr>Supplementary 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Z.Yumak@uu.nl</dc:creator>
  <cp:lastModifiedBy>Doyran, M. (Metehan)</cp:lastModifiedBy>
  <cp:revision>398</cp:revision>
  <cp:lastPrinted>1601-01-01T00:00:00Z</cp:lastPrinted>
  <dcterms:created xsi:type="dcterms:W3CDTF">1601-01-01T00:00:00Z</dcterms:created>
  <dcterms:modified xsi:type="dcterms:W3CDTF">2024-11-20T08:47:28Z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